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5">
  <p:sldMasterIdLst>
    <p:sldMasterId id="2147483678" r:id="rId1"/>
  </p:sldMasterIdLst>
  <p:notesMasterIdLst>
    <p:notesMasterId r:id="rId47"/>
  </p:notesMasterIdLst>
  <p:handoutMasterIdLst>
    <p:handoutMasterId r:id="rId48"/>
  </p:handoutMasterIdLst>
  <p:sldIdLst>
    <p:sldId id="457" r:id="rId2"/>
    <p:sldId id="461" r:id="rId3"/>
    <p:sldId id="412" r:id="rId4"/>
    <p:sldId id="407" r:id="rId5"/>
    <p:sldId id="409" r:id="rId6"/>
    <p:sldId id="411" r:id="rId7"/>
    <p:sldId id="565" r:id="rId8"/>
    <p:sldId id="566" r:id="rId9"/>
    <p:sldId id="567" r:id="rId10"/>
    <p:sldId id="568" r:id="rId11"/>
    <p:sldId id="569" r:id="rId12"/>
    <p:sldId id="570" r:id="rId13"/>
    <p:sldId id="571" r:id="rId14"/>
    <p:sldId id="423" r:id="rId15"/>
    <p:sldId id="424" r:id="rId16"/>
    <p:sldId id="484" r:id="rId17"/>
    <p:sldId id="487" r:id="rId18"/>
    <p:sldId id="488" r:id="rId19"/>
    <p:sldId id="438" r:id="rId20"/>
    <p:sldId id="440" r:id="rId21"/>
    <p:sldId id="441" r:id="rId22"/>
    <p:sldId id="442" r:id="rId23"/>
    <p:sldId id="550" r:id="rId24"/>
    <p:sldId id="542" r:id="rId25"/>
    <p:sldId id="557" r:id="rId26"/>
    <p:sldId id="545" r:id="rId27"/>
    <p:sldId id="558" r:id="rId28"/>
    <p:sldId id="559" r:id="rId29"/>
    <p:sldId id="548" r:id="rId30"/>
    <p:sldId id="551" r:id="rId31"/>
    <p:sldId id="552" r:id="rId32"/>
    <p:sldId id="553" r:id="rId33"/>
    <p:sldId id="526" r:id="rId34"/>
    <p:sldId id="537" r:id="rId35"/>
    <p:sldId id="538" r:id="rId36"/>
    <p:sldId id="527" r:id="rId37"/>
    <p:sldId id="560" r:id="rId38"/>
    <p:sldId id="561" r:id="rId39"/>
    <p:sldId id="562" r:id="rId40"/>
    <p:sldId id="563" r:id="rId41"/>
    <p:sldId id="564" r:id="rId42"/>
    <p:sldId id="572" r:id="rId43"/>
    <p:sldId id="573" r:id="rId44"/>
    <p:sldId id="574" r:id="rId45"/>
    <p:sldId id="575" r:id="rId46"/>
  </p:sldIdLst>
  <p:sldSz cx="9144000" cy="6858000" type="screen4x3"/>
  <p:notesSz cx="6858000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881">
          <p15:clr>
            <a:srgbClr val="A4A3A4"/>
          </p15:clr>
        </p15:guide>
        <p15:guide id="4" pos="2161">
          <p15:clr>
            <a:srgbClr val="A4A3A4"/>
          </p15:clr>
        </p15:guide>
        <p15:guide id="5" pos="2179">
          <p15:clr>
            <a:srgbClr val="A4A3A4"/>
          </p15:clr>
        </p15:guide>
        <p15:guide id="6" pos="21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ja Radon" initials="KR" lastIdx="2" clrIdx="0"/>
  <p:cmAuthor id="1" name="Katja" initials="K" lastIdx="9" clrIdx="1"/>
  <p:cmAuthor id="2" name="dnowak" initials="-" lastIdx="1" clrIdx="2"/>
  <p:cmAuthor id="3" name="Daniel Tolks" initials="DT" lastIdx="1" clrIdx="3"/>
  <p:cmAuthor id="4" name="hmertes" initials="HM" lastIdx="5" clrIdx="4"/>
  <p:cmAuthor id="5" name="Birgit Wershofen" initials="BW" lastIdx="5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6600"/>
    <a:srgbClr val="000000"/>
    <a:srgbClr val="00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76" autoAdjust="0"/>
  </p:normalViewPr>
  <p:slideViewPr>
    <p:cSldViewPr>
      <p:cViewPr varScale="1">
        <p:scale>
          <a:sx n="98" d="100"/>
          <a:sy n="98" d="100"/>
        </p:scale>
        <p:origin x="1062" y="84"/>
      </p:cViewPr>
      <p:guideLst>
        <p:guide orient="horz" pos="2976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  <p:guide orient="horz" pos="2881"/>
        <p:guide pos="2161"/>
        <p:guide pos="2179"/>
        <p:guide pos="21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0A2B2E-00BD-4A7B-AA87-EBE03F71AB74}" type="doc">
      <dgm:prSet loTypeId="urn:microsoft.com/office/officeart/2005/8/layout/gear1" loCatId="relationship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6484A8FB-A51A-4EA4-9A62-5399244BD4F1}">
      <dgm:prSet phldrT="[Text]" custT="1"/>
      <dgm:spPr/>
      <dgm:t>
        <a:bodyPr/>
        <a:lstStyle/>
        <a:p>
          <a:r>
            <a:rPr lang="de-DE" sz="3200" b="1" dirty="0" smtClean="0"/>
            <a:t>Hitze</a:t>
          </a:r>
          <a:endParaRPr lang="de-DE" sz="3200" b="1" dirty="0"/>
        </a:p>
      </dgm:t>
    </dgm:pt>
    <dgm:pt modelId="{C483B851-A2DF-40B1-9818-DBC5AA206FC2}" type="parTrans" cxnId="{3D4434F9-2ABB-4E71-90D4-E648BF148A51}">
      <dgm:prSet/>
      <dgm:spPr/>
      <dgm:t>
        <a:bodyPr/>
        <a:lstStyle/>
        <a:p>
          <a:endParaRPr lang="de-DE"/>
        </a:p>
      </dgm:t>
    </dgm:pt>
    <dgm:pt modelId="{3EB15667-FF7A-4947-8D40-CE4B6B116979}" type="sibTrans" cxnId="{3D4434F9-2ABB-4E71-90D4-E648BF148A51}">
      <dgm:prSet/>
      <dgm:spPr/>
      <dgm:t>
        <a:bodyPr/>
        <a:lstStyle/>
        <a:p>
          <a:endParaRPr lang="de-DE"/>
        </a:p>
      </dgm:t>
    </dgm:pt>
    <dgm:pt modelId="{29BE7EF2-9E9D-48D3-BB29-999208272D37}">
      <dgm:prSet phldrT="[Text]" custT="1"/>
      <dgm:spPr/>
      <dgm:t>
        <a:bodyPr/>
        <a:lstStyle/>
        <a:p>
          <a:r>
            <a:rPr lang="de-DE" sz="1200" b="1" dirty="0" smtClean="0"/>
            <a:t>Krank-</a:t>
          </a:r>
          <a:r>
            <a:rPr lang="de-DE" sz="1200" b="1" dirty="0" err="1" smtClean="0"/>
            <a:t>heit</a:t>
          </a:r>
          <a:r>
            <a:rPr lang="de-DE" sz="1200" b="1" dirty="0" smtClean="0"/>
            <a:t> &amp; </a:t>
          </a:r>
          <a:r>
            <a:rPr lang="de-DE" sz="1200" b="1" dirty="0" err="1" smtClean="0"/>
            <a:t>Medika-mente</a:t>
          </a:r>
          <a:endParaRPr lang="de-DE" sz="1200" b="1" dirty="0"/>
        </a:p>
      </dgm:t>
    </dgm:pt>
    <dgm:pt modelId="{FF448DE3-0E19-4D31-A0B3-284D63AEB680}" type="parTrans" cxnId="{68513A22-15AC-407A-82F3-9ADB12418C7D}">
      <dgm:prSet/>
      <dgm:spPr/>
      <dgm:t>
        <a:bodyPr/>
        <a:lstStyle/>
        <a:p>
          <a:endParaRPr lang="de-DE"/>
        </a:p>
      </dgm:t>
    </dgm:pt>
    <dgm:pt modelId="{A1370D48-189A-4CBB-8841-61C37F0287AD}" type="sibTrans" cxnId="{68513A22-15AC-407A-82F3-9ADB12418C7D}">
      <dgm:prSet/>
      <dgm:spPr/>
      <dgm:t>
        <a:bodyPr/>
        <a:lstStyle/>
        <a:p>
          <a:endParaRPr lang="de-DE"/>
        </a:p>
      </dgm:t>
    </dgm:pt>
    <dgm:pt modelId="{60B81D2D-7C6D-4850-B274-E45D1A5190A0}">
      <dgm:prSet phldrT="[Text]"/>
      <dgm:spPr/>
      <dgm:t>
        <a:bodyPr/>
        <a:lstStyle/>
        <a:p>
          <a:r>
            <a:rPr lang="de-DE" b="1" dirty="0" smtClean="0"/>
            <a:t>Alter</a:t>
          </a:r>
          <a:endParaRPr lang="de-DE" b="1" dirty="0"/>
        </a:p>
      </dgm:t>
    </dgm:pt>
    <dgm:pt modelId="{915C47EC-215D-45A3-AD98-CD97CD5B21F9}" type="parTrans" cxnId="{65A1BC47-8DEC-4F2C-A2CB-3CC7EECD05F2}">
      <dgm:prSet/>
      <dgm:spPr/>
      <dgm:t>
        <a:bodyPr/>
        <a:lstStyle/>
        <a:p>
          <a:endParaRPr lang="de-DE"/>
        </a:p>
      </dgm:t>
    </dgm:pt>
    <dgm:pt modelId="{117863F0-9FB9-4B47-A841-05E1D029F4FD}" type="sibTrans" cxnId="{65A1BC47-8DEC-4F2C-A2CB-3CC7EECD05F2}">
      <dgm:prSet/>
      <dgm:spPr/>
      <dgm:t>
        <a:bodyPr/>
        <a:lstStyle/>
        <a:p>
          <a:endParaRPr lang="de-DE"/>
        </a:p>
      </dgm:t>
    </dgm:pt>
    <dgm:pt modelId="{D897E325-25E8-4816-B933-E079A1DFFF35}" type="pres">
      <dgm:prSet presAssocID="{F00A2B2E-00BD-4A7B-AA87-EBE03F71AB74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47EEDD5-12EE-45EB-A1F2-B078620E9988}" type="pres">
      <dgm:prSet presAssocID="{6484A8FB-A51A-4EA4-9A62-5399244BD4F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5F7716E-A2A3-4C5B-9CB1-D7154FCE5417}" type="pres">
      <dgm:prSet presAssocID="{6484A8FB-A51A-4EA4-9A62-5399244BD4F1}" presName="gear1srcNode" presStyleLbl="node1" presStyleIdx="0" presStyleCnt="3"/>
      <dgm:spPr/>
      <dgm:t>
        <a:bodyPr/>
        <a:lstStyle/>
        <a:p>
          <a:endParaRPr lang="de-DE"/>
        </a:p>
      </dgm:t>
    </dgm:pt>
    <dgm:pt modelId="{3903E67C-D0E7-4EC3-844E-4013EF1392DC}" type="pres">
      <dgm:prSet presAssocID="{6484A8FB-A51A-4EA4-9A62-5399244BD4F1}" presName="gear1dstNode" presStyleLbl="node1" presStyleIdx="0" presStyleCnt="3"/>
      <dgm:spPr/>
      <dgm:t>
        <a:bodyPr/>
        <a:lstStyle/>
        <a:p>
          <a:endParaRPr lang="de-DE"/>
        </a:p>
      </dgm:t>
    </dgm:pt>
    <dgm:pt modelId="{275E4AFE-2580-4D69-8FAE-0647B1212DBD}" type="pres">
      <dgm:prSet presAssocID="{29BE7EF2-9E9D-48D3-BB29-999208272D3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8CC40AC-AD46-4EAA-8609-67A65398066B}" type="pres">
      <dgm:prSet presAssocID="{29BE7EF2-9E9D-48D3-BB29-999208272D37}" presName="gear2srcNode" presStyleLbl="node1" presStyleIdx="1" presStyleCnt="3"/>
      <dgm:spPr/>
      <dgm:t>
        <a:bodyPr/>
        <a:lstStyle/>
        <a:p>
          <a:endParaRPr lang="de-DE"/>
        </a:p>
      </dgm:t>
    </dgm:pt>
    <dgm:pt modelId="{237BB80F-9469-4E28-9F8D-D4094243DFB6}" type="pres">
      <dgm:prSet presAssocID="{29BE7EF2-9E9D-48D3-BB29-999208272D37}" presName="gear2dstNode" presStyleLbl="node1" presStyleIdx="1" presStyleCnt="3"/>
      <dgm:spPr/>
      <dgm:t>
        <a:bodyPr/>
        <a:lstStyle/>
        <a:p>
          <a:endParaRPr lang="de-DE"/>
        </a:p>
      </dgm:t>
    </dgm:pt>
    <dgm:pt modelId="{6402CAAD-6AE7-4A91-B267-95DA98200824}" type="pres">
      <dgm:prSet presAssocID="{60B81D2D-7C6D-4850-B274-E45D1A5190A0}" presName="gear3" presStyleLbl="node1" presStyleIdx="2" presStyleCnt="3"/>
      <dgm:spPr/>
      <dgm:t>
        <a:bodyPr/>
        <a:lstStyle/>
        <a:p>
          <a:endParaRPr lang="de-DE"/>
        </a:p>
      </dgm:t>
    </dgm:pt>
    <dgm:pt modelId="{63D46766-D59D-4BE1-B32D-B99F314F3DD9}" type="pres">
      <dgm:prSet presAssocID="{60B81D2D-7C6D-4850-B274-E45D1A5190A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8CC926-4A8D-4C2D-A777-188F848FEF4D}" type="pres">
      <dgm:prSet presAssocID="{60B81D2D-7C6D-4850-B274-E45D1A5190A0}" presName="gear3srcNode" presStyleLbl="node1" presStyleIdx="2" presStyleCnt="3"/>
      <dgm:spPr/>
      <dgm:t>
        <a:bodyPr/>
        <a:lstStyle/>
        <a:p>
          <a:endParaRPr lang="de-DE"/>
        </a:p>
      </dgm:t>
    </dgm:pt>
    <dgm:pt modelId="{9CF431D4-1843-49C0-91CA-56571827E890}" type="pres">
      <dgm:prSet presAssocID="{60B81D2D-7C6D-4850-B274-E45D1A5190A0}" presName="gear3dstNode" presStyleLbl="node1" presStyleIdx="2" presStyleCnt="3"/>
      <dgm:spPr/>
      <dgm:t>
        <a:bodyPr/>
        <a:lstStyle/>
        <a:p>
          <a:endParaRPr lang="de-DE"/>
        </a:p>
      </dgm:t>
    </dgm:pt>
    <dgm:pt modelId="{C3783D59-034C-4200-9996-E1E07B2F846B}" type="pres">
      <dgm:prSet presAssocID="{3EB15667-FF7A-4947-8D40-CE4B6B116979}" presName="connector1" presStyleLbl="sibTrans2D1" presStyleIdx="0" presStyleCnt="3"/>
      <dgm:spPr/>
      <dgm:t>
        <a:bodyPr/>
        <a:lstStyle/>
        <a:p>
          <a:endParaRPr lang="de-DE"/>
        </a:p>
      </dgm:t>
    </dgm:pt>
    <dgm:pt modelId="{859A2E61-9819-473C-90E8-C611FAD7DA85}" type="pres">
      <dgm:prSet presAssocID="{A1370D48-189A-4CBB-8841-61C37F0287AD}" presName="connector2" presStyleLbl="sibTrans2D1" presStyleIdx="1" presStyleCnt="3"/>
      <dgm:spPr/>
      <dgm:t>
        <a:bodyPr/>
        <a:lstStyle/>
        <a:p>
          <a:endParaRPr lang="de-DE"/>
        </a:p>
      </dgm:t>
    </dgm:pt>
    <dgm:pt modelId="{A0AC5D3A-E589-47AD-BD21-54AFBBAE9681}" type="pres">
      <dgm:prSet presAssocID="{117863F0-9FB9-4B47-A841-05E1D029F4FD}" presName="connector3" presStyleLbl="sibTrans2D1" presStyleIdx="2" presStyleCnt="3"/>
      <dgm:spPr/>
      <dgm:t>
        <a:bodyPr/>
        <a:lstStyle/>
        <a:p>
          <a:endParaRPr lang="de-DE"/>
        </a:p>
      </dgm:t>
    </dgm:pt>
  </dgm:ptLst>
  <dgm:cxnLst>
    <dgm:cxn modelId="{65A1BC47-8DEC-4F2C-A2CB-3CC7EECD05F2}" srcId="{F00A2B2E-00BD-4A7B-AA87-EBE03F71AB74}" destId="{60B81D2D-7C6D-4850-B274-E45D1A5190A0}" srcOrd="2" destOrd="0" parTransId="{915C47EC-215D-45A3-AD98-CD97CD5B21F9}" sibTransId="{117863F0-9FB9-4B47-A841-05E1D029F4FD}"/>
    <dgm:cxn modelId="{ACD48977-F4C5-47A1-9D15-F14D787F690C}" type="presOf" srcId="{6484A8FB-A51A-4EA4-9A62-5399244BD4F1}" destId="{A5F7716E-A2A3-4C5B-9CB1-D7154FCE5417}" srcOrd="1" destOrd="0" presId="urn:microsoft.com/office/officeart/2005/8/layout/gear1"/>
    <dgm:cxn modelId="{68513A22-15AC-407A-82F3-9ADB12418C7D}" srcId="{F00A2B2E-00BD-4A7B-AA87-EBE03F71AB74}" destId="{29BE7EF2-9E9D-48D3-BB29-999208272D37}" srcOrd="1" destOrd="0" parTransId="{FF448DE3-0E19-4D31-A0B3-284D63AEB680}" sibTransId="{A1370D48-189A-4CBB-8841-61C37F0287AD}"/>
    <dgm:cxn modelId="{C47D1C96-DEC7-48C7-B553-1F0FC47FAAF4}" type="presOf" srcId="{A1370D48-189A-4CBB-8841-61C37F0287AD}" destId="{859A2E61-9819-473C-90E8-C611FAD7DA85}" srcOrd="0" destOrd="0" presId="urn:microsoft.com/office/officeart/2005/8/layout/gear1"/>
    <dgm:cxn modelId="{3D4434F9-2ABB-4E71-90D4-E648BF148A51}" srcId="{F00A2B2E-00BD-4A7B-AA87-EBE03F71AB74}" destId="{6484A8FB-A51A-4EA4-9A62-5399244BD4F1}" srcOrd="0" destOrd="0" parTransId="{C483B851-A2DF-40B1-9818-DBC5AA206FC2}" sibTransId="{3EB15667-FF7A-4947-8D40-CE4B6B116979}"/>
    <dgm:cxn modelId="{4734AF26-DCA5-452E-B32B-EA8A8717572C}" type="presOf" srcId="{F00A2B2E-00BD-4A7B-AA87-EBE03F71AB74}" destId="{D897E325-25E8-4816-B933-E079A1DFFF35}" srcOrd="0" destOrd="0" presId="urn:microsoft.com/office/officeart/2005/8/layout/gear1"/>
    <dgm:cxn modelId="{8F1E988D-0163-4B9B-87B2-22CA0A48CF40}" type="presOf" srcId="{6484A8FB-A51A-4EA4-9A62-5399244BD4F1}" destId="{447EEDD5-12EE-45EB-A1F2-B078620E9988}" srcOrd="0" destOrd="0" presId="urn:microsoft.com/office/officeart/2005/8/layout/gear1"/>
    <dgm:cxn modelId="{924294E4-3E49-470A-A997-817E4C51363A}" type="presOf" srcId="{60B81D2D-7C6D-4850-B274-E45D1A5190A0}" destId="{ED8CC926-4A8D-4C2D-A777-188F848FEF4D}" srcOrd="2" destOrd="0" presId="urn:microsoft.com/office/officeart/2005/8/layout/gear1"/>
    <dgm:cxn modelId="{E4019F32-9118-4AFC-9899-88E1CC735D91}" type="presOf" srcId="{60B81D2D-7C6D-4850-B274-E45D1A5190A0}" destId="{63D46766-D59D-4BE1-B32D-B99F314F3DD9}" srcOrd="1" destOrd="0" presId="urn:microsoft.com/office/officeart/2005/8/layout/gear1"/>
    <dgm:cxn modelId="{641FC842-678A-497C-89E2-1960F93DF351}" type="presOf" srcId="{29BE7EF2-9E9D-48D3-BB29-999208272D37}" destId="{38CC40AC-AD46-4EAA-8609-67A65398066B}" srcOrd="1" destOrd="0" presId="urn:microsoft.com/office/officeart/2005/8/layout/gear1"/>
    <dgm:cxn modelId="{BC42B828-5F3B-4277-89B5-E159CE69F831}" type="presOf" srcId="{117863F0-9FB9-4B47-A841-05E1D029F4FD}" destId="{A0AC5D3A-E589-47AD-BD21-54AFBBAE9681}" srcOrd="0" destOrd="0" presId="urn:microsoft.com/office/officeart/2005/8/layout/gear1"/>
    <dgm:cxn modelId="{D7DC988B-5072-464D-886B-EDE9EF8395F3}" type="presOf" srcId="{60B81D2D-7C6D-4850-B274-E45D1A5190A0}" destId="{6402CAAD-6AE7-4A91-B267-95DA98200824}" srcOrd="0" destOrd="0" presId="urn:microsoft.com/office/officeart/2005/8/layout/gear1"/>
    <dgm:cxn modelId="{A741CFE6-02C1-455B-B65B-378F5E7C39CA}" type="presOf" srcId="{29BE7EF2-9E9D-48D3-BB29-999208272D37}" destId="{275E4AFE-2580-4D69-8FAE-0647B1212DBD}" srcOrd="0" destOrd="0" presId="urn:microsoft.com/office/officeart/2005/8/layout/gear1"/>
    <dgm:cxn modelId="{5A84B8CF-05A5-4BA4-9B1B-C0727A3CD88E}" type="presOf" srcId="{29BE7EF2-9E9D-48D3-BB29-999208272D37}" destId="{237BB80F-9469-4E28-9F8D-D4094243DFB6}" srcOrd="2" destOrd="0" presId="urn:microsoft.com/office/officeart/2005/8/layout/gear1"/>
    <dgm:cxn modelId="{CE981E40-2711-4D61-BD07-248A35A053F2}" type="presOf" srcId="{6484A8FB-A51A-4EA4-9A62-5399244BD4F1}" destId="{3903E67C-D0E7-4EC3-844E-4013EF1392DC}" srcOrd="2" destOrd="0" presId="urn:microsoft.com/office/officeart/2005/8/layout/gear1"/>
    <dgm:cxn modelId="{58AD43E6-3F0B-4D8D-BB5B-2FE6CE8FAD1A}" type="presOf" srcId="{60B81D2D-7C6D-4850-B274-E45D1A5190A0}" destId="{9CF431D4-1843-49C0-91CA-56571827E890}" srcOrd="3" destOrd="0" presId="urn:microsoft.com/office/officeart/2005/8/layout/gear1"/>
    <dgm:cxn modelId="{ACD6B493-4740-4270-841A-EA871313C39C}" type="presOf" srcId="{3EB15667-FF7A-4947-8D40-CE4B6B116979}" destId="{C3783D59-034C-4200-9996-E1E07B2F846B}" srcOrd="0" destOrd="0" presId="urn:microsoft.com/office/officeart/2005/8/layout/gear1"/>
    <dgm:cxn modelId="{0C84329B-C107-4CC9-B31C-204F5FCC867D}" type="presParOf" srcId="{D897E325-25E8-4816-B933-E079A1DFFF35}" destId="{447EEDD5-12EE-45EB-A1F2-B078620E9988}" srcOrd="0" destOrd="0" presId="urn:microsoft.com/office/officeart/2005/8/layout/gear1"/>
    <dgm:cxn modelId="{6644CE68-AB8F-4A76-BC9D-DFE8AADFE78F}" type="presParOf" srcId="{D897E325-25E8-4816-B933-E079A1DFFF35}" destId="{A5F7716E-A2A3-4C5B-9CB1-D7154FCE5417}" srcOrd="1" destOrd="0" presId="urn:microsoft.com/office/officeart/2005/8/layout/gear1"/>
    <dgm:cxn modelId="{B00353A5-FF62-4707-94B3-D3573EFC1E6D}" type="presParOf" srcId="{D897E325-25E8-4816-B933-E079A1DFFF35}" destId="{3903E67C-D0E7-4EC3-844E-4013EF1392DC}" srcOrd="2" destOrd="0" presId="urn:microsoft.com/office/officeart/2005/8/layout/gear1"/>
    <dgm:cxn modelId="{43B9A16D-6C0A-46AD-ACB2-3D5141F26FAE}" type="presParOf" srcId="{D897E325-25E8-4816-B933-E079A1DFFF35}" destId="{275E4AFE-2580-4D69-8FAE-0647B1212DBD}" srcOrd="3" destOrd="0" presId="urn:microsoft.com/office/officeart/2005/8/layout/gear1"/>
    <dgm:cxn modelId="{E9EC80BB-3E01-46FC-A1B4-F20C6869978B}" type="presParOf" srcId="{D897E325-25E8-4816-B933-E079A1DFFF35}" destId="{38CC40AC-AD46-4EAA-8609-67A65398066B}" srcOrd="4" destOrd="0" presId="urn:microsoft.com/office/officeart/2005/8/layout/gear1"/>
    <dgm:cxn modelId="{D2744B17-8FDA-4106-AEB4-32A25D86E0E2}" type="presParOf" srcId="{D897E325-25E8-4816-B933-E079A1DFFF35}" destId="{237BB80F-9469-4E28-9F8D-D4094243DFB6}" srcOrd="5" destOrd="0" presId="urn:microsoft.com/office/officeart/2005/8/layout/gear1"/>
    <dgm:cxn modelId="{269F637D-5943-4C74-8630-7D96C68FBCA6}" type="presParOf" srcId="{D897E325-25E8-4816-B933-E079A1DFFF35}" destId="{6402CAAD-6AE7-4A91-B267-95DA98200824}" srcOrd="6" destOrd="0" presId="urn:microsoft.com/office/officeart/2005/8/layout/gear1"/>
    <dgm:cxn modelId="{AC13A918-5C72-445A-82A3-C6BA42430D49}" type="presParOf" srcId="{D897E325-25E8-4816-B933-E079A1DFFF35}" destId="{63D46766-D59D-4BE1-B32D-B99F314F3DD9}" srcOrd="7" destOrd="0" presId="urn:microsoft.com/office/officeart/2005/8/layout/gear1"/>
    <dgm:cxn modelId="{E1B8094A-13B6-4ED1-9462-A0A2204264F4}" type="presParOf" srcId="{D897E325-25E8-4816-B933-E079A1DFFF35}" destId="{ED8CC926-4A8D-4C2D-A777-188F848FEF4D}" srcOrd="8" destOrd="0" presId="urn:microsoft.com/office/officeart/2005/8/layout/gear1"/>
    <dgm:cxn modelId="{E4F1A840-AE8D-4F11-AA7B-6E7FD2FC99A9}" type="presParOf" srcId="{D897E325-25E8-4816-B933-E079A1DFFF35}" destId="{9CF431D4-1843-49C0-91CA-56571827E890}" srcOrd="9" destOrd="0" presId="urn:microsoft.com/office/officeart/2005/8/layout/gear1"/>
    <dgm:cxn modelId="{8C221DA1-B50B-41C4-98AE-D3332EE04026}" type="presParOf" srcId="{D897E325-25E8-4816-B933-E079A1DFFF35}" destId="{C3783D59-034C-4200-9996-E1E07B2F846B}" srcOrd="10" destOrd="0" presId="urn:microsoft.com/office/officeart/2005/8/layout/gear1"/>
    <dgm:cxn modelId="{8D69F821-02A7-4D38-8163-875B3E9EC96D}" type="presParOf" srcId="{D897E325-25E8-4816-B933-E079A1DFFF35}" destId="{859A2E61-9819-473C-90E8-C611FAD7DA85}" srcOrd="11" destOrd="0" presId="urn:microsoft.com/office/officeart/2005/8/layout/gear1"/>
    <dgm:cxn modelId="{F5535209-57D5-451D-BAFC-8E7C805920F0}" type="presParOf" srcId="{D897E325-25E8-4816-B933-E079A1DFFF35}" destId="{A0AC5D3A-E589-47AD-BD21-54AFBBAE9681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EEDD5-12EE-45EB-A1F2-B078620E9988}">
      <dsp:nvSpPr>
        <dsp:cNvPr id="0" name=""/>
        <dsp:cNvSpPr/>
      </dsp:nvSpPr>
      <dsp:spPr>
        <a:xfrm>
          <a:off x="3909570" y="2126550"/>
          <a:ext cx="2599117" cy="2599117"/>
        </a:xfrm>
        <a:prstGeom prst="gear9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b="1" kern="1200" dirty="0" smtClean="0"/>
            <a:t>Hitze</a:t>
          </a:r>
          <a:endParaRPr lang="de-DE" sz="3200" b="1" kern="1200" dirty="0"/>
        </a:p>
      </dsp:txBody>
      <dsp:txXfrm>
        <a:off x="4432108" y="2735381"/>
        <a:ext cx="1554041" cy="1336000"/>
      </dsp:txXfrm>
    </dsp:sp>
    <dsp:sp modelId="{275E4AFE-2580-4D69-8FAE-0647B1212DBD}">
      <dsp:nvSpPr>
        <dsp:cNvPr id="0" name=""/>
        <dsp:cNvSpPr/>
      </dsp:nvSpPr>
      <dsp:spPr>
        <a:xfrm>
          <a:off x="2397356" y="1512213"/>
          <a:ext cx="1890267" cy="1890267"/>
        </a:xfrm>
        <a:prstGeom prst="gear6">
          <a:avLst/>
        </a:prstGeom>
        <a:gradFill rotWithShape="0">
          <a:gsLst>
            <a:gs pos="0">
              <a:schemeClr val="accent1">
                <a:shade val="80000"/>
                <a:hueOff val="109458"/>
                <a:satOff val="955"/>
                <a:lumOff val="1212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09458"/>
                <a:satOff val="955"/>
                <a:lumOff val="1212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09458"/>
                <a:satOff val="955"/>
                <a:lumOff val="121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Krank-</a:t>
          </a:r>
          <a:r>
            <a:rPr lang="de-DE" sz="1200" b="1" kern="1200" dirty="0" err="1" smtClean="0"/>
            <a:t>heit</a:t>
          </a:r>
          <a:r>
            <a:rPr lang="de-DE" sz="1200" b="1" kern="1200" dirty="0" smtClean="0"/>
            <a:t> &amp; </a:t>
          </a:r>
          <a:r>
            <a:rPr lang="de-DE" sz="1200" b="1" kern="1200" dirty="0" err="1" smtClean="0"/>
            <a:t>Medika-mente</a:t>
          </a:r>
          <a:endParaRPr lang="de-DE" sz="1200" b="1" kern="1200" dirty="0"/>
        </a:p>
      </dsp:txBody>
      <dsp:txXfrm>
        <a:off x="2873236" y="1990970"/>
        <a:ext cx="938507" cy="932753"/>
      </dsp:txXfrm>
    </dsp:sp>
    <dsp:sp modelId="{6402CAAD-6AE7-4A91-B267-95DA98200824}">
      <dsp:nvSpPr>
        <dsp:cNvPr id="0" name=""/>
        <dsp:cNvSpPr/>
      </dsp:nvSpPr>
      <dsp:spPr>
        <a:xfrm rot="20700000">
          <a:off x="3456099" y="208122"/>
          <a:ext cx="1852076" cy="1852076"/>
        </a:xfrm>
        <a:prstGeom prst="gear6">
          <a:avLst/>
        </a:prstGeom>
        <a:gradFill rotWithShape="0">
          <a:gsLst>
            <a:gs pos="0">
              <a:schemeClr val="accent1">
                <a:shade val="80000"/>
                <a:hueOff val="218916"/>
                <a:satOff val="1910"/>
                <a:lumOff val="2425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18916"/>
                <a:satOff val="1910"/>
                <a:lumOff val="2425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18916"/>
                <a:satOff val="1910"/>
                <a:lumOff val="242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b="1" kern="1200" dirty="0" smtClean="0"/>
            <a:t>Alter</a:t>
          </a:r>
          <a:endParaRPr lang="de-DE" sz="2700" b="1" kern="1200" dirty="0"/>
        </a:p>
      </dsp:txBody>
      <dsp:txXfrm rot="-20700000">
        <a:off x="3862313" y="614336"/>
        <a:ext cx="1039646" cy="1039646"/>
      </dsp:txXfrm>
    </dsp:sp>
    <dsp:sp modelId="{C3783D59-034C-4200-9996-E1E07B2F846B}">
      <dsp:nvSpPr>
        <dsp:cNvPr id="0" name=""/>
        <dsp:cNvSpPr/>
      </dsp:nvSpPr>
      <dsp:spPr>
        <a:xfrm>
          <a:off x="3715590" y="1730999"/>
          <a:ext cx="3326870" cy="3326870"/>
        </a:xfrm>
        <a:prstGeom prst="circularArrow">
          <a:avLst>
            <a:gd name="adj1" fmla="val 4687"/>
            <a:gd name="adj2" fmla="val 299029"/>
            <a:gd name="adj3" fmla="val 2527546"/>
            <a:gd name="adj4" fmla="val 15836976"/>
            <a:gd name="adj5" fmla="val 5469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9A2E61-9819-473C-90E8-C611FAD7DA85}">
      <dsp:nvSpPr>
        <dsp:cNvPr id="0" name=""/>
        <dsp:cNvSpPr/>
      </dsp:nvSpPr>
      <dsp:spPr>
        <a:xfrm>
          <a:off x="2062594" y="1091688"/>
          <a:ext cx="2417179" cy="241717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shade val="90000"/>
                <a:hueOff val="109414"/>
                <a:satOff val="-1397"/>
                <a:lumOff val="10721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109414"/>
                <a:satOff val="-1397"/>
                <a:lumOff val="10721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109414"/>
                <a:satOff val="-1397"/>
                <a:lumOff val="107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AC5D3A-E589-47AD-BD21-54AFBBAE9681}">
      <dsp:nvSpPr>
        <dsp:cNvPr id="0" name=""/>
        <dsp:cNvSpPr/>
      </dsp:nvSpPr>
      <dsp:spPr>
        <a:xfrm>
          <a:off x="3027695" y="-199832"/>
          <a:ext cx="2606205" cy="260620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shade val="90000"/>
                <a:hueOff val="218828"/>
                <a:satOff val="-2794"/>
                <a:lumOff val="21441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218828"/>
                <a:satOff val="-2794"/>
                <a:lumOff val="21441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218828"/>
                <a:satOff val="-2794"/>
                <a:lumOff val="214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0DB28-8EF2-4233-A0A6-A246DE56B6E2}" type="datetimeFigureOut">
              <a:rPr lang="de-DE" smtClean="0"/>
              <a:t>29.10.2018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72547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3852" y="9428242"/>
            <a:ext cx="2972547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1F3EA-CBA5-4EAB-B321-16D95954B6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2841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1" y="0"/>
            <a:ext cx="68580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1458" tIns="45729" rIns="91458" bIns="45729" anchor="ctr"/>
          <a:lstStyle/>
          <a:p>
            <a:pPr>
              <a:defRPr/>
            </a:pPr>
            <a:endParaRPr lang="de-DE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1" y="0"/>
            <a:ext cx="68580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58" tIns="45729" rIns="91458" bIns="45729" anchor="ctr"/>
          <a:lstStyle/>
          <a:p>
            <a:pPr>
              <a:defRPr/>
            </a:pPr>
            <a:endParaRPr lang="de-DE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1" y="0"/>
            <a:ext cx="68580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58" tIns="45729" rIns="91458" bIns="45729" anchor="ctr"/>
          <a:lstStyle/>
          <a:p>
            <a:pPr>
              <a:defRPr/>
            </a:pPr>
            <a:endParaRPr lang="de-DE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2973242" cy="496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58" tIns="45729" rIns="91458" bIns="45729" anchor="ctr"/>
          <a:lstStyle/>
          <a:p>
            <a:pPr>
              <a:defRPr/>
            </a:pPr>
            <a:endParaRPr lang="de-DE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886359" y="0"/>
            <a:ext cx="2973242" cy="496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58" tIns="45729" rIns="91458" bIns="45729" anchor="ctr"/>
          <a:lstStyle/>
          <a:p>
            <a:pPr>
              <a:defRPr/>
            </a:pPr>
            <a:endParaRPr lang="de-DE"/>
          </a:p>
        </p:txBody>
      </p:sp>
      <p:sp>
        <p:nvSpPr>
          <p:cNvPr id="15367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744538"/>
            <a:ext cx="4959350" cy="371951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3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14721" y="4715631"/>
            <a:ext cx="5025355" cy="44631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18" tIns="46809" rIns="90018" bIns="4680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0" y="9431259"/>
            <a:ext cx="2973242" cy="496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58" tIns="45729" rIns="91458" bIns="45729" anchor="ctr"/>
          <a:lstStyle/>
          <a:p>
            <a:pPr>
              <a:defRPr/>
            </a:pPr>
            <a:endParaRPr lang="de-DE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6360" y="9431259"/>
            <a:ext cx="2968436" cy="4922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18" tIns="46809" rIns="90018" bIns="46809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765" algn="l"/>
                <a:tab pos="897117" algn="l"/>
                <a:tab pos="1346469" algn="l"/>
                <a:tab pos="1795822" algn="l"/>
                <a:tab pos="2245174" algn="l"/>
                <a:tab pos="2694527" algn="l"/>
                <a:tab pos="3143879" algn="l"/>
                <a:tab pos="3593232" algn="l"/>
                <a:tab pos="4042583" algn="l"/>
                <a:tab pos="4491936" algn="l"/>
                <a:tab pos="4941288" algn="l"/>
                <a:tab pos="5390641" algn="l"/>
                <a:tab pos="5839993" algn="l"/>
                <a:tab pos="6289346" algn="l"/>
                <a:tab pos="6738697" algn="l"/>
                <a:tab pos="7188050" algn="l"/>
                <a:tab pos="7637402" algn="l"/>
                <a:tab pos="8086755" algn="l"/>
                <a:tab pos="8536107" algn="l"/>
                <a:tab pos="898546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517DC31-31E4-4BCF-830D-4DEC8F7852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192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7738" y="744538"/>
            <a:ext cx="4959350" cy="3719512"/>
          </a:xfrm>
          <a:ln/>
        </p:spPr>
      </p:sp>
      <p:sp>
        <p:nvSpPr>
          <p:cNvPr id="10342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1034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6747" indent="-2826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3702" indent="-2254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7818" indent="-2254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0346" indent="-2254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97637" indent="-2254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4929" indent="-2254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2220" indent="-2254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69512" indent="-2254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24F61D-C557-4CA2-B45F-D884AA675341}" type="slidenum">
              <a:rPr lang="de-DE" altLang="de-DE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517DC31-31E4-4BCF-830D-4DEC8F785273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829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517DC31-31E4-4BCF-830D-4DEC8F785273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0291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517DC31-31E4-4BCF-830D-4DEC8F785273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6741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517DC31-31E4-4BCF-830D-4DEC8F785273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255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517DC31-31E4-4BCF-830D-4DEC8F785273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1982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517DC31-31E4-4BCF-830D-4DEC8F785273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24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517DC31-31E4-4BCF-830D-4DEC8F785273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612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517DC31-31E4-4BCF-830D-4DEC8F785273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6926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ANMERKUNG: App runterladen</a:t>
            </a:r>
            <a:r>
              <a:rPr lang="de-DE" baseline="0" dirty="0" smtClean="0"/>
              <a:t> und diese vorstellen, besprechen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517DC31-31E4-4BCF-830D-4DEC8F785273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6773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Quelle:</a:t>
            </a:r>
            <a:r>
              <a:rPr lang="de-DE" baseline="0" dirty="0" smtClean="0"/>
              <a:t> </a:t>
            </a:r>
          </a:p>
          <a:p>
            <a:r>
              <a:rPr lang="de-DE" dirty="0" smtClean="0"/>
              <a:t>http://www.dwd.de/DE/leistungen/hitzewarnung/hitzewarnung.html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517DC31-31E4-4BCF-830D-4DEC8F785273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492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Auf</a:t>
            </a:r>
            <a:r>
              <a:rPr lang="de-DE" baseline="0" dirty="0" smtClean="0"/>
              <a:t> dieser Folie sehen Sie Zeitungsmeldungen zum Klimawandel in Deutschland. </a:t>
            </a:r>
          </a:p>
          <a:p>
            <a:endParaRPr lang="de-DE" baseline="0" dirty="0" smtClean="0"/>
          </a:p>
          <a:p>
            <a:r>
              <a:rPr lang="de-DE" baseline="0" dirty="0" smtClean="0"/>
              <a:t>Deutschland reagiert auf den Klimawandel.</a:t>
            </a:r>
          </a:p>
          <a:p>
            <a:r>
              <a:rPr lang="de-DE" baseline="0" dirty="0" smtClean="0"/>
              <a:t>Dies passiert zum einen durch Klimaschutzmaßnahmen. Diese können beeinflussen, wie stark sich das Klima verändert, dass es sich verändert, können Klimaschutzmaßnahmen jedoch nicht mehr verhindern. </a:t>
            </a:r>
          </a:p>
          <a:p>
            <a:endParaRPr lang="de-DE" baseline="0" dirty="0" smtClean="0"/>
          </a:p>
          <a:p>
            <a:r>
              <a:rPr lang="de-DE" baseline="0" dirty="0" smtClean="0"/>
              <a:t>Deswegen ist es wichtig, dass wir uns an den Klimawandel anpassen. Das Thema Hitze und Gesundheit spielt dabei eine wichtige Rolle – und deswegen richtet sich das Bildungsmodul „Hitze und Gesundheit“ an Sie. </a:t>
            </a:r>
          </a:p>
          <a:p>
            <a:endParaRPr lang="de-DE" baseline="0" dirty="0" smtClean="0"/>
          </a:p>
          <a:p>
            <a:endParaRPr lang="de-DE" baseline="0" dirty="0" smtClean="0"/>
          </a:p>
          <a:p>
            <a:r>
              <a:rPr lang="de-DE" baseline="0" dirty="0" smtClean="0"/>
              <a:t>--------------------------------------------------------------------------------------------------------------------------------------------------------------------------------------------------------------------------------------------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r>
              <a:rPr lang="de-DE" baseline="0" dirty="0" smtClean="0"/>
              <a:t>Quellen: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de-DE" baseline="0" dirty="0" smtClean="0"/>
          </a:p>
          <a:p>
            <a:r>
              <a:rPr lang="de-DE" sz="1200" dirty="0" smtClean="0"/>
              <a:t>Sommerliche Hitze und Unwetter nehmen zu. FAZ. 2015. Verfügbar unter: http://www.faz.net/aktuell/gesellschaft/deutschland-im-klimawandel-sommerliche-hitze-und-unwetter-nehmen-zu-13773114.html [08.05.2017].</a:t>
            </a:r>
          </a:p>
          <a:p>
            <a:r>
              <a:rPr lang="de-DE" sz="1200" dirty="0" smtClean="0"/>
              <a:t>Deutschland muss sich auf Hitzewellen einstellen. Frankfurter Rundschau. 2015. Verfügbar unter: http://www.fr.de/wissen/klimawandel/klimawandel/klimawandel-deutschland-muss-sich-auf-hitzewellen-einstellen-a-411632 [08.05.2017].</a:t>
            </a:r>
          </a:p>
          <a:p>
            <a:r>
              <a:rPr lang="de-DE" sz="1200" dirty="0" smtClean="0"/>
              <a:t>Hagel, Hitze, Trockenheit. Folgen des Klimawandels in Deutschland deutlich spürbar. Kölnische Rundschau. 2015. Verfügbar unter: http://www.rundschau-online.de/aus-aller-welt/hagel--hitze--trockenheit-folgen-des-klimawandels-in-deutschland-deutlich-spuerbar-1478392 </a:t>
            </a:r>
          </a:p>
          <a:p>
            <a:r>
              <a:rPr lang="de-DE" sz="1200" dirty="0" smtClean="0"/>
              <a:t>Deutschland und sein Hitzeproblem. Süddeutsche Zeitung. 2017. Verfügbar unter: http://www.sueddeutsche.de/wissen/klima-deutschland-und-sein-hitzeproblem-1.3418893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517DC31-31E4-4BCF-830D-4DEC8F785273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750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517DC31-31E4-4BCF-830D-4DEC8F785273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0291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517DC31-31E4-4BCF-830D-4DEC8F785273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2820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Anmerkung</a:t>
            </a:r>
            <a:r>
              <a:rPr lang="de-DE" sz="1100" b="1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r>
              <a:rPr lang="de-DE" sz="1100" b="1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PRÄSENZPHASE</a:t>
            </a:r>
            <a:endParaRPr lang="de-DE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517DC31-31E4-4BCF-830D-4DEC8F785273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255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517DC31-31E4-4BCF-830D-4DEC8F785273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321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1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Anmerkung</a:t>
            </a:r>
            <a:r>
              <a:rPr lang="de-DE" sz="1100" b="1" baseline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fürs Projektteam: kurze Erklärung Exsikkose im Video</a:t>
            </a:r>
            <a:endParaRPr lang="de-DE" sz="11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517DC31-31E4-4BCF-830D-4DEC8F785273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386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517DC31-31E4-4BCF-830D-4DEC8F785273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7185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517DC31-31E4-4BCF-830D-4DEC8F785273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426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517DC31-31E4-4BCF-830D-4DEC8F785273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875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517DC31-31E4-4BCF-830D-4DEC8F785273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095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517DC31-31E4-4BCF-830D-4DEC8F785273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9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501900" y="352425"/>
            <a:ext cx="4878388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0" y="1190625"/>
            <a:ext cx="9144000" cy="46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6" name="Rechteck 5"/>
          <p:cNvSpPr>
            <a:spLocks noChangeAspect="1"/>
          </p:cNvSpPr>
          <p:nvPr/>
        </p:nvSpPr>
        <p:spPr>
          <a:xfrm>
            <a:off x="0" y="3779838"/>
            <a:ext cx="1439863" cy="1439862"/>
          </a:xfrm>
          <a:prstGeom prst="rect">
            <a:avLst/>
          </a:prstGeom>
          <a:solidFill>
            <a:srgbClr val="B9D0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7" name="Rechteck 6"/>
          <p:cNvSpPr>
            <a:spLocks noChangeAspect="1"/>
          </p:cNvSpPr>
          <p:nvPr/>
        </p:nvSpPr>
        <p:spPr>
          <a:xfrm>
            <a:off x="1541463" y="3779838"/>
            <a:ext cx="1439862" cy="1439862"/>
          </a:xfrm>
          <a:prstGeom prst="rect">
            <a:avLst/>
          </a:prstGeom>
          <a:solidFill>
            <a:srgbClr val="83AB1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8" name="Rechteck 7"/>
          <p:cNvSpPr>
            <a:spLocks noChangeAspect="1"/>
          </p:cNvSpPr>
          <p:nvPr/>
        </p:nvSpPr>
        <p:spPr>
          <a:xfrm>
            <a:off x="6162675" y="3779838"/>
            <a:ext cx="1439863" cy="1439862"/>
          </a:xfrm>
          <a:prstGeom prst="rect">
            <a:avLst/>
          </a:prstGeom>
          <a:solidFill>
            <a:srgbClr val="649E5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138" y="3779838"/>
            <a:ext cx="1439862" cy="1439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1338" y="3779838"/>
            <a:ext cx="1439862" cy="1439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2800" y="3779838"/>
            <a:ext cx="1439863" cy="1439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hteck 11"/>
          <p:cNvSpPr>
            <a:spLocks noChangeAspect="1"/>
          </p:cNvSpPr>
          <p:nvPr/>
        </p:nvSpPr>
        <p:spPr>
          <a:xfrm>
            <a:off x="1541463" y="5311775"/>
            <a:ext cx="1439862" cy="14398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3" name="Rechteck 12"/>
          <p:cNvSpPr>
            <a:spLocks noChangeAspect="1"/>
          </p:cNvSpPr>
          <p:nvPr/>
        </p:nvSpPr>
        <p:spPr>
          <a:xfrm>
            <a:off x="3081338" y="5311775"/>
            <a:ext cx="1439862" cy="1439863"/>
          </a:xfrm>
          <a:prstGeom prst="rect">
            <a:avLst/>
          </a:prstGeom>
          <a:solidFill>
            <a:srgbClr val="CDD9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4" name="Rechteck 13"/>
          <p:cNvSpPr>
            <a:spLocks noChangeAspect="1"/>
          </p:cNvSpPr>
          <p:nvPr/>
        </p:nvSpPr>
        <p:spPr>
          <a:xfrm>
            <a:off x="6162675" y="5311775"/>
            <a:ext cx="1439863" cy="1439863"/>
          </a:xfrm>
          <a:prstGeom prst="rect">
            <a:avLst/>
          </a:prstGeom>
          <a:solidFill>
            <a:srgbClr val="C0D0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4138" y="5311775"/>
            <a:ext cx="1439862" cy="14398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311775"/>
            <a:ext cx="1439863" cy="14398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hteck 16"/>
          <p:cNvSpPr>
            <a:spLocks noChangeAspect="1"/>
          </p:cNvSpPr>
          <p:nvPr/>
        </p:nvSpPr>
        <p:spPr>
          <a:xfrm>
            <a:off x="4622800" y="5311775"/>
            <a:ext cx="1439863" cy="1439863"/>
          </a:xfrm>
          <a:prstGeom prst="rect">
            <a:avLst/>
          </a:prstGeom>
          <a:solidFill>
            <a:srgbClr val="9BD0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8" name="Rechteck 17"/>
          <p:cNvSpPr>
            <a:spLocks noChangeAspect="1"/>
          </p:cNvSpPr>
          <p:nvPr/>
        </p:nvSpPr>
        <p:spPr>
          <a:xfrm rot="246524" flipH="1">
            <a:off x="7753350" y="2216150"/>
            <a:ext cx="1444625" cy="144145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  <a:gd name="connsiteX4" fmla="*/ 0 w 1440000"/>
              <a:gd name="connsiteY4" fmla="*/ 0 h 1440000"/>
              <a:gd name="connsiteX0" fmla="*/ 152690 w 1440000"/>
              <a:gd name="connsiteY0" fmla="*/ 1419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  <a:gd name="connsiteX4" fmla="*/ 152690 w 1440000"/>
              <a:gd name="connsiteY4" fmla="*/ 1419 h 1440000"/>
              <a:gd name="connsiteX0" fmla="*/ 97891 w 1385201"/>
              <a:gd name="connsiteY0" fmla="*/ 1419 h 1441548"/>
              <a:gd name="connsiteX1" fmla="*/ 1385201 w 1385201"/>
              <a:gd name="connsiteY1" fmla="*/ 0 h 1441548"/>
              <a:gd name="connsiteX2" fmla="*/ 1385201 w 1385201"/>
              <a:gd name="connsiteY2" fmla="*/ 1440000 h 1441548"/>
              <a:gd name="connsiteX3" fmla="*/ 0 w 1385201"/>
              <a:gd name="connsiteY3" fmla="*/ 1441548 h 1441548"/>
              <a:gd name="connsiteX4" fmla="*/ 97891 w 1385201"/>
              <a:gd name="connsiteY4" fmla="*/ 1419 h 1441548"/>
              <a:gd name="connsiteX0" fmla="*/ 102642 w 1389952"/>
              <a:gd name="connsiteY0" fmla="*/ 1419 h 1441207"/>
              <a:gd name="connsiteX1" fmla="*/ 1389952 w 1389952"/>
              <a:gd name="connsiteY1" fmla="*/ 0 h 1441207"/>
              <a:gd name="connsiteX2" fmla="*/ 1389952 w 1389952"/>
              <a:gd name="connsiteY2" fmla="*/ 1440000 h 1441207"/>
              <a:gd name="connsiteX3" fmla="*/ 0 w 1389952"/>
              <a:gd name="connsiteY3" fmla="*/ 1441207 h 1441207"/>
              <a:gd name="connsiteX4" fmla="*/ 102642 w 1389952"/>
              <a:gd name="connsiteY4" fmla="*/ 1419 h 1441207"/>
              <a:gd name="connsiteX0" fmla="*/ 157270 w 1444580"/>
              <a:gd name="connsiteY0" fmla="*/ 1419 h 1440000"/>
              <a:gd name="connsiteX1" fmla="*/ 1444580 w 1444580"/>
              <a:gd name="connsiteY1" fmla="*/ 0 h 1440000"/>
              <a:gd name="connsiteX2" fmla="*/ 1444580 w 1444580"/>
              <a:gd name="connsiteY2" fmla="*/ 1440000 h 1440000"/>
              <a:gd name="connsiteX3" fmla="*/ 0 w 1444580"/>
              <a:gd name="connsiteY3" fmla="*/ 1437283 h 1440000"/>
              <a:gd name="connsiteX4" fmla="*/ 157270 w 1444580"/>
              <a:gd name="connsiteY4" fmla="*/ 1419 h 1440000"/>
              <a:gd name="connsiteX0" fmla="*/ 109426 w 1444580"/>
              <a:gd name="connsiteY0" fmla="*/ 2756 h 1440000"/>
              <a:gd name="connsiteX1" fmla="*/ 1444580 w 1444580"/>
              <a:gd name="connsiteY1" fmla="*/ 0 h 1440000"/>
              <a:gd name="connsiteX2" fmla="*/ 1444580 w 1444580"/>
              <a:gd name="connsiteY2" fmla="*/ 1440000 h 1440000"/>
              <a:gd name="connsiteX3" fmla="*/ 0 w 1444580"/>
              <a:gd name="connsiteY3" fmla="*/ 1437283 h 1440000"/>
              <a:gd name="connsiteX4" fmla="*/ 109426 w 1444580"/>
              <a:gd name="connsiteY4" fmla="*/ 2756 h 1440000"/>
              <a:gd name="connsiteX0" fmla="*/ 104506 w 1444580"/>
              <a:gd name="connsiteY0" fmla="*/ 4790 h 1440000"/>
              <a:gd name="connsiteX1" fmla="*/ 1444580 w 1444580"/>
              <a:gd name="connsiteY1" fmla="*/ 0 h 1440000"/>
              <a:gd name="connsiteX2" fmla="*/ 1444580 w 1444580"/>
              <a:gd name="connsiteY2" fmla="*/ 1440000 h 1440000"/>
              <a:gd name="connsiteX3" fmla="*/ 0 w 1444580"/>
              <a:gd name="connsiteY3" fmla="*/ 1437283 h 1440000"/>
              <a:gd name="connsiteX4" fmla="*/ 104506 w 1444580"/>
              <a:gd name="connsiteY4" fmla="*/ 479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580" h="1440000">
                <a:moveTo>
                  <a:pt x="104506" y="4790"/>
                </a:moveTo>
                <a:lnTo>
                  <a:pt x="1444580" y="0"/>
                </a:lnTo>
                <a:lnTo>
                  <a:pt x="1444580" y="1440000"/>
                </a:lnTo>
                <a:lnTo>
                  <a:pt x="0" y="1437283"/>
                </a:lnTo>
                <a:lnTo>
                  <a:pt x="104506" y="4790"/>
                </a:lnTo>
                <a:close/>
              </a:path>
            </a:pathLst>
          </a:custGeom>
          <a:solidFill>
            <a:srgbClr val="9BD0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pic>
        <p:nvPicPr>
          <p:cNvPr id="19" name="Grafik 2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8" r="16125" b="12392"/>
          <a:stretch>
            <a:fillRect/>
          </a:stretch>
        </p:blipFill>
        <p:spPr bwMode="auto">
          <a:xfrm>
            <a:off x="7945438" y="352425"/>
            <a:ext cx="8001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hteck 19"/>
          <p:cNvSpPr/>
          <p:nvPr/>
        </p:nvSpPr>
        <p:spPr>
          <a:xfrm>
            <a:off x="7450138" y="352425"/>
            <a:ext cx="1295400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44488" y="352425"/>
            <a:ext cx="709612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1130300" y="352425"/>
            <a:ext cx="1296988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pic>
        <p:nvPicPr>
          <p:cNvPr id="23" name="Grafik 3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598488"/>
            <a:ext cx="1995487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2532063" y="579438"/>
            <a:ext cx="1054100" cy="1920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600" cap="all" spc="40">
                <a:solidFill>
                  <a:prstClr val="white">
                    <a:lumMod val="50000"/>
                  </a:prstClr>
                </a:solidFill>
                <a:latin typeface="Verdana"/>
                <a:ea typeface="Verdana" pitchFamily="34" charset="0"/>
                <a:cs typeface="Verdana" pitchFamily="34" charset="0"/>
              </a:rPr>
              <a:t>Campus grosshadern</a:t>
            </a:r>
          </a:p>
          <a:p>
            <a:pPr defTabSz="914400" fontAlgn="auto">
              <a:lnSpc>
                <a:spcPts val="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600" cap="all" spc="40">
                <a:solidFill>
                  <a:prstClr val="white">
                    <a:lumMod val="50000"/>
                  </a:prstClr>
                </a:solidFill>
                <a:latin typeface="Verdana"/>
                <a:ea typeface="Verdana" pitchFamily="34" charset="0"/>
                <a:cs typeface="Verdana" pitchFamily="34" charset="0"/>
              </a:rPr>
              <a:t>Campus innenstadt 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532063" y="928688"/>
            <a:ext cx="1296987" cy="936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600" cap="all" spc="40">
                <a:solidFill>
                  <a:prstClr val="white">
                    <a:lumMod val="50000"/>
                  </a:prstClr>
                </a:solidFill>
                <a:latin typeface="Verdana"/>
                <a:ea typeface="Verdana" pitchFamily="34" charset="0"/>
                <a:cs typeface="Verdana" pitchFamily="34" charset="0"/>
              </a:rPr>
              <a:t>Lorem ipsum </a:t>
            </a:r>
            <a:r>
              <a:rPr lang="de-DE" sz="600" cap="all" spc="40" err="1">
                <a:solidFill>
                  <a:prstClr val="white">
                    <a:lumMod val="50000"/>
                  </a:prstClr>
                </a:solidFill>
                <a:latin typeface="Verdana"/>
                <a:ea typeface="Verdana" pitchFamily="34" charset="0"/>
                <a:cs typeface="Verdana" pitchFamily="34" charset="0"/>
              </a:rPr>
              <a:t>setur</a:t>
            </a:r>
            <a:r>
              <a:rPr lang="de-DE" sz="600" cap="all" spc="40">
                <a:solidFill>
                  <a:prstClr val="white">
                    <a:lumMod val="50000"/>
                  </a:prstClr>
                </a:solidFill>
                <a:latin typeface="Verdana"/>
                <a:ea typeface="Verdana" pitchFamily="34" charset="0"/>
                <a:cs typeface="Verdana" pitchFamily="34" charset="0"/>
              </a:rPr>
              <a:t> Alarme</a:t>
            </a:r>
          </a:p>
        </p:txBody>
      </p:sp>
      <p:sp>
        <p:nvSpPr>
          <p:cNvPr id="26" name="Rechteck 25"/>
          <p:cNvSpPr/>
          <p:nvPr userDrawn="1"/>
        </p:nvSpPr>
        <p:spPr>
          <a:xfrm>
            <a:off x="2501900" y="352425"/>
            <a:ext cx="4878388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7" name="Rechteck 26"/>
          <p:cNvSpPr/>
          <p:nvPr userDrawn="1"/>
        </p:nvSpPr>
        <p:spPr>
          <a:xfrm>
            <a:off x="7450138" y="352425"/>
            <a:ext cx="1295400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8" name="Rechteck 27"/>
          <p:cNvSpPr/>
          <p:nvPr userDrawn="1"/>
        </p:nvSpPr>
        <p:spPr>
          <a:xfrm>
            <a:off x="344488" y="352425"/>
            <a:ext cx="709612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9" name="Rechteck 28"/>
          <p:cNvSpPr/>
          <p:nvPr userDrawn="1"/>
        </p:nvSpPr>
        <p:spPr>
          <a:xfrm>
            <a:off x="1130300" y="352425"/>
            <a:ext cx="1296988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30300" y="1430276"/>
            <a:ext cx="6192000" cy="864000"/>
          </a:xfrm>
        </p:spPr>
        <p:txBody>
          <a:bodyPr anchor="ctr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0300" y="2426444"/>
            <a:ext cx="6192000" cy="576000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30" name="Datumsplatzhalter 3"/>
          <p:cNvSpPr>
            <a:spLocks noGrp="1"/>
          </p:cNvSpPr>
          <p:nvPr>
            <p:ph type="dt" sz="half" idx="10"/>
          </p:nvPr>
        </p:nvSpPr>
        <p:spPr>
          <a:xfrm>
            <a:off x="1130300" y="3135313"/>
            <a:ext cx="2239963" cy="287337"/>
          </a:xfrm>
        </p:spPr>
        <p:txBody>
          <a:bodyPr>
            <a:noAutofit/>
          </a:bodyPr>
          <a:lstStyle>
            <a:lvl1pPr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140000"/>
              <a:buFont typeface="Wingdings" pitchFamily="2" charset="2"/>
              <a:buNone/>
              <a:defRPr lang="de-DE" sz="1400"/>
            </a:lvl1pPr>
          </a:lstStyle>
          <a:p>
            <a:pPr>
              <a:defRPr/>
            </a:pPr>
            <a:fld id="{C3AF649B-532A-4F5A-8327-4A66D786E2BB}" type="datetime1">
              <a:rPr lang="de-DE"/>
              <a:pPr>
                <a:defRPr/>
              </a:pPr>
              <a:t>29.10.2018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415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331200" y="1620000"/>
            <a:ext cx="8244000" cy="442800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325D849-547B-40E6-9E22-DB5ECD4BBBCD}" type="datetime1">
              <a:rPr lang="de-DE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5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de-DE"/>
              <a:t>Titel der Präsentation und Name des Redners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3A52E07-8A4C-478B-B966-7BB2E1E725E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47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13"/>
          </p:nvPr>
        </p:nvSpPr>
        <p:spPr>
          <a:xfrm>
            <a:off x="331200" y="1620000"/>
            <a:ext cx="8244000" cy="4464000"/>
          </a:xfrm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noProof="0" smtClean="0"/>
              <a:t>Tabelle durch Klicken auf Symbol hinzufügen</a:t>
            </a:r>
            <a:endParaRPr lang="de-DE" noProof="0"/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24E1F49-51ED-464F-8B00-DFCF3EE20C50}" type="datetime1">
              <a:rPr lang="de-DE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de-DE"/>
              <a:t>Titel der Präsentation und Name des Redners</a:t>
            </a: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940DCDF-D0D5-424E-A7E5-73DF2D041F3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691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5952E94-3BF6-4857-B3BA-CE4DB27542AD}" type="datetime1">
              <a:rPr lang="de-DE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de-DE"/>
              <a:t>Titel der Präsentation und Name des Redners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A30785E-1069-4998-8744-818E28B24D5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2674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3874421-B21A-4C2E-972D-66CA7001BA65}" type="datetime1">
              <a:rPr lang="de-DE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de-DE"/>
              <a:t>Titel der Präsentation und Name des Redners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CF6B9E9-9E19-4F75-A82D-E8A9C280AB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78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lussfolie">
    <p:bg>
      <p:bgPr>
        <a:solidFill>
          <a:srgbClr val="CB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b5d72c2-1f58-4f76-a7ca-e5b4066f5a4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72" b="10500"/>
          <a:stretch>
            <a:fillRect/>
          </a:stretch>
        </p:blipFill>
        <p:spPr bwMode="auto">
          <a:xfrm>
            <a:off x="6910388" y="4279900"/>
            <a:ext cx="2233612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6235700"/>
            <a:ext cx="9144000" cy="47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4887913" y="6164263"/>
            <a:ext cx="2808287" cy="190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lIns="72000" tIns="18000" rIns="72000" bIns="1800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000">
                <a:solidFill>
                  <a:srgbClr val="009440"/>
                </a:solidFill>
                <a:latin typeface="Verdana"/>
                <a:ea typeface="Verdana" pitchFamily="34" charset="0"/>
                <a:cs typeface="Verdana" pitchFamily="34" charset="0"/>
              </a:rPr>
              <a:t>KLINIKUM DER UNIVERSITÄT MÜNCHEN</a:t>
            </a:r>
            <a:r>
              <a:rPr lang="de-DE" sz="1000" baseline="30000">
                <a:solidFill>
                  <a:srgbClr val="009440"/>
                </a:solidFill>
                <a:latin typeface="Verdana"/>
                <a:ea typeface="Verdana" pitchFamily="34" charset="0"/>
                <a:cs typeface="Verdana" pitchFamily="34" charset="0"/>
              </a:rPr>
              <a:t>®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4959350" y="6388100"/>
            <a:ext cx="2736850" cy="341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000" cap="all" spc="40">
                <a:solidFill>
                  <a:prstClr val="white">
                    <a:lumMod val="50000"/>
                  </a:prstClr>
                </a:solidFill>
                <a:latin typeface="Verdana"/>
                <a:ea typeface="Verdana" pitchFamily="34" charset="0"/>
                <a:cs typeface="Verdana" pitchFamily="34" charset="0"/>
              </a:rPr>
              <a:t>Name der Einrichtung.</a:t>
            </a:r>
          </a:p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000" cap="all" spc="40">
                <a:solidFill>
                  <a:prstClr val="white">
                    <a:lumMod val="50000"/>
                  </a:prstClr>
                </a:solidFill>
                <a:latin typeface="Verdana"/>
                <a:ea typeface="Verdana" pitchFamily="34" charset="0"/>
                <a:cs typeface="Verdana" pitchFamily="34" charset="0"/>
              </a:rPr>
              <a:t>Kann auch 2 zeilig sein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0400" y="1503631"/>
            <a:ext cx="6192000" cy="1116000"/>
          </a:xfrm>
        </p:spPr>
        <p:txBody>
          <a:bodyPr/>
          <a:lstStyle>
            <a:lvl1pPr>
              <a:defRPr lang="de-DE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1150938" y="2731324"/>
            <a:ext cx="6184900" cy="3328163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C36E9AF-24B5-4DD1-84A3-4B651A8AE08B}" type="datetime1">
              <a:rPr lang="de-DE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A360367-6E36-464B-AF02-DA806A4C71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70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ausw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1190625"/>
            <a:ext cx="9144000" cy="46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8" name="Rechteck 7"/>
          <p:cNvSpPr>
            <a:spLocks noChangeAspect="1"/>
          </p:cNvSpPr>
          <p:nvPr/>
        </p:nvSpPr>
        <p:spPr>
          <a:xfrm>
            <a:off x="0" y="3779838"/>
            <a:ext cx="1439863" cy="1439862"/>
          </a:xfrm>
          <a:prstGeom prst="rect">
            <a:avLst/>
          </a:prstGeom>
          <a:solidFill>
            <a:srgbClr val="B9D0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9" name="Rechteck 8"/>
          <p:cNvSpPr>
            <a:spLocks noChangeAspect="1"/>
          </p:cNvSpPr>
          <p:nvPr userDrawn="1"/>
        </p:nvSpPr>
        <p:spPr>
          <a:xfrm>
            <a:off x="1541463" y="3779838"/>
            <a:ext cx="1439862" cy="1439862"/>
          </a:xfrm>
          <a:prstGeom prst="rect">
            <a:avLst/>
          </a:prstGeom>
          <a:solidFill>
            <a:srgbClr val="83AB1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0" name="Rechteck 9"/>
          <p:cNvSpPr>
            <a:spLocks noChangeAspect="1"/>
          </p:cNvSpPr>
          <p:nvPr/>
        </p:nvSpPr>
        <p:spPr>
          <a:xfrm>
            <a:off x="6162675" y="3779838"/>
            <a:ext cx="1439863" cy="1439862"/>
          </a:xfrm>
          <a:prstGeom prst="rect">
            <a:avLst/>
          </a:prstGeom>
          <a:solidFill>
            <a:srgbClr val="649E5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2800" y="3779838"/>
            <a:ext cx="1439863" cy="1439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hteck 11"/>
          <p:cNvSpPr>
            <a:spLocks noChangeAspect="1"/>
          </p:cNvSpPr>
          <p:nvPr/>
        </p:nvSpPr>
        <p:spPr>
          <a:xfrm>
            <a:off x="1541463" y="5311775"/>
            <a:ext cx="1439862" cy="14398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3" name="Rechteck 12"/>
          <p:cNvSpPr>
            <a:spLocks noChangeAspect="1"/>
          </p:cNvSpPr>
          <p:nvPr/>
        </p:nvSpPr>
        <p:spPr>
          <a:xfrm>
            <a:off x="3081338" y="5311775"/>
            <a:ext cx="1439862" cy="1439863"/>
          </a:xfrm>
          <a:prstGeom prst="rect">
            <a:avLst/>
          </a:prstGeom>
          <a:solidFill>
            <a:srgbClr val="CDD9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4" name="Rechteck 13"/>
          <p:cNvSpPr>
            <a:spLocks noChangeAspect="1"/>
          </p:cNvSpPr>
          <p:nvPr/>
        </p:nvSpPr>
        <p:spPr>
          <a:xfrm>
            <a:off x="6162675" y="5311775"/>
            <a:ext cx="1439863" cy="1439863"/>
          </a:xfrm>
          <a:prstGeom prst="rect">
            <a:avLst/>
          </a:prstGeom>
          <a:solidFill>
            <a:srgbClr val="C0D0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138" y="5311775"/>
            <a:ext cx="1439862" cy="14398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hteck 15"/>
          <p:cNvSpPr>
            <a:spLocks noChangeAspect="1"/>
          </p:cNvSpPr>
          <p:nvPr/>
        </p:nvSpPr>
        <p:spPr>
          <a:xfrm>
            <a:off x="4622800" y="5311775"/>
            <a:ext cx="1439863" cy="1439863"/>
          </a:xfrm>
          <a:prstGeom prst="rect">
            <a:avLst/>
          </a:prstGeom>
          <a:solidFill>
            <a:srgbClr val="9BD0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7" name="Rechteck 17"/>
          <p:cNvSpPr>
            <a:spLocks noChangeAspect="1"/>
          </p:cNvSpPr>
          <p:nvPr userDrawn="1"/>
        </p:nvSpPr>
        <p:spPr>
          <a:xfrm rot="246524" flipH="1">
            <a:off x="7753350" y="2216150"/>
            <a:ext cx="1444625" cy="144145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  <a:gd name="connsiteX4" fmla="*/ 0 w 1440000"/>
              <a:gd name="connsiteY4" fmla="*/ 0 h 1440000"/>
              <a:gd name="connsiteX0" fmla="*/ 152690 w 1440000"/>
              <a:gd name="connsiteY0" fmla="*/ 1419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  <a:gd name="connsiteX4" fmla="*/ 152690 w 1440000"/>
              <a:gd name="connsiteY4" fmla="*/ 1419 h 1440000"/>
              <a:gd name="connsiteX0" fmla="*/ 97891 w 1385201"/>
              <a:gd name="connsiteY0" fmla="*/ 1419 h 1441548"/>
              <a:gd name="connsiteX1" fmla="*/ 1385201 w 1385201"/>
              <a:gd name="connsiteY1" fmla="*/ 0 h 1441548"/>
              <a:gd name="connsiteX2" fmla="*/ 1385201 w 1385201"/>
              <a:gd name="connsiteY2" fmla="*/ 1440000 h 1441548"/>
              <a:gd name="connsiteX3" fmla="*/ 0 w 1385201"/>
              <a:gd name="connsiteY3" fmla="*/ 1441548 h 1441548"/>
              <a:gd name="connsiteX4" fmla="*/ 97891 w 1385201"/>
              <a:gd name="connsiteY4" fmla="*/ 1419 h 1441548"/>
              <a:gd name="connsiteX0" fmla="*/ 102642 w 1389952"/>
              <a:gd name="connsiteY0" fmla="*/ 1419 h 1441207"/>
              <a:gd name="connsiteX1" fmla="*/ 1389952 w 1389952"/>
              <a:gd name="connsiteY1" fmla="*/ 0 h 1441207"/>
              <a:gd name="connsiteX2" fmla="*/ 1389952 w 1389952"/>
              <a:gd name="connsiteY2" fmla="*/ 1440000 h 1441207"/>
              <a:gd name="connsiteX3" fmla="*/ 0 w 1389952"/>
              <a:gd name="connsiteY3" fmla="*/ 1441207 h 1441207"/>
              <a:gd name="connsiteX4" fmla="*/ 102642 w 1389952"/>
              <a:gd name="connsiteY4" fmla="*/ 1419 h 1441207"/>
              <a:gd name="connsiteX0" fmla="*/ 157270 w 1444580"/>
              <a:gd name="connsiteY0" fmla="*/ 1419 h 1440000"/>
              <a:gd name="connsiteX1" fmla="*/ 1444580 w 1444580"/>
              <a:gd name="connsiteY1" fmla="*/ 0 h 1440000"/>
              <a:gd name="connsiteX2" fmla="*/ 1444580 w 1444580"/>
              <a:gd name="connsiteY2" fmla="*/ 1440000 h 1440000"/>
              <a:gd name="connsiteX3" fmla="*/ 0 w 1444580"/>
              <a:gd name="connsiteY3" fmla="*/ 1437283 h 1440000"/>
              <a:gd name="connsiteX4" fmla="*/ 157270 w 1444580"/>
              <a:gd name="connsiteY4" fmla="*/ 1419 h 1440000"/>
              <a:gd name="connsiteX0" fmla="*/ 109426 w 1444580"/>
              <a:gd name="connsiteY0" fmla="*/ 2756 h 1440000"/>
              <a:gd name="connsiteX1" fmla="*/ 1444580 w 1444580"/>
              <a:gd name="connsiteY1" fmla="*/ 0 h 1440000"/>
              <a:gd name="connsiteX2" fmla="*/ 1444580 w 1444580"/>
              <a:gd name="connsiteY2" fmla="*/ 1440000 h 1440000"/>
              <a:gd name="connsiteX3" fmla="*/ 0 w 1444580"/>
              <a:gd name="connsiteY3" fmla="*/ 1437283 h 1440000"/>
              <a:gd name="connsiteX4" fmla="*/ 109426 w 1444580"/>
              <a:gd name="connsiteY4" fmla="*/ 2756 h 1440000"/>
              <a:gd name="connsiteX0" fmla="*/ 104506 w 1444580"/>
              <a:gd name="connsiteY0" fmla="*/ 4790 h 1440000"/>
              <a:gd name="connsiteX1" fmla="*/ 1444580 w 1444580"/>
              <a:gd name="connsiteY1" fmla="*/ 0 h 1440000"/>
              <a:gd name="connsiteX2" fmla="*/ 1444580 w 1444580"/>
              <a:gd name="connsiteY2" fmla="*/ 1440000 h 1440000"/>
              <a:gd name="connsiteX3" fmla="*/ 0 w 1444580"/>
              <a:gd name="connsiteY3" fmla="*/ 1437283 h 1440000"/>
              <a:gd name="connsiteX4" fmla="*/ 104506 w 1444580"/>
              <a:gd name="connsiteY4" fmla="*/ 479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580" h="1440000">
                <a:moveTo>
                  <a:pt x="104506" y="4790"/>
                </a:moveTo>
                <a:lnTo>
                  <a:pt x="1444580" y="0"/>
                </a:lnTo>
                <a:lnTo>
                  <a:pt x="1444580" y="1440000"/>
                </a:lnTo>
                <a:lnTo>
                  <a:pt x="0" y="1437283"/>
                </a:lnTo>
                <a:lnTo>
                  <a:pt x="104506" y="4790"/>
                </a:lnTo>
                <a:close/>
              </a:path>
            </a:pathLst>
          </a:custGeom>
          <a:solidFill>
            <a:srgbClr val="9BD0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501900" y="352425"/>
            <a:ext cx="4878388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pic>
        <p:nvPicPr>
          <p:cNvPr id="19" name="Grafik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8" r="16125" b="12392"/>
          <a:stretch>
            <a:fillRect/>
          </a:stretch>
        </p:blipFill>
        <p:spPr bwMode="auto">
          <a:xfrm>
            <a:off x="7945438" y="352425"/>
            <a:ext cx="8001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hteck 19"/>
          <p:cNvSpPr/>
          <p:nvPr/>
        </p:nvSpPr>
        <p:spPr>
          <a:xfrm>
            <a:off x="7450138" y="352425"/>
            <a:ext cx="1295400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44488" y="352425"/>
            <a:ext cx="709612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1130300" y="352425"/>
            <a:ext cx="1296988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pic>
        <p:nvPicPr>
          <p:cNvPr id="23" name="Grafik 2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598488"/>
            <a:ext cx="1995487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hteck 23"/>
          <p:cNvSpPr/>
          <p:nvPr userDrawn="1"/>
        </p:nvSpPr>
        <p:spPr>
          <a:xfrm>
            <a:off x="2501900" y="352425"/>
            <a:ext cx="4878388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5" name="Rechteck 24"/>
          <p:cNvSpPr/>
          <p:nvPr userDrawn="1"/>
        </p:nvSpPr>
        <p:spPr>
          <a:xfrm>
            <a:off x="7450138" y="352425"/>
            <a:ext cx="1295400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6" name="Rechteck 25"/>
          <p:cNvSpPr/>
          <p:nvPr userDrawn="1"/>
        </p:nvSpPr>
        <p:spPr>
          <a:xfrm>
            <a:off x="344488" y="352425"/>
            <a:ext cx="709612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7" name="Rechteck 26"/>
          <p:cNvSpPr/>
          <p:nvPr userDrawn="1"/>
        </p:nvSpPr>
        <p:spPr>
          <a:xfrm>
            <a:off x="1130300" y="352425"/>
            <a:ext cx="1296988" cy="70961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 userDrawn="1"/>
        </p:nvSpPr>
        <p:spPr bwMode="auto">
          <a:xfrm>
            <a:off x="2578100" y="381000"/>
            <a:ext cx="4481513" cy="6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de-DE" sz="1100" b="1" cap="all" baseline="0" dirty="0" smtClean="0">
                <a:solidFill>
                  <a:srgbClr val="A6A6A6"/>
                </a:solidFill>
              </a:rPr>
              <a:t>Institute and Outpatient Clinic for Occupational, Social and Environmental Medicine</a:t>
            </a:r>
          </a:p>
          <a:p>
            <a:pPr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de-DE" altLang="de-DE" sz="1100" b="1" dirty="0" smtClean="0">
                <a:solidFill>
                  <a:srgbClr val="A6A6A6"/>
                </a:solidFill>
              </a:rPr>
              <a:t>DIR: PROF. DR. MED. DENNIS NOWAK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30300" y="1430276"/>
            <a:ext cx="6192000" cy="864000"/>
          </a:xfrm>
        </p:spPr>
        <p:txBody>
          <a:bodyPr anchor="ctr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0300" y="2426444"/>
            <a:ext cx="6192000" cy="576000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8" name="Bildplatzhalter 5"/>
          <p:cNvSpPr>
            <a:spLocks noGrp="1"/>
          </p:cNvSpPr>
          <p:nvPr>
            <p:ph type="pic" sz="quarter" idx="11"/>
          </p:nvPr>
        </p:nvSpPr>
        <p:spPr>
          <a:xfrm>
            <a:off x="3081600" y="3779086"/>
            <a:ext cx="1439862" cy="144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34" name="Bildplatzhalter 5"/>
          <p:cNvSpPr>
            <a:spLocks noGrp="1"/>
          </p:cNvSpPr>
          <p:nvPr>
            <p:ph type="pic" sz="quarter" idx="12"/>
          </p:nvPr>
        </p:nvSpPr>
        <p:spPr>
          <a:xfrm>
            <a:off x="0" y="5311670"/>
            <a:ext cx="1439862" cy="144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35" name="Bildplatzhalter 5"/>
          <p:cNvSpPr>
            <a:spLocks noGrp="1"/>
          </p:cNvSpPr>
          <p:nvPr>
            <p:ph type="pic" sz="quarter" idx="13"/>
          </p:nvPr>
        </p:nvSpPr>
        <p:spPr>
          <a:xfrm>
            <a:off x="7704138" y="3779086"/>
            <a:ext cx="1439862" cy="144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30" name="Datumsplatzhalter 3"/>
          <p:cNvSpPr>
            <a:spLocks noGrp="1"/>
          </p:cNvSpPr>
          <p:nvPr>
            <p:ph type="dt" sz="half" idx="14"/>
          </p:nvPr>
        </p:nvSpPr>
        <p:spPr>
          <a:xfrm>
            <a:off x="1130300" y="3135313"/>
            <a:ext cx="2239963" cy="287337"/>
          </a:xfrm>
        </p:spPr>
        <p:txBody>
          <a:bodyPr>
            <a:noAutofit/>
          </a:bodyPr>
          <a:lstStyle>
            <a:lvl1pPr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140000"/>
              <a:buFont typeface="Wingdings" pitchFamily="2" charset="2"/>
              <a:buNone/>
              <a:defRPr lang="de-DE" sz="1400"/>
            </a:lvl1pPr>
          </a:lstStyle>
          <a:p>
            <a:pPr>
              <a:defRPr/>
            </a:pPr>
            <a:fld id="{C3AF649B-532A-4F5A-8327-4A66D786E2BB}" type="datetime1">
              <a:rPr lang="de-DE"/>
              <a:pPr>
                <a:defRPr/>
              </a:pPr>
              <a:t>29.10.2018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380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6D93F07-5DB9-44F2-A9FA-D11EE3405FB7}" type="datetime1">
              <a:rPr lang="de-DE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de-DE"/>
              <a:t>Titel der Präsentation und Name des Redners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C893080-0BDA-4956-AEA0-5D3DE1CCAE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60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EC249C6-6B9C-4CF6-B2C9-1B181E9F958E}" type="datetime1">
              <a:rPr lang="de-DE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de-DE"/>
              <a:t>Titel der Präsentation und Name des Redners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2FFEE9E-3E12-48B5-9EF6-DCD8F9DD67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45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nnfolie">
    <p:bg>
      <p:bgPr>
        <a:solidFill>
          <a:srgbClr val="DCE9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b5d72c2-1f58-4f76-a7ca-e5b4066f5a4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72" b="10500"/>
          <a:stretch>
            <a:fillRect/>
          </a:stretch>
        </p:blipFill>
        <p:spPr bwMode="auto">
          <a:xfrm>
            <a:off x="6910388" y="4279900"/>
            <a:ext cx="2233612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 userDrawn="1"/>
        </p:nvSpPr>
        <p:spPr>
          <a:xfrm>
            <a:off x="4959350" y="6388100"/>
            <a:ext cx="2736850" cy="341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000" cap="all" spc="40">
                <a:solidFill>
                  <a:prstClr val="white">
                    <a:lumMod val="50000"/>
                  </a:prstClr>
                </a:solidFill>
                <a:latin typeface="Verdana"/>
                <a:ea typeface="Verdana" pitchFamily="34" charset="0"/>
                <a:cs typeface="Verdana" pitchFamily="34" charset="0"/>
              </a:rPr>
              <a:t>Name der Einrichtung.</a:t>
            </a:r>
          </a:p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000" cap="all" spc="40">
                <a:solidFill>
                  <a:prstClr val="white">
                    <a:lumMod val="50000"/>
                  </a:prstClr>
                </a:solidFill>
                <a:latin typeface="Verdana"/>
                <a:ea typeface="Verdana" pitchFamily="34" charset="0"/>
                <a:cs typeface="Verdana" pitchFamily="34" charset="0"/>
              </a:rPr>
              <a:t>Kann auch 2 zeilig sein 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0" y="6235700"/>
            <a:ext cx="9144000" cy="47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4887913" y="6164263"/>
            <a:ext cx="2808287" cy="190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72000" tIns="18000" rIns="72000" bIns="1800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000">
                <a:solidFill>
                  <a:srgbClr val="009440"/>
                </a:solidFill>
                <a:latin typeface="Verdana"/>
                <a:ea typeface="Verdana" pitchFamily="34" charset="0"/>
                <a:cs typeface="Verdana" pitchFamily="34" charset="0"/>
              </a:rPr>
              <a:t>KLINIKUM DER UNIVERSITÄT MÜNCHEN</a:t>
            </a:r>
            <a:r>
              <a:rPr lang="de-DE" sz="1000" baseline="30000">
                <a:solidFill>
                  <a:srgbClr val="009440"/>
                </a:solidFill>
                <a:latin typeface="Verdana"/>
                <a:ea typeface="Verdana" pitchFamily="34" charset="0"/>
                <a:cs typeface="Verdana" pitchFamily="34" charset="0"/>
              </a:rPr>
              <a:t>®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0400" y="1503631"/>
            <a:ext cx="6192000" cy="1512000"/>
          </a:xfrm>
        </p:spPr>
        <p:txBody>
          <a:bodyPr/>
          <a:lstStyle>
            <a:lvl1pPr>
              <a:defRPr lang="de-DE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C36E9AF-24B5-4DD1-84A3-4B651A8AE08B}" type="datetime1">
              <a:rPr lang="de-DE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052F924-C222-4A9A-94FA-8730297603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37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2 Text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1200" y="1548000"/>
            <a:ext cx="3960000" cy="450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4615200" y="1548000"/>
            <a:ext cx="3960000" cy="450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31200" y="504000"/>
            <a:ext cx="8244000" cy="79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49C5C78-2809-468F-8C6B-6D23D96FB61D}" type="datetime1">
              <a:rPr lang="de-DE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de-DE"/>
              <a:t>Titel der Präsentation und Name des Redners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12D657F-D04D-48E0-8FD8-59468889CEC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38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1200" y="1548000"/>
            <a:ext cx="3960000" cy="450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615200" y="1620000"/>
            <a:ext cx="3960000" cy="442800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31200" y="504000"/>
            <a:ext cx="8244000" cy="79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9296184-0242-4246-8C9E-29B7A91B3327}" type="datetime1">
              <a:rPr lang="de-DE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de-DE" dirty="0" smtClean="0"/>
              <a:t>Klimawandel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24A7294-D3ED-4AB1-9450-E3B9FE66FF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76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Bild Foli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331200" y="1620000"/>
            <a:ext cx="3960000" cy="280800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331200" y="4608000"/>
            <a:ext cx="3960000" cy="1440000"/>
          </a:xfrm>
        </p:spPr>
        <p:txBody>
          <a:bodyPr rtlCol="0">
            <a:noAutofit/>
          </a:bodyPr>
          <a:lstStyle>
            <a:lvl1pPr>
              <a:defRPr lang="de-DE" sz="1600" smtClean="0"/>
            </a:lvl1pPr>
            <a:lvl2pPr>
              <a:defRPr lang="de-DE" sz="1600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5"/>
          </p:nvPr>
        </p:nvSpPr>
        <p:spPr>
          <a:xfrm>
            <a:off x="4615200" y="1620000"/>
            <a:ext cx="3960000" cy="280800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6"/>
          </p:nvPr>
        </p:nvSpPr>
        <p:spPr>
          <a:xfrm>
            <a:off x="4615200" y="4608000"/>
            <a:ext cx="3960000" cy="1440000"/>
          </a:xfrm>
        </p:spPr>
        <p:txBody>
          <a:bodyPr rtlCol="0">
            <a:noAutofit/>
          </a:bodyPr>
          <a:lstStyle>
            <a:lvl1pPr>
              <a:defRPr lang="de-DE" sz="1600" smtClean="0"/>
            </a:lvl1pPr>
            <a:lvl2pPr>
              <a:defRPr lang="de-DE" sz="1600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A4BF9FB-702F-4F95-ADBD-E57BAF799220}" type="datetime1">
              <a:rPr lang="de-DE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de-DE"/>
              <a:t>Titel der Präsentation und Name des Redners</a:t>
            </a:r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974DD6E-5E01-4244-A4B4-0FF3BCB4D9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334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Bild Folie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331200" y="1620000"/>
            <a:ext cx="8244000" cy="280800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331200" y="4608000"/>
            <a:ext cx="8244000" cy="1440000"/>
          </a:xfrm>
        </p:spPr>
        <p:txBody>
          <a:bodyPr rtlCol="0">
            <a:noAutofit/>
          </a:bodyPr>
          <a:lstStyle>
            <a:lvl1pPr>
              <a:defRPr lang="de-DE" sz="1600" smtClean="0"/>
            </a:lvl1pPr>
            <a:lvl2pPr>
              <a:defRPr lang="de-DE" sz="1600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04DF879-85D6-4F1A-BFFC-DE54EA314AEC}" type="datetime1">
              <a:rPr lang="de-DE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de-DE"/>
              <a:t>Titel der Präsentation und Name des Redners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8FE4766-E13B-4E00-AC58-710B3C5158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72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b5d72c2-1f58-4f76-a7ca-e5b4066f5a47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72" b="10500"/>
          <a:stretch>
            <a:fillRect/>
          </a:stretch>
        </p:blipFill>
        <p:spPr bwMode="auto">
          <a:xfrm>
            <a:off x="6910388" y="4279900"/>
            <a:ext cx="2233612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31788" y="503238"/>
            <a:ext cx="8243887" cy="792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22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31788" y="1547813"/>
            <a:ext cx="8243887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19125" y="6380163"/>
            <a:ext cx="2133600" cy="1793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fld id="{B0E41880-EEE0-44C8-A447-814A50A8AFEF}" type="datetime1">
              <a:rPr lang="de-DE"/>
              <a:pPr defTabSz="914400">
                <a:buClrTx/>
                <a:buSzTx/>
                <a:buFontTx/>
                <a:buNone/>
                <a:defRPr/>
              </a:pPr>
              <a:t>29.10.2018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1788" y="179388"/>
            <a:ext cx="8243887" cy="1809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r>
              <a:rPr lang="de-DE"/>
              <a:t>Titel der Präsentation und Name des Redners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31788" y="6380163"/>
            <a:ext cx="323850" cy="1793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fld id="{198C75BA-4AE0-488C-9446-2852AE7E8CC0}" type="slidenum">
              <a:rPr lang="de-DE"/>
              <a:pPr defTabSz="914400">
                <a:buClrTx/>
                <a:buSzTx/>
                <a:buFontTx/>
                <a:buNone/>
                <a:defRPr/>
              </a:pPr>
              <a:t>‹Nr.›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0" y="6235700"/>
            <a:ext cx="9144000" cy="47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4959350" y="6388100"/>
            <a:ext cx="2736850" cy="35907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900" cap="all" spc="40" dirty="0" smtClean="0">
                <a:solidFill>
                  <a:prstClr val="white">
                    <a:lumMod val="50000"/>
                  </a:prstClr>
                </a:solidFill>
                <a:latin typeface="Verdana"/>
                <a:ea typeface="Verdana" pitchFamily="34" charset="0"/>
                <a:cs typeface="Verdana" pitchFamily="34" charset="0"/>
              </a:rPr>
              <a:t>Institut</a:t>
            </a:r>
            <a:r>
              <a:rPr lang="de-DE" sz="900" cap="all" spc="40" baseline="0" dirty="0" smtClean="0">
                <a:solidFill>
                  <a:prstClr val="white">
                    <a:lumMod val="50000"/>
                  </a:prstClr>
                </a:solidFill>
                <a:latin typeface="Verdana"/>
                <a:ea typeface="Verdana" pitchFamily="34" charset="0"/>
                <a:cs typeface="Verdana" pitchFamily="34" charset="0"/>
              </a:rPr>
              <a:t>  und </a:t>
            </a:r>
            <a:r>
              <a:rPr lang="de-DE" sz="900" cap="all" spc="40" baseline="0" dirty="0" err="1" smtClean="0">
                <a:solidFill>
                  <a:prstClr val="white">
                    <a:lumMod val="50000"/>
                  </a:prstClr>
                </a:solidFill>
                <a:latin typeface="Verdana"/>
                <a:ea typeface="Verdana" pitchFamily="34" charset="0"/>
                <a:cs typeface="Verdana" pitchFamily="34" charset="0"/>
              </a:rPr>
              <a:t>poliklinik</a:t>
            </a:r>
            <a:r>
              <a:rPr lang="de-DE" sz="900" cap="all" spc="40" baseline="0" dirty="0" smtClean="0">
                <a:solidFill>
                  <a:prstClr val="white">
                    <a:lumMod val="50000"/>
                  </a:prstClr>
                </a:solidFill>
                <a:latin typeface="Verdana"/>
                <a:ea typeface="Verdana" pitchFamily="34" charset="0"/>
                <a:cs typeface="Verdana" pitchFamily="34" charset="0"/>
              </a:rPr>
              <a:t> für </a:t>
            </a:r>
            <a:br>
              <a:rPr lang="de-DE" sz="900" cap="all" spc="40" baseline="0" dirty="0" smtClean="0">
                <a:solidFill>
                  <a:prstClr val="white">
                    <a:lumMod val="50000"/>
                  </a:prstClr>
                </a:solidFill>
                <a:latin typeface="Verdana"/>
                <a:ea typeface="Verdana" pitchFamily="34" charset="0"/>
                <a:cs typeface="Verdana" pitchFamily="34" charset="0"/>
              </a:rPr>
            </a:br>
            <a:r>
              <a:rPr lang="de-DE" sz="900" cap="all" spc="40" baseline="0" dirty="0" smtClean="0">
                <a:solidFill>
                  <a:prstClr val="white">
                    <a:lumMod val="50000"/>
                  </a:prstClr>
                </a:solidFill>
                <a:latin typeface="Verdana"/>
                <a:ea typeface="Verdana" pitchFamily="34" charset="0"/>
                <a:cs typeface="Verdana" pitchFamily="34" charset="0"/>
              </a:rPr>
              <a:t>Arbeits- Sozial und Umweltmedizin</a:t>
            </a:r>
            <a:endParaRPr lang="de-DE" sz="900" cap="all" spc="40" dirty="0">
              <a:solidFill>
                <a:prstClr val="white">
                  <a:lumMod val="50000"/>
                </a:prstClr>
              </a:solidFill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26" name="Textfeld 16"/>
          <p:cNvSpPr txBox="1">
            <a:spLocks noChangeArrowheads="1"/>
          </p:cNvSpPr>
          <p:nvPr userDrawn="1"/>
        </p:nvSpPr>
        <p:spPr bwMode="auto">
          <a:xfrm>
            <a:off x="4887913" y="6164263"/>
            <a:ext cx="2808287" cy="190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18000" rIns="72000" b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de-DE" altLang="de-DE" sz="1000" smtClean="0">
                <a:solidFill>
                  <a:srgbClr val="0094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KLINIKUM DER UNIVERSITÄT MÜNCHEN</a:t>
            </a:r>
            <a:r>
              <a:rPr lang="de-DE" altLang="de-DE" sz="1000" baseline="30000" smtClean="0">
                <a:solidFill>
                  <a:srgbClr val="0094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17419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 cap="all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285750" indent="-285750" algn="l" rtl="0" eaLnBrk="0" fontAlgn="base" hangingPunct="0">
        <a:lnSpc>
          <a:spcPct val="120000"/>
        </a:lnSpc>
        <a:spcBef>
          <a:spcPts val="6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lnSpc>
          <a:spcPct val="120000"/>
        </a:lnSpc>
        <a:spcBef>
          <a:spcPts val="600"/>
        </a:spcBef>
        <a:spcAft>
          <a:spcPct val="0"/>
        </a:spcAft>
        <a:buClr>
          <a:schemeClr val="bg2"/>
        </a:buClr>
        <a:buSzPct val="120000"/>
        <a:buFont typeface="Wingdings" pitchFamily="2" charset="2"/>
        <a:buChar char="§"/>
        <a:defRPr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lnSpc>
          <a:spcPct val="120000"/>
        </a:lnSpc>
        <a:spcBef>
          <a:spcPts val="600"/>
        </a:spcBef>
        <a:spcAft>
          <a:spcPct val="0"/>
        </a:spcAft>
        <a:buClr>
          <a:schemeClr val="bg2"/>
        </a:buClr>
        <a:buSzPct val="120000"/>
        <a:buFont typeface="Wingdings" pitchFamily="2" charset="2"/>
        <a:buChar char="§"/>
        <a:defRPr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lnSpc>
          <a:spcPct val="120000"/>
        </a:lnSpc>
        <a:spcBef>
          <a:spcPts val="600"/>
        </a:spcBef>
        <a:spcAft>
          <a:spcPct val="0"/>
        </a:spcAft>
        <a:buClr>
          <a:schemeClr val="bg2"/>
        </a:buClr>
        <a:buSzPct val="120000"/>
        <a:buFont typeface="Wingdings" pitchFamily="2" charset="2"/>
        <a:buChar char="§"/>
        <a:defRPr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lnSpc>
          <a:spcPct val="120000"/>
        </a:lnSpc>
        <a:spcBef>
          <a:spcPts val="600"/>
        </a:spcBef>
        <a:spcAft>
          <a:spcPct val="0"/>
        </a:spcAft>
        <a:buClr>
          <a:schemeClr val="bg2"/>
        </a:buClr>
        <a:buSzPct val="120000"/>
        <a:buFont typeface="Wingdings" pitchFamily="2" charset="2"/>
        <a:buChar char="§"/>
        <a:defRPr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"/>
          <p:cNvSpPr txBox="1">
            <a:spLocks/>
          </p:cNvSpPr>
          <p:nvPr/>
        </p:nvSpPr>
        <p:spPr bwMode="auto">
          <a:xfrm>
            <a:off x="4139952" y="2413811"/>
            <a:ext cx="1439862" cy="14398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179512" y="1628800"/>
            <a:ext cx="7612062" cy="1800200"/>
          </a:xfrm>
        </p:spPr>
        <p:txBody>
          <a:bodyPr/>
          <a:lstStyle/>
          <a:p>
            <a:pPr algn="ctr"/>
            <a:r>
              <a:rPr lang="de-DE" sz="2000" dirty="0" smtClean="0"/>
              <a:t>Prävention hitzebedingter Risiken </a:t>
            </a:r>
            <a:br>
              <a:rPr lang="de-DE" sz="2000" dirty="0" smtClean="0"/>
            </a:br>
            <a:r>
              <a:rPr lang="de-DE" sz="2000" dirty="0" smtClean="0"/>
              <a:t>bei älteren Menschen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1600" dirty="0" smtClean="0"/>
              <a:t>(Grundlagen und Handlungsempfehlungen für Pflegende)</a:t>
            </a:r>
            <a:endParaRPr lang="de-DE" sz="1600" b="1" dirty="0">
              <a:solidFill>
                <a:schemeClr val="bg2"/>
              </a:solidFill>
            </a:endParaRPr>
          </a:p>
        </p:txBody>
      </p:sp>
      <p:sp>
        <p:nvSpPr>
          <p:cNvPr id="13" name="Bildplatzhalter 2"/>
          <p:cNvSpPr txBox="1">
            <a:spLocks/>
          </p:cNvSpPr>
          <p:nvPr/>
        </p:nvSpPr>
        <p:spPr bwMode="auto">
          <a:xfrm>
            <a:off x="9972600" y="4437112"/>
            <a:ext cx="1439862" cy="144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pic>
        <p:nvPicPr>
          <p:cNvPr id="10" name="Inhaltsplatzhalter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" r="25968"/>
          <a:stretch/>
        </p:blipFill>
        <p:spPr bwMode="auto">
          <a:xfrm>
            <a:off x="3098042" y="3817859"/>
            <a:ext cx="1446278" cy="139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3817859"/>
            <a:ext cx="1458777" cy="139543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373216"/>
            <a:ext cx="1368152" cy="132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4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Hitzeassoziierte Gesundheitsprobleme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z="2000" b="1" dirty="0" smtClean="0">
                <a:solidFill>
                  <a:schemeClr val="bg2"/>
                </a:solidFill>
              </a:rPr>
              <a:t>Hitzschlag</a:t>
            </a:r>
            <a:endParaRPr lang="de-DE" sz="20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de-DE" sz="2000" dirty="0"/>
              <a:t>Der Körper </a:t>
            </a:r>
            <a:r>
              <a:rPr lang="de-DE" sz="2000" dirty="0" smtClean="0"/>
              <a:t>kann nicht mehr durch </a:t>
            </a:r>
            <a:r>
              <a:rPr lang="de-DE" sz="2000" dirty="0"/>
              <a:t>Schwitzen eine Kühlung </a:t>
            </a:r>
            <a:r>
              <a:rPr lang="de-DE" sz="2000" dirty="0" smtClean="0"/>
              <a:t>des </a:t>
            </a:r>
            <a:r>
              <a:rPr lang="de-DE" sz="2000" dirty="0"/>
              <a:t>Körpers </a:t>
            </a:r>
            <a:r>
              <a:rPr lang="de-DE" sz="2000" dirty="0" smtClean="0"/>
              <a:t>ermöglichen </a:t>
            </a:r>
            <a:r>
              <a:rPr lang="de-DE" sz="2000" dirty="0">
                <a:sym typeface="Wingdings"/>
              </a:rPr>
              <a:t></a:t>
            </a:r>
            <a:r>
              <a:rPr lang="de-DE" sz="2000" dirty="0"/>
              <a:t> es entsteht ein </a:t>
            </a:r>
            <a:r>
              <a:rPr lang="de-DE" sz="2000" dirty="0" smtClean="0"/>
              <a:t>Wärmestau </a:t>
            </a:r>
            <a:r>
              <a:rPr lang="de-DE" sz="2000" dirty="0" smtClean="0">
                <a:sym typeface="Wingdings" panose="05000000000000000000" pitchFamily="2" charset="2"/>
              </a:rPr>
              <a:t></a:t>
            </a:r>
            <a:r>
              <a:rPr lang="de-DE" sz="2000" dirty="0" smtClean="0"/>
              <a:t> </a:t>
            </a:r>
            <a:r>
              <a:rPr lang="de-DE" sz="2000" dirty="0"/>
              <a:t>die Körpertemperatur steigt schnell, </a:t>
            </a:r>
            <a:r>
              <a:rPr lang="de-DE" sz="2000" dirty="0" smtClean="0"/>
              <a:t>über 40°C </a:t>
            </a:r>
            <a:r>
              <a:rPr lang="de-DE" sz="2000" dirty="0"/>
              <a:t>oder mehr in 10 bis 15 </a:t>
            </a:r>
            <a:r>
              <a:rPr lang="de-DE" sz="2000" dirty="0" smtClean="0"/>
              <a:t>Minuten </a:t>
            </a: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Die akute Erhitzung führt zu einem Hirnödem </a:t>
            </a:r>
          </a:p>
          <a:p>
            <a:pPr lvl="0"/>
            <a:r>
              <a:rPr lang="de-DE" sz="2000" b="1" dirty="0">
                <a:solidFill>
                  <a:schemeClr val="bg2"/>
                </a:solidFill>
              </a:rPr>
              <a:t>Hitzeausschlag</a:t>
            </a:r>
            <a:endParaRPr lang="de-DE" sz="20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de-DE" sz="2000" dirty="0"/>
              <a:t>N</a:t>
            </a:r>
            <a:r>
              <a:rPr lang="de-DE" sz="2000" dirty="0" smtClean="0"/>
              <a:t>icht </a:t>
            </a:r>
            <a:r>
              <a:rPr lang="de-DE" sz="2000" dirty="0"/>
              <a:t>atmungsaktive oder enge Kleidung </a:t>
            </a:r>
            <a:r>
              <a:rPr lang="de-DE" sz="2000" dirty="0" smtClean="0"/>
              <a:t>verhindern die </a:t>
            </a:r>
            <a:r>
              <a:rPr lang="de-DE" sz="2000" dirty="0"/>
              <a:t>ausreichende Verdunstung des </a:t>
            </a:r>
            <a:r>
              <a:rPr lang="de-DE" sz="2000" dirty="0" smtClean="0"/>
              <a:t>Schweißes</a:t>
            </a:r>
            <a:r>
              <a:rPr lang="de-DE" sz="2000" dirty="0" smtClean="0">
                <a:sym typeface="Wingdings" panose="05000000000000000000" pitchFamily="2" charset="2"/>
              </a:rPr>
              <a:t> </a:t>
            </a:r>
            <a:r>
              <a:rPr lang="de-DE" sz="2000" dirty="0" smtClean="0"/>
              <a:t>Verstopfung der Ausführungsgänge </a:t>
            </a:r>
            <a:r>
              <a:rPr lang="de-DE" sz="2000" dirty="0"/>
              <a:t>der Schweißdrüsen </a:t>
            </a:r>
            <a:r>
              <a:rPr lang="de-DE" sz="2000" dirty="0" smtClean="0">
                <a:sym typeface="Wingdings"/>
              </a:rPr>
              <a:t></a:t>
            </a:r>
            <a:r>
              <a:rPr lang="de-DE" sz="2000" dirty="0" smtClean="0"/>
              <a:t> </a:t>
            </a:r>
            <a:r>
              <a:rPr lang="de-DE" sz="2000" dirty="0"/>
              <a:t>e</a:t>
            </a:r>
            <a:r>
              <a:rPr lang="de-DE" sz="2000" dirty="0" smtClean="0"/>
              <a:t>s </a:t>
            </a:r>
            <a:r>
              <a:rPr lang="de-DE" sz="2000" dirty="0"/>
              <a:t>bilden sich kleine, häufig juckende oder brennende Bläschen</a:t>
            </a:r>
          </a:p>
          <a:p>
            <a:pPr marL="0" indent="0">
              <a:buNone/>
            </a:pPr>
            <a:endParaRPr lang="de-DE" sz="20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93F07-5DB9-44F2-A9FA-D11EE3405FB7}" type="datetime1">
              <a:rPr lang="de-DE" smtClean="0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Hitzeassoziierte Gesundheitsprobleme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715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Hitzeassoziierte Gesundheitsprobleme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z="2000" b="1" dirty="0" smtClean="0">
                <a:solidFill>
                  <a:schemeClr val="bg2"/>
                </a:solidFill>
              </a:rPr>
              <a:t>Sonnenstich</a:t>
            </a:r>
            <a:endParaRPr lang="de-DE" sz="20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de-DE" sz="2000" dirty="0"/>
              <a:t>L</a:t>
            </a:r>
            <a:r>
              <a:rPr lang="de-DE" sz="2000" dirty="0" smtClean="0"/>
              <a:t>ange </a:t>
            </a:r>
            <a:r>
              <a:rPr lang="de-DE" sz="2000" dirty="0"/>
              <a:t>direkte Sonneneinstrahlung auf den </a:t>
            </a:r>
            <a:r>
              <a:rPr lang="de-DE" sz="2000" dirty="0" smtClean="0"/>
              <a:t>Kopf </a:t>
            </a:r>
            <a:r>
              <a:rPr lang="de-DE" sz="2000" dirty="0" smtClean="0">
                <a:sym typeface="Wingdings" panose="05000000000000000000" pitchFamily="2" charset="2"/>
              </a:rPr>
              <a:t> </a:t>
            </a:r>
            <a:r>
              <a:rPr lang="de-DE" sz="2000" dirty="0" smtClean="0"/>
              <a:t>lokale Überwärmung </a:t>
            </a:r>
            <a:r>
              <a:rPr lang="de-DE" sz="2000" dirty="0" smtClean="0">
                <a:sym typeface="Wingdings" panose="05000000000000000000" pitchFamily="2" charset="2"/>
              </a:rPr>
              <a:t> Reizung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smtClean="0"/>
              <a:t>der Hirnhäute </a:t>
            </a:r>
            <a:r>
              <a:rPr lang="de-DE" sz="2000" dirty="0"/>
              <a:t>(</a:t>
            </a:r>
            <a:r>
              <a:rPr lang="de-DE" sz="2000" dirty="0" err="1" smtClean="0"/>
              <a:t>Meningen</a:t>
            </a:r>
            <a:r>
              <a:rPr lang="de-DE" sz="2000" dirty="0" smtClean="0"/>
              <a:t>) </a:t>
            </a:r>
            <a:r>
              <a:rPr lang="de-DE" sz="2000" dirty="0" smtClean="0">
                <a:sym typeface="Wingdings" panose="05000000000000000000" pitchFamily="2" charset="2"/>
              </a:rPr>
              <a:t> </a:t>
            </a:r>
            <a:r>
              <a:rPr lang="de-DE" sz="2000" dirty="0" smtClean="0"/>
              <a:t>Hirnödem (in schweren Fällen)</a:t>
            </a:r>
          </a:p>
          <a:p>
            <a:pPr marL="0" indent="0">
              <a:buNone/>
            </a:pPr>
            <a:r>
              <a:rPr lang="de-DE" sz="2000" dirty="0" smtClean="0"/>
              <a:t>Kleine </a:t>
            </a:r>
            <a:r>
              <a:rPr lang="de-DE" sz="2000" dirty="0"/>
              <a:t>Kinder und Menschen mit weniger Haarbedeckung sind besonders gefährdet. </a:t>
            </a:r>
            <a:endParaRPr lang="de-DE" sz="800" dirty="0" smtClean="0"/>
          </a:p>
          <a:p>
            <a:pPr lvl="0"/>
            <a:r>
              <a:rPr lang="de-DE" sz="2000" b="1" dirty="0">
                <a:solidFill>
                  <a:schemeClr val="bg2"/>
                </a:solidFill>
              </a:rPr>
              <a:t>Hitzekrampf</a:t>
            </a:r>
            <a:endParaRPr lang="de-DE" sz="20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de-DE" sz="2000" dirty="0"/>
              <a:t>Bei körperlicher Anstrengung (z.B. Laufen, </a:t>
            </a:r>
            <a:r>
              <a:rPr lang="de-DE" sz="2000" dirty="0" smtClean="0"/>
              <a:t>Radfahren, Gartenarbeit) </a:t>
            </a:r>
            <a:r>
              <a:rPr lang="de-DE" sz="2000" dirty="0"/>
              <a:t>bei </a:t>
            </a:r>
            <a:r>
              <a:rPr lang="de-DE" sz="2000" dirty="0" smtClean="0"/>
              <a:t>Hitze </a:t>
            </a:r>
            <a:r>
              <a:rPr lang="de-DE" sz="2000" dirty="0"/>
              <a:t>entsteht durch starkes Schwitzen ein Mangel an Flüssigkeit und </a:t>
            </a:r>
            <a:r>
              <a:rPr lang="de-DE" sz="2000" dirty="0" smtClean="0"/>
              <a:t>Elektrolyten </a:t>
            </a:r>
            <a:r>
              <a:rPr lang="de-DE" sz="2000" dirty="0" smtClean="0">
                <a:sym typeface="Wingdings" panose="05000000000000000000" pitchFamily="2" charset="2"/>
              </a:rPr>
              <a:t> </a:t>
            </a:r>
            <a:r>
              <a:rPr lang="de-DE" sz="2000" dirty="0" smtClean="0"/>
              <a:t>zeigt sich in Krämpfen/Muskelschmerzen </a:t>
            </a:r>
            <a:r>
              <a:rPr lang="de-DE" sz="2000" dirty="0"/>
              <a:t>der </a:t>
            </a:r>
            <a:r>
              <a:rPr lang="de-DE" sz="2000" dirty="0" smtClean="0"/>
              <a:t>Arbeitsmuskulatur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93F07-5DB9-44F2-A9FA-D11EE3405FB7}" type="datetime1">
              <a:rPr lang="de-DE" smtClean="0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Hitzeassoziierte Gesundheitsprobleme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719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Hitzeassoziierte Gesundheitsprobleme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5184576"/>
          </a:xfrm>
        </p:spPr>
        <p:txBody>
          <a:bodyPr/>
          <a:lstStyle/>
          <a:p>
            <a:pPr marL="352425" lvl="1" indent="-228600">
              <a:buNone/>
            </a:pPr>
            <a:r>
              <a:rPr lang="de-DE" sz="2000" dirty="0" smtClean="0"/>
              <a:t>Zusammengefasste Symptome:</a:t>
            </a:r>
            <a:endParaRPr lang="de-DE" sz="2000" dirty="0"/>
          </a:p>
          <a:p>
            <a:pPr marL="352425" lvl="2"/>
            <a:r>
              <a:rPr lang="de-DE" sz="1600" dirty="0" smtClean="0"/>
              <a:t>Trockener Mund/trockene Zunge, trockene </a:t>
            </a:r>
            <a:r>
              <a:rPr lang="de-DE" sz="1600" dirty="0"/>
              <a:t>Haut, verminderter Hautturgor (CAVE: nicht immer zeigt sich eine </a:t>
            </a:r>
            <a:r>
              <a:rPr lang="de-DE" sz="1600" dirty="0" smtClean="0"/>
              <a:t>Hautfalte)</a:t>
            </a:r>
          </a:p>
          <a:p>
            <a:pPr marL="352425" lvl="2"/>
            <a:r>
              <a:rPr lang="de-DE" sz="1600" dirty="0" smtClean="0"/>
              <a:t>Durstgefühl (CAVE: </a:t>
            </a:r>
            <a:r>
              <a:rPr lang="de-DE" sz="1600" dirty="0"/>
              <a:t>häufig </a:t>
            </a:r>
            <a:r>
              <a:rPr lang="de-DE" sz="1600" dirty="0" smtClean="0"/>
              <a:t>fehlt auch das Durstgefühl)</a:t>
            </a:r>
            <a:endParaRPr lang="de-DE" sz="1600" dirty="0"/>
          </a:p>
          <a:p>
            <a:pPr marL="352425" lvl="2"/>
            <a:r>
              <a:rPr lang="de-DE" sz="1600" dirty="0"/>
              <a:t>Kopfschmerzen</a:t>
            </a:r>
          </a:p>
          <a:p>
            <a:pPr marL="352425" lvl="2"/>
            <a:r>
              <a:rPr lang="de-DE" sz="1600" dirty="0"/>
              <a:t>Erschöpfungs- oder </a:t>
            </a:r>
            <a:r>
              <a:rPr lang="de-DE" sz="1600" dirty="0" smtClean="0"/>
              <a:t>Schwächegefühl</a:t>
            </a:r>
          </a:p>
          <a:p>
            <a:pPr marL="352425" lvl="2"/>
            <a:r>
              <a:rPr lang="de-DE" sz="1600" dirty="0"/>
              <a:t>Kreislaufbeschwerden, Schwindel (Puls erhöht, verminderter RR, verminderter Pulsfüllungsdruck) </a:t>
            </a:r>
            <a:endParaRPr lang="de-DE" sz="1600" dirty="0" smtClean="0"/>
          </a:p>
          <a:p>
            <a:pPr marL="352425" lvl="2"/>
            <a:r>
              <a:rPr lang="de-DE" sz="1600" dirty="0" smtClean="0"/>
              <a:t>Steigende </a:t>
            </a:r>
            <a:r>
              <a:rPr lang="de-DE" sz="1600" dirty="0"/>
              <a:t>Körpertemperatur (&gt;39°C</a:t>
            </a:r>
            <a:r>
              <a:rPr lang="de-DE" sz="1600" dirty="0" smtClean="0"/>
              <a:t>)</a:t>
            </a:r>
          </a:p>
          <a:p>
            <a:pPr marL="352425" lvl="2"/>
            <a:r>
              <a:rPr lang="de-DE" sz="1600" dirty="0"/>
              <a:t>Unruhegefühl, </a:t>
            </a:r>
            <a:r>
              <a:rPr lang="de-DE" sz="1600" dirty="0" smtClean="0"/>
              <a:t>plötzliche Verwirrtheit, Bewusstseinstrübung</a:t>
            </a:r>
            <a:r>
              <a:rPr lang="de-DE" sz="1600" dirty="0"/>
              <a:t>, </a:t>
            </a:r>
            <a:r>
              <a:rPr lang="de-DE" sz="1600" dirty="0" smtClean="0"/>
              <a:t>Bewusstlosigkeit</a:t>
            </a:r>
          </a:p>
          <a:p>
            <a:pPr marL="352425" lvl="2"/>
            <a:r>
              <a:rPr lang="de-DE" sz="1600" dirty="0"/>
              <a:t>Verminderte Urinausscheidung, zunehmende </a:t>
            </a:r>
            <a:r>
              <a:rPr lang="de-DE" sz="1600" dirty="0" smtClean="0"/>
              <a:t>Harnkonzentration</a:t>
            </a:r>
          </a:p>
          <a:p>
            <a:pPr marL="352425" lvl="2"/>
            <a:r>
              <a:rPr lang="de-DE" sz="1600" dirty="0"/>
              <a:t>(Unstillbares) </a:t>
            </a:r>
            <a:r>
              <a:rPr lang="de-DE" sz="1600" dirty="0" smtClean="0"/>
              <a:t>Erbrechen</a:t>
            </a:r>
            <a:endParaRPr lang="de-DE" sz="1600" dirty="0"/>
          </a:p>
          <a:p>
            <a:pPr marL="352425" lvl="2"/>
            <a:r>
              <a:rPr lang="de-DE" sz="1600" dirty="0" smtClean="0"/>
              <a:t>Schneller </a:t>
            </a:r>
            <a:r>
              <a:rPr lang="de-DE" sz="1600" dirty="0"/>
              <a:t>Gewichtsverlust (mehr als 5</a:t>
            </a:r>
            <a:r>
              <a:rPr lang="de-DE" sz="1600" dirty="0" smtClean="0"/>
              <a:t>%)</a:t>
            </a:r>
          </a:p>
          <a:p>
            <a:pPr marL="352425" lvl="2"/>
            <a:r>
              <a:rPr lang="de-DE" sz="1600" dirty="0" smtClean="0"/>
              <a:t>Kurzatmigkeit</a:t>
            </a:r>
            <a:endParaRPr lang="de-DE" sz="1600" dirty="0"/>
          </a:p>
          <a:p>
            <a:pPr marL="352425" lvl="2"/>
            <a:endParaRPr lang="de-DE" sz="1600" dirty="0"/>
          </a:p>
          <a:p>
            <a:pPr lvl="2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93F07-5DB9-44F2-A9FA-D11EE3405FB7}" type="datetime1">
              <a:rPr lang="de-DE" smtClean="0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1788" y="179388"/>
            <a:ext cx="8243887" cy="18097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Hitzeassoziierte Gesundheitsprobleme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587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Hitzeassoziierte Gesundheitsprobleme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 smtClean="0"/>
              <a:t>Weitere wichtige Symptome:</a:t>
            </a:r>
            <a:endParaRPr lang="de-DE" sz="2000" dirty="0"/>
          </a:p>
          <a:p>
            <a:pPr marL="692150" lvl="2" indent="-336550"/>
            <a:r>
              <a:rPr lang="de-DE" sz="1600" dirty="0"/>
              <a:t>F</a:t>
            </a:r>
            <a:r>
              <a:rPr lang="de-DE" sz="1600" dirty="0" smtClean="0"/>
              <a:t>ehlender </a:t>
            </a:r>
            <a:r>
              <a:rPr lang="de-DE" sz="1600" dirty="0"/>
              <a:t>Speichelsee unter der Zunge</a:t>
            </a:r>
          </a:p>
          <a:p>
            <a:pPr marL="692150" lvl="2" indent="-336550"/>
            <a:r>
              <a:rPr lang="de-DE" sz="1600" dirty="0" smtClean="0"/>
              <a:t>Infektionen</a:t>
            </a:r>
            <a:r>
              <a:rPr lang="de-DE" sz="1600" dirty="0"/>
              <a:t> </a:t>
            </a:r>
            <a:r>
              <a:rPr lang="de-DE" sz="1600" dirty="0" smtClean="0"/>
              <a:t>(z.B. Harnwegsinfekt)</a:t>
            </a:r>
          </a:p>
          <a:p>
            <a:pPr marL="692150" lvl="2" indent="-336550"/>
            <a:r>
              <a:rPr lang="de-DE" sz="1600" dirty="0" smtClean="0"/>
              <a:t>Obstipation</a:t>
            </a:r>
            <a:endParaRPr lang="de-DE" sz="1600" dirty="0"/>
          </a:p>
          <a:p>
            <a:pPr marL="692150" lvl="2" indent="-336550"/>
            <a:r>
              <a:rPr lang="de-DE" sz="1600" dirty="0" smtClean="0"/>
              <a:t>Muskelschmerzen/-krämpfe</a:t>
            </a:r>
            <a:endParaRPr lang="de-DE" sz="1600" dirty="0"/>
          </a:p>
          <a:p>
            <a:pPr marL="692150" lvl="2" indent="-336550"/>
            <a:r>
              <a:rPr lang="de-DE" sz="1600" dirty="0"/>
              <a:t>Im Labor </a:t>
            </a:r>
            <a:r>
              <a:rPr lang="de-DE" sz="1600" dirty="0" smtClean="0"/>
              <a:t>möglicherweise </a:t>
            </a:r>
            <a:r>
              <a:rPr lang="de-DE" sz="1600" dirty="0"/>
              <a:t>erhöhte Werte: </a:t>
            </a:r>
            <a:r>
              <a:rPr lang="de-DE" sz="1600" dirty="0" smtClean="0"/>
              <a:t>HK, Hb, </a:t>
            </a:r>
            <a:r>
              <a:rPr lang="de-DE" sz="1600" dirty="0"/>
              <a:t>Serumeiweiß</a:t>
            </a:r>
          </a:p>
          <a:p>
            <a:pPr marL="0" lvl="2" indent="0">
              <a:buNone/>
            </a:pPr>
            <a:endParaRPr lang="de-DE" sz="1600" i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93F07-5DB9-44F2-A9FA-D11EE3405FB7}" type="datetime1">
              <a:rPr lang="de-DE" smtClean="0"/>
              <a:pPr>
                <a:defRPr/>
              </a:pPr>
              <a:t>29.10.2018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Hitzeassoziierte Gesundheitsprobleme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31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Bedeutung für die Gesundheitsberufe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908720"/>
            <a:ext cx="7848872" cy="5400600"/>
          </a:xfrm>
        </p:spPr>
        <p:txBody>
          <a:bodyPr/>
          <a:lstStyle/>
          <a:p>
            <a:pPr marL="0" indent="0">
              <a:buNone/>
            </a:pPr>
            <a:endParaRPr lang="de-DE" sz="2000" b="1" dirty="0" smtClean="0"/>
          </a:p>
          <a:p>
            <a:pPr marL="0" indent="0">
              <a:buNone/>
            </a:pPr>
            <a:r>
              <a:rPr lang="de-DE" sz="2000" dirty="0" smtClean="0"/>
              <a:t>Welche </a:t>
            </a:r>
            <a:r>
              <a:rPr lang="de-DE" sz="2000" dirty="0"/>
              <a:t>Herausforderungen für Pflegende ergeben sich?</a:t>
            </a:r>
          </a:p>
          <a:p>
            <a:pPr lvl="0"/>
            <a:r>
              <a:rPr lang="de-DE" sz="2000" dirty="0" smtClean="0"/>
              <a:t>Demografischer Wandel </a:t>
            </a:r>
          </a:p>
          <a:p>
            <a:pPr marL="0" lv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	</a:t>
            </a:r>
            <a:r>
              <a:rPr lang="de-DE" sz="2000" dirty="0" smtClean="0">
                <a:sym typeface="Wingdings" panose="05000000000000000000" pitchFamily="2" charset="2"/>
              </a:rPr>
              <a:t> </a:t>
            </a:r>
            <a:r>
              <a:rPr lang="de-DE" sz="2000" dirty="0" smtClean="0"/>
              <a:t>mehr </a:t>
            </a:r>
            <a:r>
              <a:rPr lang="de-DE" sz="2000" dirty="0"/>
              <a:t>zu versorgende </a:t>
            </a:r>
            <a:r>
              <a:rPr lang="de-DE" sz="2000" dirty="0" smtClean="0"/>
              <a:t>Menschen</a:t>
            </a:r>
          </a:p>
          <a:p>
            <a:pPr marL="0" lvl="0" indent="0">
              <a:buNone/>
            </a:pPr>
            <a:r>
              <a:rPr lang="de-DE" sz="2000" dirty="0"/>
              <a:t>	</a:t>
            </a:r>
            <a:r>
              <a:rPr lang="de-DE" sz="2000" dirty="0" smtClean="0">
                <a:sym typeface="Wingdings" panose="05000000000000000000" pitchFamily="2" charset="2"/>
              </a:rPr>
              <a:t> </a:t>
            </a:r>
            <a:r>
              <a:rPr lang="de-DE" sz="2000" dirty="0" smtClean="0"/>
              <a:t>mehr </a:t>
            </a:r>
            <a:r>
              <a:rPr lang="de-DE" sz="2000" dirty="0"/>
              <a:t>Krankenhauseinweisungen durch Exsikkose </a:t>
            </a:r>
            <a:endParaRPr lang="de-DE" sz="2000" dirty="0" smtClean="0"/>
          </a:p>
          <a:p>
            <a:r>
              <a:rPr lang="de-DE" sz="2000" dirty="0" smtClean="0"/>
              <a:t>Exsikkose </a:t>
            </a:r>
            <a:r>
              <a:rPr lang="de-DE" sz="2000" dirty="0"/>
              <a:t>im Zusammenhang mit anderen Diagnosen </a:t>
            </a:r>
          </a:p>
          <a:p>
            <a:pPr>
              <a:buFont typeface="Wingdings"/>
              <a:buChar char="à"/>
            </a:pPr>
            <a:r>
              <a:rPr lang="de-DE" sz="2000" dirty="0" smtClean="0"/>
              <a:t>Gesundheitsberufe haben </a:t>
            </a:r>
            <a:r>
              <a:rPr lang="de-DE" sz="2000" dirty="0"/>
              <a:t>einen </a:t>
            </a:r>
            <a:r>
              <a:rPr lang="de-DE" sz="2000" dirty="0" smtClean="0"/>
              <a:t>Versorgungsauftrag </a:t>
            </a:r>
          </a:p>
          <a:p>
            <a:r>
              <a:rPr lang="de-DE" sz="2000" dirty="0" smtClean="0"/>
              <a:t>Beobachtung, </a:t>
            </a:r>
            <a:r>
              <a:rPr lang="de-DE" sz="2000" dirty="0"/>
              <a:t>um das </a:t>
            </a:r>
            <a:r>
              <a:rPr lang="de-DE" sz="2000" dirty="0" smtClean="0"/>
              <a:t>Risiko und Problem zu erkennen </a:t>
            </a:r>
          </a:p>
          <a:p>
            <a:r>
              <a:rPr lang="de-DE" sz="2000" dirty="0" smtClean="0"/>
              <a:t>Maßnahmen planen/einleiten/durchführen/evaluieren</a:t>
            </a:r>
          </a:p>
          <a:p>
            <a:pPr marL="355600" indent="-355600">
              <a:buFont typeface="Courier New" panose="02070309020205020404" pitchFamily="49" charset="0"/>
              <a:buChar char="o"/>
            </a:pP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93F07-5DB9-44F2-A9FA-D11EE3405FB7}" type="datetime1">
              <a:rPr lang="de-DE" smtClean="0"/>
              <a:pPr>
                <a:defRPr/>
              </a:pPr>
              <a:t>29.10.2018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1788" y="179388"/>
            <a:ext cx="8243887" cy="18097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Bedeutung für die Gesundheitsberufe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878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Bedeutung für die Gesundheitsberufe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915505"/>
            <a:ext cx="7848872" cy="5393815"/>
          </a:xfrm>
        </p:spPr>
        <p:txBody>
          <a:bodyPr/>
          <a:lstStyle/>
          <a:p>
            <a:pPr marL="0" lvl="0" indent="0">
              <a:buNone/>
            </a:pPr>
            <a:endParaRPr lang="de-DE" sz="2000" u="sng" dirty="0" smtClean="0"/>
          </a:p>
          <a:p>
            <a:pPr marL="0" indent="0">
              <a:buNone/>
            </a:pPr>
            <a:r>
              <a:rPr lang="de-DE" sz="2000" dirty="0" smtClean="0"/>
              <a:t>Ganz </a:t>
            </a:r>
            <a:r>
              <a:rPr lang="de-DE" sz="2000" dirty="0"/>
              <a:t>konkret:</a:t>
            </a:r>
          </a:p>
          <a:p>
            <a:pPr lvl="1"/>
            <a:r>
              <a:rPr lang="de-DE" sz="2000" dirty="0"/>
              <a:t>Beobachtungen auf klinische Zeichen einer </a:t>
            </a:r>
            <a:r>
              <a:rPr lang="de-DE" sz="2000" dirty="0" smtClean="0"/>
              <a:t>Exsikkose</a:t>
            </a:r>
            <a:endParaRPr lang="de-DE" sz="2000" dirty="0"/>
          </a:p>
          <a:p>
            <a:pPr lvl="1"/>
            <a:r>
              <a:rPr lang="de-DE" sz="2000" dirty="0"/>
              <a:t>Beobachtungen zu </a:t>
            </a:r>
            <a:r>
              <a:rPr lang="de-DE" sz="2000" dirty="0" smtClean="0"/>
              <a:t>Ess-/Trinkverhalten </a:t>
            </a:r>
            <a:endParaRPr lang="de-DE" sz="2000" dirty="0"/>
          </a:p>
          <a:p>
            <a:pPr lvl="1"/>
            <a:r>
              <a:rPr lang="de-DE" sz="2000" dirty="0" smtClean="0"/>
              <a:t>Arztinformation</a:t>
            </a:r>
          </a:p>
          <a:p>
            <a:pPr lvl="1"/>
            <a:r>
              <a:rPr lang="de-DE" sz="2000" dirty="0" smtClean="0"/>
              <a:t>frühzeitiges </a:t>
            </a:r>
            <a:r>
              <a:rPr lang="de-DE" sz="2000" dirty="0"/>
              <a:t>Einleiten von Interventionen, Prophylaxe</a:t>
            </a:r>
          </a:p>
          <a:p>
            <a:pPr lvl="1"/>
            <a:r>
              <a:rPr lang="de-DE" sz="2000" dirty="0"/>
              <a:t>Wirksamkeit kontrollieren </a:t>
            </a:r>
          </a:p>
          <a:p>
            <a:pPr marL="0" indent="0">
              <a:buNone/>
            </a:pPr>
            <a:r>
              <a:rPr lang="de-DE" sz="2000" dirty="0" smtClean="0"/>
              <a:t>und… </a:t>
            </a:r>
            <a:endParaRPr lang="de-DE" sz="2000" dirty="0"/>
          </a:p>
          <a:p>
            <a:pPr lvl="1"/>
            <a:r>
              <a:rPr lang="de-DE" sz="2000" dirty="0"/>
              <a:t>Fehler im Management </a:t>
            </a:r>
            <a:r>
              <a:rPr lang="de-DE" sz="2000" dirty="0" smtClean="0"/>
              <a:t>erkennen </a:t>
            </a:r>
            <a:r>
              <a:rPr lang="de-DE" sz="2000" dirty="0"/>
              <a:t>und verbessern</a:t>
            </a:r>
          </a:p>
          <a:p>
            <a:pPr lvl="1"/>
            <a:r>
              <a:rPr lang="de-DE" sz="2000" dirty="0"/>
              <a:t>Auftrag für </a:t>
            </a:r>
            <a:r>
              <a:rPr lang="de-DE" sz="2000" dirty="0" smtClean="0"/>
              <a:t>Pflegeforschung: </a:t>
            </a:r>
            <a:r>
              <a:rPr lang="de-DE" sz="2000" dirty="0"/>
              <a:t>Überprüfung der Effektivität </a:t>
            </a:r>
            <a:r>
              <a:rPr lang="de-DE" sz="2000" dirty="0" smtClean="0"/>
              <a:t>der Interventionen</a:t>
            </a: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93F07-5DB9-44F2-A9FA-D11EE3405FB7}" type="datetime1">
              <a:rPr lang="de-DE" smtClean="0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1788" y="179388"/>
            <a:ext cx="8243887" cy="18097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Bedeutung für die Gesundheitsberufe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595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Risikogruppen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93F07-5DB9-44F2-A9FA-D11EE3405FB7}" type="datetime1">
              <a:rPr lang="de-DE" smtClean="0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1788" y="179388"/>
            <a:ext cx="8243887" cy="18097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Einordnung der Risikogruppe</a:t>
            </a:r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327724"/>
              </p:ext>
            </p:extLst>
          </p:nvPr>
        </p:nvGraphicFramePr>
        <p:xfrm>
          <a:off x="0" y="1179600"/>
          <a:ext cx="9143999" cy="563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5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5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72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Risiko-faktoren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Begründung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Fragen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632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Alter</a:t>
                      </a:r>
                      <a:r>
                        <a:rPr lang="de-DE" sz="1400" baseline="0" dirty="0" smtClean="0"/>
                        <a:t> (über 70)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Veränderte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dirty="0" smtClean="0"/>
                        <a:t>Thermoregulation, Gesundheitsstatus, Beweglichkeit,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dirty="0" smtClean="0"/>
                        <a:t>Nierenfunktion, vermindertes</a:t>
                      </a:r>
                      <a:r>
                        <a:rPr lang="de-DE" sz="1400" baseline="0" dirty="0" smtClean="0"/>
                        <a:t> Durstgefühl und</a:t>
                      </a:r>
                      <a:r>
                        <a:rPr lang="de-DE" sz="1400" dirty="0" smtClean="0"/>
                        <a:t> Geschmacksinn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Bestehen Beeinträchtigungen?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173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Kinder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Sich noch entwickelnde Thermoregulation, kleinerer</a:t>
                      </a:r>
                      <a:r>
                        <a:rPr lang="de-DE" sz="1400" baseline="0" dirty="0" smtClean="0"/>
                        <a:t> Körper, weniger Blutvolumen,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aseline="0" dirty="0" smtClean="0"/>
                        <a:t>hohe Gefahr bei Diarrhoe </a:t>
                      </a:r>
                      <a:endParaRPr lang="de-DE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Bestehen Beeinträchtigungen?</a:t>
                      </a:r>
                    </a:p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5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Akute Erkrankungen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Veränderte</a:t>
                      </a:r>
                      <a:r>
                        <a:rPr lang="de-DE" sz="1400" baseline="0" dirty="0" smtClean="0"/>
                        <a:t> Thermoregulation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Flüssigkeitsverlust durch Durchfall, Fieber, Infektionen?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01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Chronische Erkrankungen</a:t>
                      </a:r>
                    </a:p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Reduzierte Thermoregulationsfähigkeit, drohende Verschlimmerung der Erkrankung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Selbstversorgung eingeschränkt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Veränderte Flüssigkeitsaufnahme, z.B. bei Herzinsuffizienz, Schlaganfall?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3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Mehrere Medikamente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Auswirkungen auf Durstempfinden/</a:t>
                      </a:r>
                    </a:p>
                    <a:p>
                      <a:r>
                        <a:rPr lang="de-DE" sz="1400" dirty="0" smtClean="0"/>
                        <a:t>Trinkverhalten/Wasserhaushalt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Einnahme von Medikamenten mit diuretischer Wirkung?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4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Pflege-bedürftigkeit, Bettlägerigkeit,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Leben</a:t>
                      </a:r>
                      <a:r>
                        <a:rPr lang="de-DE" sz="1400" baseline="0" dirty="0" smtClean="0"/>
                        <a:t> in einem Senioren- Pflegeheim</a:t>
                      </a:r>
                      <a:endParaRPr lang="de-DE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Schlechter Gesundheitsstatus, reduzierte Mobilität, Abhängigkeit in der Unterstützung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Wie weit besteht Selbständigkeit zur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dirty="0" smtClean="0"/>
                        <a:t>Flüssigkeitsaufnahme</a:t>
                      </a:r>
                      <a:r>
                        <a:rPr lang="de-DE" sz="1400" baseline="0" dirty="0" smtClean="0"/>
                        <a:t>?</a:t>
                      </a:r>
                      <a:endParaRPr lang="de-DE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27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risikogruppen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93F07-5DB9-44F2-A9FA-D11EE3405FB7}" type="datetime1">
              <a:rPr lang="de-DE" smtClean="0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1788" y="179388"/>
            <a:ext cx="8243887" cy="18097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Einordnung der Risikogruppe</a:t>
            </a:r>
            <a:endParaRPr lang="de-DE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842364"/>
              </p:ext>
            </p:extLst>
          </p:nvPr>
        </p:nvGraphicFramePr>
        <p:xfrm>
          <a:off x="0" y="1196752"/>
          <a:ext cx="9144000" cy="5586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1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2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229">
                <a:tc>
                  <a:txBody>
                    <a:bodyPr/>
                    <a:lstStyle/>
                    <a:p>
                      <a:pPr marL="85725" indent="179388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Erkrankungen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Begründung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269">
                <a:tc>
                  <a:txBody>
                    <a:bodyPr/>
                    <a:lstStyle/>
                    <a:p>
                      <a:pPr marL="265113" indent="0"/>
                      <a:r>
                        <a:rPr lang="de-DE" sz="1400" dirty="0" err="1" smtClean="0"/>
                        <a:t>Endokrinologische</a:t>
                      </a:r>
                      <a:r>
                        <a:rPr lang="de-DE" sz="1400" baseline="0" dirty="0" smtClean="0"/>
                        <a:t> Erkrankungen (z.B. </a:t>
                      </a:r>
                      <a:r>
                        <a:rPr lang="de-DE" sz="1400" dirty="0" smtClean="0"/>
                        <a:t>Diabetes mellitus)</a:t>
                      </a:r>
                      <a:endParaRPr lang="de-DE" sz="14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Veränderte Durchblutung der Haut, </a:t>
                      </a:r>
                      <a:r>
                        <a:rPr lang="de-DE" sz="1400" baseline="0" dirty="0" smtClean="0"/>
                        <a:t>Reduzierung der Wärmeableitung, reduziertes Schwitzen</a:t>
                      </a:r>
                      <a:endParaRPr lang="de-DE" sz="1400" dirty="0" smtClean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449">
                <a:tc>
                  <a:txBody>
                    <a:bodyPr/>
                    <a:lstStyle/>
                    <a:p>
                      <a:pPr marL="265113" indent="0"/>
                      <a:r>
                        <a:rPr lang="de-DE" sz="1400" dirty="0" smtClean="0"/>
                        <a:t>Psychische</a:t>
                      </a:r>
                      <a:r>
                        <a:rPr lang="de-DE" sz="1400" baseline="0" dirty="0" smtClean="0"/>
                        <a:t> Erkrankungen (z.B. Demenz, Schizophrenie, Abhängigkeitserkrankungen)</a:t>
                      </a:r>
                    </a:p>
                    <a:p>
                      <a:pPr marL="265113" indent="0"/>
                      <a:endParaRPr lang="de-DE" sz="1400" dirty="0" smtClean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Reduziertes Bewusstsein</a:t>
                      </a:r>
                      <a:r>
                        <a:rPr lang="de-DE" sz="1400" baseline="0" dirty="0" smtClean="0"/>
                        <a:t> für hitzebedingte Gefahren, hohes Abhängigkeitslevel</a:t>
                      </a:r>
                      <a:endParaRPr lang="de-DE" sz="1400" dirty="0" smtClean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410">
                <a:tc>
                  <a:txBody>
                    <a:bodyPr/>
                    <a:lstStyle/>
                    <a:p>
                      <a:pPr marL="2651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Neurologische Erkrankungen</a:t>
                      </a:r>
                      <a:r>
                        <a:rPr lang="de-DE" sz="1400" baseline="0" dirty="0" smtClean="0"/>
                        <a:t> (z.B. M. Parkinson, Polyneuropathie)</a:t>
                      </a:r>
                      <a:endParaRPr lang="de-DE" sz="1400" dirty="0" smtClean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Möglicherweise reduzierte</a:t>
                      </a:r>
                      <a:r>
                        <a:rPr lang="de-DE" sz="1400" baseline="0" dirty="0" smtClean="0"/>
                        <a:t> Beweglichkeit, hohes Abhängigkeitslevel</a:t>
                      </a:r>
                      <a:endParaRPr lang="de-DE" sz="1400" dirty="0" smtClean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269">
                <a:tc>
                  <a:txBody>
                    <a:bodyPr/>
                    <a:lstStyle/>
                    <a:p>
                      <a:pPr marL="2651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Herzerkrankungen</a:t>
                      </a:r>
                      <a:endParaRPr lang="de-DE" sz="14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aseline="0" dirty="0" smtClean="0"/>
                        <a:t>Risiko von koronaren und zerebralen Thrombosen, Verschlechterung der bestehenden Verfassung</a:t>
                      </a:r>
                      <a:endParaRPr lang="de-DE" sz="1400" dirty="0" smtClean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4626">
                <a:tc>
                  <a:txBody>
                    <a:bodyPr/>
                    <a:lstStyle/>
                    <a:p>
                      <a:pPr marL="2651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Lungenerkrankungen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aseline="0" dirty="0" smtClean="0"/>
                        <a:t>Verschlechterung des bestehenden Zustands durch </a:t>
                      </a:r>
                      <a:r>
                        <a:rPr lang="de-DE" sz="1400" dirty="0" smtClean="0"/>
                        <a:t>hohe Temperatur oder/und Umweltverschmutzung</a:t>
                      </a:r>
                      <a:endParaRPr lang="de-DE" sz="14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292">
                <a:tc>
                  <a:txBody>
                    <a:bodyPr/>
                    <a:lstStyle/>
                    <a:p>
                      <a:pPr marL="2651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Nieren-/Blasenerkrankungen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Verminderte Nierenfunktion</a:t>
                      </a:r>
                      <a:r>
                        <a:rPr lang="de-DE" sz="1400" baseline="0" dirty="0" smtClean="0"/>
                        <a:t>, Inkontinenz</a:t>
                      </a:r>
                      <a:endParaRPr lang="de-DE" sz="1400" dirty="0" smtClean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9727">
                <a:tc>
                  <a:txBody>
                    <a:bodyPr/>
                    <a:lstStyle/>
                    <a:p>
                      <a:pPr marL="265113" indent="0"/>
                      <a:r>
                        <a:rPr lang="en-GB" sz="1400" i="0" dirty="0" err="1" smtClean="0"/>
                        <a:t>Adipositas</a:t>
                      </a:r>
                      <a:r>
                        <a:rPr lang="en-GB" sz="1400" i="0" dirty="0" smtClean="0"/>
                        <a:t> 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aseline="0" dirty="0" smtClean="0"/>
                        <a:t>Schweißverdunstung wird erschwert wegen dem kleineren Verhältnis von Körperoberfläche zu </a:t>
                      </a:r>
                      <a:r>
                        <a:rPr lang="de-DE" sz="1400" baseline="0" dirty="0" err="1" smtClean="0"/>
                        <a:t>Körpermasse</a:t>
                      </a:r>
                      <a:endParaRPr lang="de-DE" sz="1400" baseline="0" dirty="0" smtClean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68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risikogruppen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93F07-5DB9-44F2-A9FA-D11EE3405FB7}" type="datetime1">
              <a:rPr lang="de-DE" smtClean="0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1788" y="179388"/>
            <a:ext cx="8243887" cy="18097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Einordnung der Risikogruppe</a:t>
            </a:r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562119"/>
              </p:ext>
            </p:extLst>
          </p:nvPr>
        </p:nvGraphicFramePr>
        <p:xfrm>
          <a:off x="323529" y="980728"/>
          <a:ext cx="8568951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519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Generelle Fragen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279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800" dirty="0" smtClean="0"/>
                        <a:t>Selbstversorgungsfähigkeit?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800" dirty="0" smtClean="0"/>
                        <a:t>Interaktionen bei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dirty="0" smtClean="0"/>
                        <a:t>Medikamenten?</a:t>
                      </a:r>
                      <a:r>
                        <a:rPr lang="de-DE" sz="1800" baseline="0" dirty="0" smtClean="0"/>
                        <a:t>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800" baseline="0" dirty="0" smtClean="0"/>
                        <a:t>Übelkeit?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800" baseline="0" dirty="0" smtClean="0"/>
                        <a:t>Geschmacksveränderungen?</a:t>
                      </a:r>
                      <a:endParaRPr lang="de-DE" sz="18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800" baseline="0" dirty="0" smtClean="0"/>
                        <a:t>Schwäche?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 smtClean="0"/>
                        <a:t>Eingeschränkte</a:t>
                      </a:r>
                      <a:r>
                        <a:rPr lang="de-DE" sz="1800" baseline="0" dirty="0" smtClean="0"/>
                        <a:t> Beweglichkeit?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 smtClean="0"/>
                        <a:t>Zittert der Patient?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 smtClean="0"/>
                        <a:t>Kann</a:t>
                      </a:r>
                      <a:r>
                        <a:rPr lang="de-DE" sz="1800" baseline="0" dirty="0" smtClean="0"/>
                        <a:t> der Trinkbecher selbständig gefüllt/gehalten werden?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aseline="0" dirty="0" smtClean="0"/>
                        <a:t>Vergisst der Patient zu trinken?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aseline="0" dirty="0" smtClean="0"/>
                        <a:t>Ist der Patient nicht motiviert zu trinken?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aseline="0" dirty="0" smtClean="0"/>
                        <a:t>Hat der Patient Soor/Aphten?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aseline="0" dirty="0" smtClean="0"/>
                        <a:t>Schmerzen?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aseline="0" dirty="0" smtClean="0"/>
                        <a:t>Schluckstörungen?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aseline="0" dirty="0" smtClean="0"/>
                        <a:t>Sieht der Patient schlecht?</a:t>
                      </a:r>
                      <a:endParaRPr lang="de-DE" sz="180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800" dirty="0" smtClean="0"/>
                        <a:t>Atemfrequenz? Atemnot?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800" dirty="0" smtClean="0"/>
                        <a:t>Hyperventilation?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800" dirty="0" smtClean="0"/>
                        <a:t>Furcht,</a:t>
                      </a:r>
                      <a:r>
                        <a:rPr lang="de-DE" sz="1800" baseline="0" dirty="0" smtClean="0"/>
                        <a:t> die Toilette nicht mehr zu erreichen?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17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Risikogruppen</a:t>
            </a:r>
            <a:endParaRPr lang="en-GB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Ergänzung der Risikogruppen</a:t>
            </a:r>
          </a:p>
          <a:p>
            <a:r>
              <a:rPr lang="en-GB" dirty="0"/>
              <a:t>Menschen, die in </a:t>
            </a:r>
            <a:r>
              <a:rPr lang="en-GB" dirty="0" err="1"/>
              <a:t>Städten</a:t>
            </a:r>
            <a:r>
              <a:rPr lang="en-GB" dirty="0"/>
              <a:t> </a:t>
            </a:r>
            <a:r>
              <a:rPr lang="en-GB" dirty="0" err="1"/>
              <a:t>leben</a:t>
            </a:r>
            <a:endParaRPr lang="en-GB" dirty="0"/>
          </a:p>
          <a:p>
            <a:r>
              <a:rPr lang="en-GB" dirty="0" err="1"/>
              <a:t>Sozial</a:t>
            </a:r>
            <a:r>
              <a:rPr lang="en-GB" dirty="0"/>
              <a:t> </a:t>
            </a:r>
            <a:r>
              <a:rPr lang="en-GB" dirty="0" err="1"/>
              <a:t>isolierte</a:t>
            </a:r>
            <a:r>
              <a:rPr lang="en-GB" dirty="0"/>
              <a:t> Menschen</a:t>
            </a:r>
          </a:p>
          <a:p>
            <a:r>
              <a:rPr lang="en-GB" dirty="0" smtClean="0"/>
              <a:t>Menschen </a:t>
            </a:r>
            <a:r>
              <a:rPr lang="en-GB" dirty="0" err="1" smtClean="0"/>
              <a:t>mit</a:t>
            </a:r>
            <a:r>
              <a:rPr lang="en-GB" dirty="0" smtClean="0"/>
              <a:t> </a:t>
            </a:r>
            <a:r>
              <a:rPr lang="en-GB" dirty="0" err="1" smtClean="0"/>
              <a:t>wenig</a:t>
            </a:r>
            <a:r>
              <a:rPr lang="en-GB" dirty="0" smtClean="0"/>
              <a:t> Geld, </a:t>
            </a:r>
            <a:r>
              <a:rPr lang="en-GB" dirty="0" err="1"/>
              <a:t>obdachlose</a:t>
            </a:r>
            <a:r>
              <a:rPr lang="en-GB" dirty="0"/>
              <a:t> Menschen</a:t>
            </a:r>
          </a:p>
          <a:p>
            <a:r>
              <a:rPr lang="en-GB" dirty="0" err="1"/>
              <a:t>Arbeitende</a:t>
            </a:r>
            <a:r>
              <a:rPr lang="en-GB" dirty="0"/>
              <a:t>, die </a:t>
            </a:r>
            <a:r>
              <a:rPr lang="en-GB" dirty="0" err="1"/>
              <a:t>beruflich</a:t>
            </a:r>
            <a:r>
              <a:rPr lang="en-GB" dirty="0"/>
              <a:t> der </a:t>
            </a:r>
            <a:r>
              <a:rPr lang="en-GB" dirty="0" err="1"/>
              <a:t>Sonne</a:t>
            </a:r>
            <a:r>
              <a:rPr lang="en-GB" dirty="0"/>
              <a:t> </a:t>
            </a:r>
            <a:r>
              <a:rPr lang="en-GB" dirty="0" err="1"/>
              <a:t>ausgesetzt</a:t>
            </a:r>
            <a:r>
              <a:rPr lang="en-GB" dirty="0"/>
              <a:t> </a:t>
            </a:r>
            <a:r>
              <a:rPr lang="en-GB" dirty="0" err="1"/>
              <a:t>sind</a:t>
            </a:r>
            <a:endParaRPr lang="en-GB" dirty="0"/>
          </a:p>
          <a:p>
            <a:r>
              <a:rPr lang="en-GB" dirty="0"/>
              <a:t>Menschen, die </a:t>
            </a:r>
            <a:r>
              <a:rPr lang="en-GB" dirty="0" err="1"/>
              <a:t>ihre</a:t>
            </a:r>
            <a:r>
              <a:rPr lang="en-GB" dirty="0"/>
              <a:t> </a:t>
            </a:r>
            <a:r>
              <a:rPr lang="en-GB" dirty="0" err="1"/>
              <a:t>Freizeit</a:t>
            </a:r>
            <a:r>
              <a:rPr lang="en-GB" dirty="0"/>
              <a:t> in der </a:t>
            </a:r>
            <a:r>
              <a:rPr lang="en-GB" dirty="0" err="1"/>
              <a:t>Sonne</a:t>
            </a:r>
            <a:r>
              <a:rPr lang="en-GB" dirty="0"/>
              <a:t> </a:t>
            </a:r>
            <a:r>
              <a:rPr lang="en-GB" dirty="0" err="1"/>
              <a:t>verbringen</a:t>
            </a:r>
            <a:r>
              <a:rPr lang="en-GB" dirty="0"/>
              <a:t> und </a:t>
            </a:r>
            <a:r>
              <a:rPr lang="en-GB" dirty="0" err="1"/>
              <a:t>evtl</a:t>
            </a:r>
            <a:r>
              <a:rPr lang="en-GB" dirty="0"/>
              <a:t>. </a:t>
            </a:r>
            <a:r>
              <a:rPr lang="en-GB" dirty="0" err="1"/>
              <a:t>zusätzlich</a:t>
            </a:r>
            <a:r>
              <a:rPr lang="en-GB" dirty="0"/>
              <a:t> Sport </a:t>
            </a:r>
            <a:r>
              <a:rPr lang="en-GB" dirty="0" err="1" smtClean="0"/>
              <a:t>betreiben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93F07-5DB9-44F2-A9FA-D11EE3405FB7}" type="datetime1">
              <a:rPr lang="de-DE" smtClean="0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Einordnung der Risikogruppe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95536" y="1196752"/>
            <a:ext cx="1728192" cy="12961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>
              <a:buClr>
                <a:schemeClr val="bg2"/>
              </a:buClr>
              <a:buSzPct val="140000"/>
              <a:buFont typeface="Wingdings" pitchFamily="2" charset="2"/>
              <a:buChar char="§"/>
            </a:pP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286755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Hitze bei uns in Deutschland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93F07-5DB9-44F2-A9FA-D11EE3405FB7}" type="datetime1">
              <a:rPr lang="de-DE" smtClean="0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53" y="1124743"/>
            <a:ext cx="4129084" cy="1224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679" y="1115085"/>
            <a:ext cx="4333779" cy="1599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655" y="4666697"/>
            <a:ext cx="6194803" cy="121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6" y="3212976"/>
            <a:ext cx="6000378" cy="100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4737679" y="2744924"/>
            <a:ext cx="3312368" cy="360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buClr>
                <a:schemeClr val="bg2"/>
              </a:buClr>
              <a:buSzPct val="140000"/>
            </a:pPr>
            <a:r>
              <a:rPr lang="de-DE" sz="1400" dirty="0" smtClean="0">
                <a:solidFill>
                  <a:schemeClr val="tx1"/>
                </a:solidFill>
                <a:latin typeface="+mn-lt"/>
              </a:rPr>
              <a:t>FAZ, 28.08.2015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76426" y="4221088"/>
            <a:ext cx="3312368" cy="360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buClr>
                <a:schemeClr val="bg2"/>
              </a:buClr>
              <a:buSzPct val="140000"/>
            </a:pPr>
            <a:r>
              <a:rPr lang="de-DE" sz="1400" dirty="0" smtClean="0">
                <a:solidFill>
                  <a:schemeClr val="tx1"/>
                </a:solidFill>
                <a:latin typeface="+mn-lt"/>
              </a:rPr>
              <a:t>Kölnische Rundschau, 25.05.2015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876655" y="5877272"/>
            <a:ext cx="3312368" cy="360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buClr>
                <a:schemeClr val="bg2"/>
              </a:buClr>
              <a:buSzPct val="140000"/>
            </a:pPr>
            <a:r>
              <a:rPr lang="de-DE" sz="1400" dirty="0" smtClean="0">
                <a:solidFill>
                  <a:schemeClr val="tx1"/>
                </a:solidFill>
                <a:latin typeface="+mn-lt"/>
              </a:rPr>
              <a:t>Süddeutsche Zeitung, 17.03.2017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31465" y="2380927"/>
            <a:ext cx="3312368" cy="360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buClr>
                <a:schemeClr val="bg2"/>
              </a:buClr>
              <a:buSzPct val="140000"/>
            </a:pPr>
            <a:r>
              <a:rPr lang="de-DE" sz="1400" dirty="0" smtClean="0">
                <a:solidFill>
                  <a:schemeClr val="tx1"/>
                </a:solidFill>
                <a:latin typeface="+mn-lt"/>
              </a:rPr>
              <a:t>Frankfurter Rundschau, 25.11.2015</a:t>
            </a:r>
          </a:p>
        </p:txBody>
      </p:sp>
    </p:spTree>
    <p:extLst>
      <p:ext uri="{BB962C8B-B14F-4D97-AF65-F5344CB8AC3E}">
        <p14:creationId xmlns:p14="http://schemas.microsoft.com/office/powerpoint/2010/main" val="85310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Patientenversorgung Während der Hitzeperioden</a:t>
            </a:r>
            <a:br>
              <a:rPr lang="de-DE" dirty="0"/>
            </a:br>
            <a:endParaRPr lang="en-GB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357188" indent="-269875">
              <a:buNone/>
            </a:pPr>
            <a:r>
              <a:rPr lang="de-DE" dirty="0" smtClean="0"/>
              <a:t>Allgemeine </a:t>
            </a:r>
            <a:r>
              <a:rPr lang="de-DE" dirty="0"/>
              <a:t>Maßnahmen (1):</a:t>
            </a:r>
          </a:p>
          <a:p>
            <a:pPr marL="357188" lvl="0" indent="-357188"/>
            <a:r>
              <a:rPr lang="de-DE" dirty="0"/>
              <a:t>Ausreichende Flüssigkeitszufuhr (</a:t>
            </a:r>
            <a:r>
              <a:rPr lang="de-DE" b="1" dirty="0"/>
              <a:t>mind. 2 Liter) </a:t>
            </a:r>
          </a:p>
          <a:p>
            <a:pPr marL="814388" lvl="1" indent="-357188">
              <a:buFont typeface="Arial" panose="020B0604020202020204" pitchFamily="34" charset="0"/>
              <a:buChar char="•"/>
            </a:pPr>
            <a:r>
              <a:rPr lang="de-DE" dirty="0"/>
              <a:t>bei krankheitsbedingter reduzierter Flüssigkeitszufuhr </a:t>
            </a:r>
            <a:r>
              <a:rPr lang="de-DE" dirty="0">
                <a:sym typeface="Wingdings"/>
              </a:rPr>
              <a:t></a:t>
            </a:r>
            <a:r>
              <a:rPr lang="de-DE" dirty="0"/>
              <a:t> optimale Trinkmenge mit Arzt </a:t>
            </a:r>
            <a:r>
              <a:rPr lang="de-DE" dirty="0" smtClean="0"/>
              <a:t>absprechen</a:t>
            </a:r>
            <a:endParaRPr lang="de-DE" dirty="0"/>
          </a:p>
          <a:p>
            <a:pPr marL="814388" lvl="1" indent="-357188">
              <a:buFont typeface="Arial" panose="020B0604020202020204" pitchFamily="34" charset="0"/>
              <a:buChar char="•"/>
            </a:pPr>
            <a:r>
              <a:rPr lang="de-DE" dirty="0"/>
              <a:t>Getränke sichtbar bereitstellen, evtl. Einfuhr kontrollieren</a:t>
            </a:r>
          </a:p>
          <a:p>
            <a:pPr marL="814388" lvl="1" indent="-357188">
              <a:buFont typeface="Arial" panose="020B0604020202020204" pitchFamily="34" charset="0"/>
              <a:buChar char="•"/>
            </a:pPr>
            <a:r>
              <a:rPr lang="de-DE" dirty="0"/>
              <a:t>Bei Bedarf Zufuhr von Elektrolyten</a:t>
            </a:r>
          </a:p>
          <a:p>
            <a:pPr marL="357188" lvl="0" indent="-357188"/>
            <a:r>
              <a:rPr lang="de-DE" b="1" dirty="0"/>
              <a:t>Schatten, bzw. kühlere Regionen aufsuchen</a:t>
            </a:r>
            <a:endParaRPr lang="de-DE" dirty="0"/>
          </a:p>
          <a:p>
            <a:pPr marL="357188" lvl="0" indent="-357188"/>
            <a:r>
              <a:rPr lang="de-DE" b="1" dirty="0"/>
              <a:t>Leichte Kost in kleinen Portionen, </a:t>
            </a:r>
            <a:r>
              <a:rPr lang="de-DE" dirty="0"/>
              <a:t>achten, dass die Kühlkette bei den </a:t>
            </a:r>
            <a:r>
              <a:rPr lang="de-DE" dirty="0" smtClean="0"/>
              <a:t>Lebensmitteln </a:t>
            </a:r>
            <a:r>
              <a:rPr lang="de-DE" dirty="0"/>
              <a:t>eingehalten wird </a:t>
            </a:r>
            <a:r>
              <a:rPr lang="de-DE" dirty="0" smtClean="0">
                <a:sym typeface="Wingdings"/>
              </a:rPr>
              <a:t> </a:t>
            </a:r>
            <a:r>
              <a:rPr lang="de-DE" dirty="0" smtClean="0"/>
              <a:t>Lebensmittel </a:t>
            </a:r>
            <a:r>
              <a:rPr lang="de-DE" dirty="0"/>
              <a:t>verderben schneller (Salmonellen, Lebensmittelvergiftung)</a:t>
            </a:r>
          </a:p>
          <a:p>
            <a:pPr marL="357188" lvl="0" indent="-357188"/>
            <a:r>
              <a:rPr lang="de-DE" b="1" dirty="0"/>
              <a:t>Anpassung der körperlichen Aktivitäten</a:t>
            </a:r>
            <a:r>
              <a:rPr lang="de-DE" dirty="0"/>
              <a:t> </a:t>
            </a:r>
          </a:p>
          <a:p>
            <a:pPr marL="357188" lvl="0" indent="-357188"/>
            <a:r>
              <a:rPr lang="de-DE" b="1" dirty="0"/>
              <a:t>Luftige Kleidung tragen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93F07-5DB9-44F2-A9FA-D11EE3405FB7}" type="datetime1">
              <a:rPr lang="de-DE" smtClean="0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Patientenversorgung während der Hitzeperioden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971600" y="2420888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285750" indent="-285750">
              <a:buClr>
                <a:schemeClr val="bg2"/>
              </a:buClr>
              <a:buSzPct val="140000"/>
              <a:buFont typeface="Wingdings" pitchFamily="2" charset="2"/>
              <a:buChar char="§"/>
            </a:pP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6018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Patientenversorgung Während der Hitzeperioden</a:t>
            </a:r>
            <a:br>
              <a:rPr lang="de-DE" dirty="0"/>
            </a:br>
            <a:endParaRPr lang="en-GB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de-DE" dirty="0"/>
              <a:t>Allgemeine Maßnahmen (2):</a:t>
            </a:r>
          </a:p>
          <a:p>
            <a:r>
              <a:rPr lang="de-DE" b="1" dirty="0"/>
              <a:t>Lüften </a:t>
            </a:r>
            <a:r>
              <a:rPr lang="de-DE" dirty="0"/>
              <a:t>in den Morgen und Abendstunden, Fenster über </a:t>
            </a:r>
            <a:r>
              <a:rPr lang="de-DE" dirty="0" smtClean="0"/>
              <a:t>Tag </a:t>
            </a:r>
            <a:r>
              <a:rPr lang="de-DE" dirty="0"/>
              <a:t>schließen, Sonneneinstrahlung vermeiden mit Rollläden, Vorhängen</a:t>
            </a:r>
          </a:p>
          <a:p>
            <a:pPr lvl="0"/>
            <a:r>
              <a:rPr lang="de-DE" dirty="0"/>
              <a:t>Evtl. mehrmals täglich die </a:t>
            </a:r>
            <a:r>
              <a:rPr lang="de-DE" b="1" dirty="0" smtClean="0"/>
              <a:t>Körpertemperatur</a:t>
            </a:r>
            <a:r>
              <a:rPr lang="de-DE" dirty="0" smtClean="0"/>
              <a:t> </a:t>
            </a:r>
            <a:r>
              <a:rPr lang="de-DE" dirty="0"/>
              <a:t>kontrollieren</a:t>
            </a:r>
          </a:p>
          <a:p>
            <a:pPr lvl="0"/>
            <a:r>
              <a:rPr lang="de-DE" b="1" dirty="0"/>
              <a:t>Waschen, duschen</a:t>
            </a:r>
            <a:r>
              <a:rPr lang="de-DE" dirty="0"/>
              <a:t> während des Tages mit kühlem Wasser</a:t>
            </a:r>
          </a:p>
          <a:p>
            <a:pPr lvl="0"/>
            <a:r>
              <a:rPr lang="de-DE" b="1" dirty="0" smtClean="0"/>
              <a:t>Beobachten</a:t>
            </a:r>
            <a:r>
              <a:rPr lang="de-DE" dirty="0" smtClean="0"/>
              <a:t> von Anzeichen einer </a:t>
            </a:r>
            <a:r>
              <a:rPr lang="de-DE" dirty="0"/>
              <a:t>Exsikkose</a:t>
            </a:r>
          </a:p>
          <a:p>
            <a:pPr lvl="0"/>
            <a:r>
              <a:rPr lang="de-DE" b="1" dirty="0"/>
              <a:t>Information, Beratung</a:t>
            </a:r>
            <a:r>
              <a:rPr lang="de-DE" dirty="0"/>
              <a:t> der Patienten und Angehörigen</a:t>
            </a:r>
          </a:p>
          <a:p>
            <a:pPr lvl="0"/>
            <a:r>
              <a:rPr lang="de-DE" dirty="0"/>
              <a:t>Evtl. </a:t>
            </a:r>
            <a:r>
              <a:rPr lang="de-DE" b="1" dirty="0"/>
              <a:t>täglicher Hausbesuch/Anruf</a:t>
            </a:r>
          </a:p>
          <a:p>
            <a:pPr lvl="0"/>
            <a:r>
              <a:rPr lang="de-DE" b="1" dirty="0"/>
              <a:t>Bei Hitzekollaps: Beine </a:t>
            </a:r>
            <a:r>
              <a:rPr lang="de-DE" b="1" dirty="0" smtClean="0"/>
              <a:t>hochlagern</a:t>
            </a:r>
            <a:endParaRPr lang="de-DE" dirty="0"/>
          </a:p>
          <a:p>
            <a:pPr lvl="0"/>
            <a:r>
              <a:rPr lang="de-DE" b="1" dirty="0"/>
              <a:t>Bei Sonnenstich: Kopf und Oberkörper leicht erhöht lagern und Kopf und Nacken kühlen (</a:t>
            </a:r>
            <a:r>
              <a:rPr lang="de-DE" b="1" dirty="0" err="1"/>
              <a:t>Coldpack</a:t>
            </a:r>
            <a:r>
              <a:rPr lang="de-DE" b="1" dirty="0"/>
              <a:t>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93F07-5DB9-44F2-A9FA-D11EE3405FB7}" type="datetime1">
              <a:rPr lang="de-DE" smtClean="0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Patientenversorgung während der Hitzeperioden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971600" y="2420888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285750" indent="-285750">
              <a:buClr>
                <a:schemeClr val="bg2"/>
              </a:buClr>
              <a:buSzPct val="140000"/>
              <a:buFont typeface="Wingdings" pitchFamily="2" charset="2"/>
              <a:buChar char="§"/>
            </a:pPr>
            <a:endParaRPr lang="de-DE" sz="1600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395536" y="1196752"/>
            <a:ext cx="1728192" cy="12961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>
              <a:buClr>
                <a:schemeClr val="bg2"/>
              </a:buClr>
              <a:buSzPct val="140000"/>
              <a:buFont typeface="Wingdings" pitchFamily="2" charset="2"/>
              <a:buChar char="§"/>
            </a:pP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11992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Patientenversorgung Während der Hitzeperioden</a:t>
            </a:r>
            <a:br>
              <a:rPr lang="de-DE" dirty="0"/>
            </a:br>
            <a:endParaRPr lang="en-GB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331788" y="1880766"/>
            <a:ext cx="8243887" cy="4500562"/>
          </a:xfrm>
        </p:spPr>
        <p:txBody>
          <a:bodyPr anchor="ctr"/>
          <a:lstStyle/>
          <a:p>
            <a:r>
              <a:rPr lang="de-DE" sz="1600" dirty="0" smtClean="0"/>
              <a:t>Größere </a:t>
            </a:r>
            <a:r>
              <a:rPr lang="de-DE" sz="1600" dirty="0"/>
              <a:t>Trinkgefäße </a:t>
            </a:r>
            <a:r>
              <a:rPr lang="de-DE" sz="1600" smtClean="0"/>
              <a:t>anbieten </a:t>
            </a:r>
            <a:endParaRPr lang="de-DE" sz="1600"/>
          </a:p>
          <a:p>
            <a:r>
              <a:rPr lang="de-DE" sz="1600" smtClean="0"/>
              <a:t>Farbige </a:t>
            </a:r>
            <a:r>
              <a:rPr lang="de-DE" sz="1600" dirty="0" smtClean="0"/>
              <a:t>Getränke oder klare Getränke in farbige Becher/Gläser füllen</a:t>
            </a:r>
          </a:p>
          <a:p>
            <a:r>
              <a:rPr lang="de-DE" sz="1600" dirty="0" smtClean="0"/>
              <a:t>Getränkezufuhr </a:t>
            </a:r>
            <a:r>
              <a:rPr lang="de-DE" sz="1600" dirty="0"/>
              <a:t>planen über den Tag</a:t>
            </a:r>
          </a:p>
          <a:p>
            <a:r>
              <a:rPr lang="de-DE" sz="1600" dirty="0"/>
              <a:t>Lieblingsgetränke anbieten</a:t>
            </a:r>
          </a:p>
          <a:p>
            <a:r>
              <a:rPr lang="de-DE" sz="1600" dirty="0"/>
              <a:t>Evtl. Abwechslung bei Getränken anbieten, </a:t>
            </a:r>
            <a:endParaRPr lang="de-DE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/>
              <a:t> </a:t>
            </a:r>
            <a:r>
              <a:rPr lang="de-DE" sz="1600" dirty="0" smtClean="0"/>
              <a:t>   vielleicht </a:t>
            </a:r>
            <a:r>
              <a:rPr lang="de-DE" sz="1600" dirty="0"/>
              <a:t>auch einmal Bier oder Brühe</a:t>
            </a:r>
          </a:p>
          <a:p>
            <a:r>
              <a:rPr lang="de-DE" sz="1600" dirty="0"/>
              <a:t>In Griffweite stellen </a:t>
            </a:r>
          </a:p>
          <a:p>
            <a:r>
              <a:rPr lang="de-DE" sz="1600" dirty="0"/>
              <a:t>Hilfsmittel: Strohhalm, Trinkbecher mit Griffen</a:t>
            </a:r>
          </a:p>
          <a:p>
            <a:r>
              <a:rPr lang="de-DE" sz="1600" dirty="0"/>
              <a:t>Zeit lassen zum Trinken</a:t>
            </a:r>
          </a:p>
          <a:p>
            <a:r>
              <a:rPr lang="de-DE" sz="1600" dirty="0"/>
              <a:t>Mit dem Betroffenen gemeinsam trinken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93F07-5DB9-44F2-A9FA-D11EE3405FB7}" type="datetime1">
              <a:rPr lang="de-DE" smtClean="0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Patientenversorgung während der Hitzeperioden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971600" y="2420888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285750" indent="-285750">
              <a:buClr>
                <a:schemeClr val="bg2"/>
              </a:buClr>
              <a:buSzPct val="140000"/>
              <a:buFont typeface="Wingdings" pitchFamily="2" charset="2"/>
              <a:buChar char="§"/>
            </a:pPr>
            <a:endParaRPr lang="de-DE" sz="1600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395536" y="1196752"/>
            <a:ext cx="1728192" cy="12961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>
              <a:buClr>
                <a:schemeClr val="bg2"/>
              </a:buClr>
              <a:buSzPct val="140000"/>
              <a:buFont typeface="Wingdings" pitchFamily="2" charset="2"/>
              <a:buChar char="§"/>
            </a:pPr>
            <a:endParaRPr lang="de-DE" sz="16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430511" y="1474572"/>
            <a:ext cx="8208912" cy="9360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buClr>
                <a:schemeClr val="bg2"/>
              </a:buClr>
              <a:buSzPct val="140000"/>
            </a:pPr>
            <a:r>
              <a:rPr lang="de-DE" sz="1800" b="1" dirty="0" smtClean="0">
                <a:solidFill>
                  <a:schemeClr val="tx1"/>
                </a:solidFill>
                <a:latin typeface="+mn-lt"/>
              </a:rPr>
              <a:t>Eine Herausforderung in der Versorgung - wie motivieren Sie ältere Menschen zum Trinken?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156176" y="4941168"/>
            <a:ext cx="2808312" cy="10981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>
              <a:buClr>
                <a:schemeClr val="bg2"/>
              </a:buClr>
              <a:buSzPct val="140000"/>
              <a:buFont typeface="Wingdings" pitchFamily="2" charset="2"/>
              <a:buChar char="§"/>
            </a:pPr>
            <a:r>
              <a:rPr lang="de-DE" sz="1200" dirty="0" smtClean="0">
                <a:solidFill>
                  <a:schemeClr val="tx1"/>
                </a:solidFill>
                <a:latin typeface="+mn-lt"/>
              </a:rPr>
              <a:t>* </a:t>
            </a:r>
            <a:r>
              <a:rPr lang="de-DE" sz="1200" dirty="0">
                <a:solidFill>
                  <a:schemeClr val="tx1"/>
                </a:solidFill>
                <a:latin typeface="+mn-lt"/>
              </a:rPr>
              <a:t>Exzessives Trinken von purem Wasser kann zu einer Reduktion des Natriumhaushalts führen; dies kann zu Komplikationen wie einem Schlaganfall oder sogar zum Tod führen. </a:t>
            </a:r>
          </a:p>
          <a:p>
            <a:pPr marL="285750" indent="-285750">
              <a:buClr>
                <a:schemeClr val="bg2"/>
              </a:buClr>
              <a:buSzPct val="140000"/>
              <a:buFont typeface="Wingdings" pitchFamily="2" charset="2"/>
              <a:buChar char="§"/>
            </a:pPr>
            <a:endParaRPr lang="de-DE" sz="12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445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12"/>
          <p:cNvSpPr>
            <a:spLocks noGrp="1"/>
          </p:cNvSpPr>
          <p:nvPr>
            <p:ph idx="13"/>
          </p:nvPr>
        </p:nvSpPr>
        <p:spPr>
          <a:xfrm>
            <a:off x="4615200" y="1548000"/>
            <a:ext cx="4277280" cy="4473288"/>
          </a:xfrm>
        </p:spPr>
        <p:txBody>
          <a:bodyPr anchor="ctr"/>
          <a:lstStyle/>
          <a:p>
            <a:r>
              <a:rPr lang="de-DE" sz="1600" dirty="0" smtClean="0"/>
              <a:t>Koffeinhaltige Getränke</a:t>
            </a:r>
          </a:p>
          <a:p>
            <a:pPr lvl="1"/>
            <a:r>
              <a:rPr lang="de-DE" sz="1600" dirty="0" smtClean="0"/>
              <a:t>steigern nicht per se die Diurese. Daran gewöhnte Patienten sollten nicht darauf verzichten müssen! (bis zu 4 Tassen pro Tag sind OK)</a:t>
            </a:r>
          </a:p>
          <a:p>
            <a:pPr lvl="1"/>
            <a:r>
              <a:rPr lang="de-DE" sz="1600" dirty="0" smtClean="0"/>
              <a:t>werden zur Flüssigkeitsbilanz gezählt</a:t>
            </a:r>
          </a:p>
          <a:p>
            <a:pPr lvl="1"/>
            <a:r>
              <a:rPr lang="de-DE" sz="1600" dirty="0" smtClean="0"/>
              <a:t>Koffeinhaltige </a:t>
            </a:r>
            <a:r>
              <a:rPr lang="de-DE" sz="1600" dirty="0"/>
              <a:t>G</a:t>
            </a:r>
            <a:r>
              <a:rPr lang="de-DE" sz="1600" dirty="0" smtClean="0"/>
              <a:t>etränke können aber </a:t>
            </a:r>
            <a:r>
              <a:rPr lang="de-DE" sz="1600" dirty="0"/>
              <a:t>bei Hitze eine weitere Belastung für den Kreislauf </a:t>
            </a:r>
            <a:r>
              <a:rPr lang="de-DE" sz="1600" dirty="0" smtClean="0"/>
              <a:t>darstellen</a:t>
            </a:r>
          </a:p>
          <a:p>
            <a:r>
              <a:rPr lang="de-DE" sz="1600" dirty="0" smtClean="0"/>
              <a:t>Gelegentlicher Alkoholkonsum kein Problem (auch bei Wassermangel kann die Niere dem diuretischen Effekt noch gegensteuern)</a:t>
            </a:r>
            <a:endParaRPr lang="de-DE" sz="1600" dirty="0"/>
          </a:p>
          <a:p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TRINKEN- Aufräumen mit den Mythen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30BE401-33D7-496D-96A3-D9227CC77E38}" type="datetime1">
              <a:rPr lang="de-DE" smtClean="0"/>
              <a:t>29.10.2018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Präventionsmaßnahmen während Hitzeperioden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24A7294-D3ED-4AB1-9450-E3B9FE66FF42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34743"/>
            <a:ext cx="3959745" cy="483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69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1788" y="980728"/>
            <a:ext cx="8243887" cy="4500562"/>
          </a:xfrm>
        </p:spPr>
        <p:txBody>
          <a:bodyPr anchor="t"/>
          <a:lstStyle/>
          <a:p>
            <a:pPr marL="0" indent="0" algn="ctr">
              <a:buNone/>
            </a:pPr>
            <a:r>
              <a:rPr lang="de-DE" sz="3200" cap="all" dirty="0">
                <a:solidFill>
                  <a:schemeClr val="tx2"/>
                </a:solidFill>
              </a:rPr>
              <a:t>VON DER PATIENTENVERSORGUNG ZUR PRÄVENTION </a:t>
            </a:r>
            <a:endParaRPr lang="de-DE" sz="3200" cap="all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de-DE" sz="3200" cap="all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de-DE" sz="3200" cap="all" dirty="0" smtClean="0">
                <a:solidFill>
                  <a:schemeClr val="tx2"/>
                </a:solidFill>
              </a:rPr>
              <a:t>+</a:t>
            </a:r>
          </a:p>
          <a:p>
            <a:pPr marL="0" indent="0" algn="ctr">
              <a:buNone/>
            </a:pPr>
            <a:endParaRPr lang="de-DE" sz="3200" cap="all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de-DE" sz="3200" cap="all" dirty="0">
                <a:solidFill>
                  <a:schemeClr val="tx2"/>
                </a:solidFill>
              </a:rPr>
              <a:t>VON DER </a:t>
            </a:r>
            <a:r>
              <a:rPr lang="de-DE" sz="3200" cap="all" dirty="0" smtClean="0">
                <a:solidFill>
                  <a:schemeClr val="tx2"/>
                </a:solidFill>
              </a:rPr>
              <a:t>PRÄVENTION</a:t>
            </a:r>
          </a:p>
          <a:p>
            <a:pPr marL="0" indent="0" algn="ctr">
              <a:buNone/>
            </a:pPr>
            <a:r>
              <a:rPr lang="de-DE" sz="3200" cap="all" dirty="0" smtClean="0">
                <a:solidFill>
                  <a:schemeClr val="tx2"/>
                </a:solidFill>
              </a:rPr>
              <a:t> </a:t>
            </a:r>
            <a:r>
              <a:rPr lang="de-DE" sz="3200" cap="all" dirty="0">
                <a:solidFill>
                  <a:schemeClr val="tx2"/>
                </a:solidFill>
              </a:rPr>
              <a:t>ZUR PATIENTENVERSORGUNG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93F07-5DB9-44F2-A9FA-D11EE3405FB7}" type="datetime1">
              <a:rPr lang="de-DE" smtClean="0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46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Hitze als gesundheitsrisiko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E016686-6125-4EC9-A72D-7282962504D9}" type="datetime1">
              <a:rPr lang="de-DE" smtClean="0"/>
              <a:t>29.10.2018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Präventionsmaßnahmen während </a:t>
            </a:r>
            <a:r>
              <a:rPr lang="de-DE" dirty="0" smtClean="0"/>
              <a:t>Hitzeperioden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312239545"/>
              </p:ext>
            </p:extLst>
          </p:nvPr>
        </p:nvGraphicFramePr>
        <p:xfrm>
          <a:off x="107504" y="1439637"/>
          <a:ext cx="8291708" cy="4725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5738097" y="1988840"/>
            <a:ext cx="2707056" cy="43204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buClr>
                <a:schemeClr val="bg2"/>
              </a:buClr>
              <a:buSzPct val="140000"/>
            </a:pP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Alter: Gesundheitsrisiko </a:t>
            </a:r>
          </a:p>
          <a:p>
            <a:pPr marL="285750" indent="-285750">
              <a:buClr>
                <a:schemeClr val="bg2"/>
              </a:buClr>
              <a:buSzPct val="140000"/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Schlechtere Adaptation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47204" y="3707719"/>
            <a:ext cx="2376264" cy="9361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buClr>
                <a:schemeClr val="bg2"/>
              </a:buClr>
              <a:buSzPct val="140000"/>
            </a:pP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+ Krankheit &amp; Medikamente: Gesundheitsrisiko </a:t>
            </a:r>
          </a:p>
          <a:p>
            <a:pPr>
              <a:buClr>
                <a:schemeClr val="bg2"/>
              </a:buClr>
              <a:buSzPct val="140000"/>
            </a:pP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>
              <a:buClr>
                <a:schemeClr val="bg2"/>
              </a:buClr>
              <a:buSzPct val="140000"/>
            </a:pPr>
            <a:endParaRPr lang="de-DE" sz="16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Pfeil nach oben 10"/>
          <p:cNvSpPr/>
          <p:nvPr/>
        </p:nvSpPr>
        <p:spPr>
          <a:xfrm>
            <a:off x="8218345" y="1935440"/>
            <a:ext cx="216024" cy="269424"/>
          </a:xfrm>
          <a:prstGeom prst="up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e-DE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Pfeil nach oben 13"/>
          <p:cNvSpPr/>
          <p:nvPr/>
        </p:nvSpPr>
        <p:spPr>
          <a:xfrm>
            <a:off x="2163708" y="4134229"/>
            <a:ext cx="216024" cy="269424"/>
          </a:xfrm>
          <a:prstGeom prst="up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e-DE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Pfeil nach oben 14"/>
          <p:cNvSpPr/>
          <p:nvPr/>
        </p:nvSpPr>
        <p:spPr>
          <a:xfrm>
            <a:off x="1979712" y="4134229"/>
            <a:ext cx="216024" cy="269424"/>
          </a:xfrm>
          <a:prstGeom prst="up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e-DE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588224" y="3074170"/>
            <a:ext cx="2707056" cy="1002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buClr>
                <a:schemeClr val="bg2"/>
              </a:buClr>
              <a:buSzPct val="140000"/>
            </a:pP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+ Hitze: Gesundheitsrisiko</a:t>
            </a:r>
          </a:p>
          <a:p>
            <a:pPr>
              <a:buClr>
                <a:schemeClr val="bg2"/>
              </a:buClr>
              <a:buSzPct val="140000"/>
            </a:pP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 algn="ctr">
              <a:buClr>
                <a:schemeClr val="bg2"/>
              </a:buClr>
              <a:buSzPct val="140000"/>
            </a:pP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Hitze kann den </a:t>
            </a:r>
          </a:p>
          <a:p>
            <a:pPr algn="ctr">
              <a:buClr>
                <a:schemeClr val="bg2"/>
              </a:buClr>
              <a:buSzPct val="140000"/>
            </a:pP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Ausschlag geben! </a:t>
            </a:r>
          </a:p>
        </p:txBody>
      </p:sp>
      <p:sp>
        <p:nvSpPr>
          <p:cNvPr id="17" name="Pfeil nach oben 16"/>
          <p:cNvSpPr/>
          <p:nvPr/>
        </p:nvSpPr>
        <p:spPr>
          <a:xfrm>
            <a:off x="8923347" y="3257365"/>
            <a:ext cx="216024" cy="269424"/>
          </a:xfrm>
          <a:prstGeom prst="up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e-DE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Pfeil nach oben 17"/>
          <p:cNvSpPr/>
          <p:nvPr/>
        </p:nvSpPr>
        <p:spPr>
          <a:xfrm>
            <a:off x="8707323" y="3257365"/>
            <a:ext cx="216024" cy="269424"/>
          </a:xfrm>
          <a:prstGeom prst="up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e-DE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Pfeil nach oben 18"/>
          <p:cNvSpPr/>
          <p:nvPr/>
        </p:nvSpPr>
        <p:spPr>
          <a:xfrm>
            <a:off x="8486896" y="3257365"/>
            <a:ext cx="216024" cy="269424"/>
          </a:xfrm>
          <a:prstGeom prst="up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e-DE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32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Die …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Vorbeugung am Menschen (Patienten)</a:t>
            </a:r>
          </a:p>
          <a:p>
            <a:r>
              <a:rPr lang="de-DE" dirty="0" smtClean="0"/>
              <a:t>Anpassung des Verhaltens</a:t>
            </a:r>
          </a:p>
          <a:p>
            <a:r>
              <a:rPr lang="de-DE" dirty="0" smtClean="0"/>
              <a:t>Umgestaltung/Anpassung des Wohnraums</a:t>
            </a:r>
          </a:p>
          <a:p>
            <a:r>
              <a:rPr lang="de-DE" dirty="0" smtClean="0"/>
              <a:t>Einbindung von Angehörigen</a:t>
            </a:r>
          </a:p>
          <a:p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… gehen Hand in Hand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u</a:t>
            </a:r>
            <a:r>
              <a:rPr lang="de-DE" dirty="0" smtClean="0"/>
              <a:t>nd ergänzen sich gegenseitig!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Ansatzpunkte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D74D3F8-3DA7-4656-ADDE-C02D61C4A56A}" type="datetime1">
              <a:rPr lang="de-DE" smtClean="0"/>
              <a:t>29.10.2018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Präventionsmaßnahmen während Hitzeperioden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8" r="10348"/>
          <a:stretch>
            <a:fillRect/>
          </a:stretch>
        </p:blipFill>
        <p:spPr bwMode="auto">
          <a:xfrm>
            <a:off x="4203406" y="1946151"/>
            <a:ext cx="497593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44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Sache mit den Medikamenten – Bewusstsein schaffen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Auswirkungen von Medikamenten auf</a:t>
            </a:r>
          </a:p>
          <a:p>
            <a:pPr lvl="1"/>
            <a:r>
              <a:rPr lang="de-DE" dirty="0" smtClean="0"/>
              <a:t>Durstempfinden</a:t>
            </a:r>
          </a:p>
          <a:p>
            <a:pPr lvl="1"/>
            <a:r>
              <a:rPr lang="de-DE" dirty="0" smtClean="0"/>
              <a:t>Trinkverhalten</a:t>
            </a:r>
          </a:p>
          <a:p>
            <a:pPr lvl="1"/>
            <a:r>
              <a:rPr lang="de-DE" dirty="0" smtClean="0"/>
              <a:t>Wasserhaushalt</a:t>
            </a:r>
          </a:p>
          <a:p>
            <a:r>
              <a:rPr lang="de-DE" dirty="0" smtClean="0"/>
              <a:t>Oftmals Einnahme mehrerer Medikamente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Blick auf den </a:t>
            </a:r>
            <a:r>
              <a:rPr lang="de-DE" dirty="0" smtClean="0"/>
              <a:t>Medikamentenplan!</a:t>
            </a:r>
            <a:endParaRPr lang="de-DE" dirty="0"/>
          </a:p>
          <a:p>
            <a:pPr marL="1028700" lvl="1">
              <a:buSzPct val="140000"/>
            </a:pPr>
            <a:r>
              <a:rPr lang="de-DE" dirty="0" smtClean="0"/>
              <a:t>Risikopatienten </a:t>
            </a:r>
            <a:r>
              <a:rPr lang="de-DE" dirty="0"/>
              <a:t>identifizieren</a:t>
            </a:r>
          </a:p>
          <a:p>
            <a:pPr marL="1028700" lvl="1">
              <a:buSzPct val="140000"/>
            </a:pPr>
            <a:r>
              <a:rPr lang="de-DE" dirty="0"/>
              <a:t>Besonderes </a:t>
            </a:r>
            <a:r>
              <a:rPr lang="de-DE" dirty="0" smtClean="0"/>
              <a:t>Augenmerk </a:t>
            </a:r>
            <a:r>
              <a:rPr lang="de-DE" dirty="0"/>
              <a:t>auf präventive </a:t>
            </a:r>
            <a:r>
              <a:rPr lang="de-DE" dirty="0" smtClean="0"/>
              <a:t>Maßnahmen</a:t>
            </a:r>
          </a:p>
          <a:p>
            <a:pPr marL="914400" lvl="2" indent="0">
              <a:buNone/>
            </a:pPr>
            <a:endParaRPr lang="de-DE" dirty="0" smtClean="0"/>
          </a:p>
          <a:p>
            <a:r>
              <a:rPr lang="de-DE" dirty="0" smtClean="0"/>
              <a:t>CAVE: Medikamente vor Hitze schützen!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DE7F01-F33F-4015-BCC2-2BCC4219DCB2}" type="datetime1">
              <a:rPr lang="de-DE" smtClean="0"/>
              <a:t>29.10.2018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Präventionsmaßnahmen während Hitzeperioden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D657F-D04D-48E0-8FD8-59468889CEC8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8" r="10348"/>
          <a:stretch>
            <a:fillRect/>
          </a:stretch>
        </p:blipFill>
        <p:spPr bwMode="auto">
          <a:xfrm>
            <a:off x="6244801" y="116632"/>
            <a:ext cx="304649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4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Sache mit den Medikamenten – Bewusstsein schaffen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Wasserverluste durch</a:t>
            </a:r>
          </a:p>
          <a:p>
            <a:pPr lvl="1"/>
            <a:r>
              <a:rPr lang="de-DE" dirty="0" smtClean="0"/>
              <a:t>Diuretika</a:t>
            </a:r>
          </a:p>
          <a:p>
            <a:pPr lvl="1"/>
            <a:r>
              <a:rPr lang="de-DE" dirty="0" smtClean="0"/>
              <a:t>SGLT2-Hemmer (</a:t>
            </a:r>
            <a:r>
              <a:rPr lang="de-DE" dirty="0" err="1" smtClean="0"/>
              <a:t>Gliflozine</a:t>
            </a:r>
            <a:r>
              <a:rPr lang="de-DE" dirty="0" smtClean="0"/>
              <a:t>; Handelsname: </a:t>
            </a:r>
            <a:r>
              <a:rPr lang="de-DE" dirty="0" err="1" smtClean="0"/>
              <a:t>Jardiance</a:t>
            </a:r>
            <a:r>
              <a:rPr lang="de-DE" dirty="0" smtClean="0"/>
              <a:t>, </a:t>
            </a:r>
            <a:r>
              <a:rPr lang="de-DE" dirty="0" err="1" smtClean="0"/>
              <a:t>Forxiga</a:t>
            </a:r>
            <a:r>
              <a:rPr lang="de-DE" dirty="0" smtClean="0"/>
              <a:t>)</a:t>
            </a:r>
          </a:p>
          <a:p>
            <a:r>
              <a:rPr lang="de-DE" dirty="0" smtClean="0"/>
              <a:t>Nierenschädigende Medikamente</a:t>
            </a:r>
          </a:p>
          <a:p>
            <a:pPr lvl="1"/>
            <a:r>
              <a:rPr lang="de-DE" dirty="0" smtClean="0"/>
              <a:t>NSAID (NSAR), z. B. ASS, Ibuprofen</a:t>
            </a:r>
          </a:p>
          <a:p>
            <a:pPr lvl="1"/>
            <a:r>
              <a:rPr lang="de-DE" dirty="0" smtClean="0"/>
              <a:t>Zytostatika</a:t>
            </a:r>
          </a:p>
          <a:p>
            <a:pPr lvl="1"/>
            <a:r>
              <a:rPr lang="de-DE" dirty="0" smtClean="0"/>
              <a:t>Antibiotika (Penicilline, </a:t>
            </a:r>
            <a:r>
              <a:rPr lang="de-DE" dirty="0" err="1" smtClean="0"/>
              <a:t>Cephalosporine</a:t>
            </a:r>
            <a:r>
              <a:rPr lang="de-DE" dirty="0" smtClean="0"/>
              <a:t>)</a:t>
            </a:r>
          </a:p>
          <a:p>
            <a:r>
              <a:rPr lang="de-DE" dirty="0" smtClean="0"/>
              <a:t>Bei eingeschränkter Nierenfunktion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Akkumulation der Wirkstoffe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Überdosierung</a:t>
            </a:r>
          </a:p>
          <a:p>
            <a:pPr lvl="1"/>
            <a:r>
              <a:rPr lang="de-DE" dirty="0" smtClean="0"/>
              <a:t>CAVE (beide: geringe therapeutische Breite)</a:t>
            </a:r>
          </a:p>
          <a:p>
            <a:pPr lvl="2"/>
            <a:r>
              <a:rPr lang="de-DE" dirty="0" smtClean="0"/>
              <a:t>Lithium (</a:t>
            </a:r>
            <a:r>
              <a:rPr lang="de-DE" dirty="0" err="1" smtClean="0"/>
              <a:t>Quilonum</a:t>
            </a:r>
            <a:r>
              <a:rPr lang="de-DE" dirty="0" smtClean="0"/>
              <a:t> </a:t>
            </a:r>
            <a:r>
              <a:rPr lang="de-DE" dirty="0" err="1" smtClean="0"/>
              <a:t>retard</a:t>
            </a:r>
            <a:r>
              <a:rPr lang="de-DE" dirty="0" smtClean="0"/>
              <a:t>)</a:t>
            </a:r>
          </a:p>
          <a:p>
            <a:pPr lvl="2"/>
            <a:r>
              <a:rPr lang="de-DE" dirty="0" smtClean="0"/>
              <a:t>Digitalis (</a:t>
            </a:r>
            <a:r>
              <a:rPr lang="de-DE" dirty="0" err="1" smtClean="0"/>
              <a:t>Digitoxin</a:t>
            </a:r>
            <a:r>
              <a:rPr lang="de-DE" dirty="0"/>
              <a:t> </a:t>
            </a:r>
            <a:r>
              <a:rPr lang="de-DE" dirty="0" smtClean="0"/>
              <a:t>AWD, </a:t>
            </a:r>
            <a:r>
              <a:rPr lang="de-DE" dirty="0" err="1" smtClean="0"/>
              <a:t>Digimerck</a:t>
            </a:r>
            <a:r>
              <a:rPr lang="de-DE" dirty="0" smtClean="0"/>
              <a:t>)</a:t>
            </a:r>
          </a:p>
          <a:p>
            <a:pPr lvl="2"/>
            <a:endParaRPr lang="de-DE" dirty="0" smtClean="0"/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DE7F01-F33F-4015-BCC2-2BCC4219DCB2}" type="datetime1">
              <a:rPr lang="de-DE" smtClean="0"/>
              <a:t>29.10.2018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Präventionsmaßnahmen während Hitzeperioden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D657F-D04D-48E0-8FD8-59468889CEC8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8" r="10348"/>
          <a:stretch>
            <a:fillRect/>
          </a:stretch>
        </p:blipFill>
        <p:spPr bwMode="auto">
          <a:xfrm>
            <a:off x="6244801" y="116632"/>
            <a:ext cx="304649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15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Vorbeugung am Patienten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Kleidung anpassen</a:t>
            </a:r>
          </a:p>
          <a:p>
            <a:pPr lvl="1"/>
            <a:r>
              <a:rPr lang="de-DE" dirty="0" smtClean="0"/>
              <a:t>weit, leicht, atmungsaktiv </a:t>
            </a:r>
            <a:r>
              <a:rPr lang="de-DE" dirty="0" smtClean="0">
                <a:sym typeface="Wingdings" panose="05000000000000000000" pitchFamily="2" charset="2"/>
              </a:rPr>
              <a:t> Zirkulation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h</a:t>
            </a:r>
            <a:r>
              <a:rPr lang="de-DE" dirty="0" smtClean="0">
                <a:sym typeface="Wingdings" panose="05000000000000000000" pitchFamily="2" charset="2"/>
              </a:rPr>
              <a:t>ell statt dunkel  Reflektion statt Absorption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Kopfbedeckung und Sonnenbrille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Bevorzugt Baumwollkleidung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Befeuchtung der Haut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Nasse Tücher auf Beinen, Armen, Gesicht und Nacken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Haut mit kühlem Wasser befeuchten und trocknen lassen (dem Körper wird Verdunstungswärme entzogen)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Kühle Fußbäder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Regelmäßiges Wiegen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Wenn möglich in klimatisierten Räumen aufhalten</a:t>
            </a:r>
          </a:p>
          <a:p>
            <a:endParaRPr lang="de-DE" dirty="0" smtClean="0">
              <a:sym typeface="Wingdings" panose="05000000000000000000" pitchFamily="2" charset="2"/>
            </a:endParaRPr>
          </a:p>
          <a:p>
            <a:pPr lvl="1"/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BBCCB9-8DCE-4D4D-8F8F-447180F449CF}" type="datetime1">
              <a:rPr lang="de-DE" smtClean="0"/>
              <a:t>29.10.2018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Präventionsmaßnahmen während Hitzeperioden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8" r="10348"/>
          <a:stretch>
            <a:fillRect/>
          </a:stretch>
        </p:blipFill>
        <p:spPr bwMode="auto">
          <a:xfrm>
            <a:off x="6244801" y="116632"/>
            <a:ext cx="304649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41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Definitionen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340768"/>
            <a:ext cx="5420376" cy="4529719"/>
          </a:xfrm>
        </p:spPr>
        <p:txBody>
          <a:bodyPr/>
          <a:lstStyle/>
          <a:p>
            <a:r>
              <a:rPr lang="de-DE" sz="1600" dirty="0" smtClean="0"/>
              <a:t>Klimawandel: Veränderung des Klimas auf der Erde</a:t>
            </a:r>
          </a:p>
          <a:p>
            <a:endParaRPr lang="de-DE" sz="1600" dirty="0" smtClean="0"/>
          </a:p>
          <a:p>
            <a:r>
              <a:rPr lang="de-DE" sz="1600" dirty="0" smtClean="0"/>
              <a:t>Sommertag: die Höchsttemperatur erreicht 25 °C</a:t>
            </a:r>
          </a:p>
          <a:p>
            <a:endParaRPr lang="de-DE" sz="1600" dirty="0" smtClean="0"/>
          </a:p>
          <a:p>
            <a:r>
              <a:rPr lang="de-DE" sz="1600" dirty="0" err="1" smtClean="0"/>
              <a:t>Hitzetag</a:t>
            </a:r>
            <a:r>
              <a:rPr lang="de-DE" sz="1600" dirty="0" smtClean="0"/>
              <a:t>: die Höchsttemperatur erreicht 30 °C </a:t>
            </a:r>
          </a:p>
          <a:p>
            <a:pPr marL="0" indent="0">
              <a:buNone/>
            </a:pPr>
            <a:endParaRPr lang="de-DE" sz="1600" dirty="0" smtClean="0"/>
          </a:p>
          <a:p>
            <a:r>
              <a:rPr lang="de-DE" sz="1600" dirty="0" smtClean="0"/>
              <a:t>Hitzewelle: verschiedene Definitionen,                3 aufeinanderfolgende heiße Tage </a:t>
            </a:r>
          </a:p>
          <a:p>
            <a:endParaRPr lang="de-DE" sz="1600" dirty="0"/>
          </a:p>
          <a:p>
            <a:r>
              <a:rPr lang="de-DE" sz="1600" dirty="0" smtClean="0"/>
              <a:t>Tropennacht: die Tiefsttemperatur fällt auch in der Nacht nicht unter 20 </a:t>
            </a:r>
            <a:r>
              <a:rPr lang="de-DE" sz="1600" dirty="0"/>
              <a:t>°C </a:t>
            </a:r>
            <a:r>
              <a:rPr lang="de-DE" sz="1600" dirty="0" smtClean="0"/>
              <a:t> und somit wenig Regeneration für den Körper möglich</a:t>
            </a:r>
            <a:endParaRPr lang="de-DE" sz="1600" dirty="0"/>
          </a:p>
          <a:p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93F07-5DB9-44F2-A9FA-D11EE3405FB7}" type="datetime1">
              <a:rPr lang="de-DE" smtClean="0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Hitze als Auswirkung des Klimawandels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920" y="1412776"/>
            <a:ext cx="3220584" cy="214642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896544" y="5589240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1" indent="0">
              <a:buNone/>
            </a:pPr>
            <a:r>
              <a:rPr lang="de-DE" sz="1100" dirty="0">
                <a:solidFill>
                  <a:schemeClr val="tx1"/>
                </a:solidFill>
                <a:latin typeface="+mn-lt"/>
              </a:rPr>
              <a:t>Quelle: Deutschländer et al, Temperatur inklusive Hitzewellen. Klimawandel in Deutschland. Springer, 2016 </a:t>
            </a:r>
          </a:p>
        </p:txBody>
      </p:sp>
    </p:spTree>
    <p:extLst>
      <p:ext uri="{BB962C8B-B14F-4D97-AF65-F5344CB8AC3E}">
        <p14:creationId xmlns:p14="http://schemas.microsoft.com/office/powerpoint/2010/main" val="275819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23528" y="908720"/>
            <a:ext cx="4176464" cy="4896544"/>
          </a:xfrm>
        </p:spPr>
        <p:txBody>
          <a:bodyPr/>
          <a:lstStyle/>
          <a:p>
            <a:pPr marL="914400" lvl="2" indent="0">
              <a:buNone/>
            </a:pPr>
            <a:endParaRPr lang="de-DE" dirty="0"/>
          </a:p>
          <a:p>
            <a:r>
              <a:rPr lang="de-DE" dirty="0" smtClean="0"/>
              <a:t>Essverhalten</a:t>
            </a:r>
          </a:p>
          <a:p>
            <a:pPr lvl="1"/>
            <a:r>
              <a:rPr lang="de-DE" dirty="0" smtClean="0"/>
              <a:t>Hoher Wassergehalt</a:t>
            </a:r>
          </a:p>
          <a:p>
            <a:r>
              <a:rPr lang="de-DE" dirty="0" smtClean="0"/>
              <a:t>Trinkverhalten</a:t>
            </a:r>
          </a:p>
          <a:p>
            <a:pPr lvl="1"/>
            <a:r>
              <a:rPr lang="de-DE" dirty="0" smtClean="0"/>
              <a:t>Über den Tag verteilt</a:t>
            </a:r>
          </a:p>
          <a:p>
            <a:pPr lvl="1"/>
            <a:r>
              <a:rPr lang="de-DE" dirty="0" smtClean="0"/>
              <a:t>Nicht eiskalt</a:t>
            </a:r>
          </a:p>
          <a:p>
            <a:r>
              <a:rPr lang="de-DE" dirty="0" smtClean="0"/>
              <a:t>Körperliche Aktivität reduzieren</a:t>
            </a:r>
          </a:p>
          <a:p>
            <a:pPr lvl="1"/>
            <a:r>
              <a:rPr lang="de-DE" dirty="0" smtClean="0"/>
              <a:t>Gartenarbeit, Einkaufen, Spazieren, Sport/Physiotherapie</a:t>
            </a:r>
            <a:endParaRPr lang="de-DE" dirty="0"/>
          </a:p>
          <a:p>
            <a:r>
              <a:rPr lang="de-DE" dirty="0" smtClean="0"/>
              <a:t>Meiden</a:t>
            </a:r>
          </a:p>
          <a:p>
            <a:pPr lvl="1"/>
            <a:r>
              <a:rPr lang="de-DE" dirty="0" smtClean="0"/>
              <a:t>längerer Aufenthalt in parkenden Autos</a:t>
            </a:r>
          </a:p>
          <a:p>
            <a:pPr lvl="1"/>
            <a:r>
              <a:rPr lang="de-DE" dirty="0" smtClean="0"/>
              <a:t>Hitzestunden </a:t>
            </a:r>
            <a:r>
              <a:rPr lang="de-DE" dirty="0"/>
              <a:t>(11-18 Uhr</a:t>
            </a:r>
            <a:r>
              <a:rPr lang="de-DE" dirty="0" smtClean="0"/>
              <a:t>) </a:t>
            </a:r>
            <a:endParaRPr lang="de-DE" dirty="0"/>
          </a:p>
          <a:p>
            <a:r>
              <a:rPr lang="de-DE" dirty="0" smtClean="0"/>
              <a:t>Eincremen und im Schatten aufhalten</a:t>
            </a:r>
            <a:endParaRPr lang="de-DE" dirty="0"/>
          </a:p>
          <a:p>
            <a:endParaRPr lang="de-DE" dirty="0"/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1" r="31821"/>
          <a:stretch>
            <a:fillRect/>
          </a:stretch>
        </p:blipFill>
        <p:spPr>
          <a:xfrm>
            <a:off x="4932480" y="1556792"/>
            <a:ext cx="3960000" cy="4428000"/>
          </a:xfr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Anpassung des Verhaltens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211DF7B-1C72-48C6-AF4D-E4EB5A7D7A8A}" type="datetime1">
              <a:rPr lang="de-DE" smtClean="0"/>
              <a:t>29.10.2018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Präventionsmaßnahmen während Hitzeperioden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3"/>
            <a:ext cx="3959745" cy="450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12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Umgestaltung/Anpassung des 	</a:t>
            </a:r>
            <a:br>
              <a:rPr lang="de-DE" dirty="0" smtClean="0"/>
            </a:br>
            <a:r>
              <a:rPr lang="de-DE" dirty="0" smtClean="0"/>
              <a:t>Wohnraums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Beschattung (Rollläden &gt; Vorhänge)</a:t>
            </a:r>
          </a:p>
          <a:p>
            <a:r>
              <a:rPr lang="de-DE" dirty="0" smtClean="0"/>
              <a:t>Lüften – frühmorgens und nachts</a:t>
            </a:r>
          </a:p>
          <a:p>
            <a:r>
              <a:rPr lang="de-DE" dirty="0" smtClean="0"/>
              <a:t>Fenster tagsüber geschlossen halten</a:t>
            </a:r>
          </a:p>
          <a:p>
            <a:r>
              <a:rPr lang="de-DE" dirty="0" smtClean="0"/>
              <a:t>Hilfsmittel: Fächer, Ventilator, nasse Tücher aufhängen</a:t>
            </a:r>
          </a:p>
          <a:p>
            <a:r>
              <a:rPr lang="de-DE" dirty="0" smtClean="0"/>
              <a:t>Elektrogeräte und Lampen erhitzen den Raum zusätzlich – wenn möglich abschalten</a:t>
            </a:r>
          </a:p>
          <a:p>
            <a:r>
              <a:rPr lang="de-DE" dirty="0" smtClean="0"/>
              <a:t>Gut lesbares Thermometer anbringen (&lt;26°C)</a:t>
            </a:r>
          </a:p>
          <a:p>
            <a:r>
              <a:rPr lang="de-DE" dirty="0" smtClean="0"/>
              <a:t>Zimmerpflanzen (Verdunstung kühlt den Raum)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C34442-4C39-492C-A7C6-81B6378F6510}" type="datetime1">
              <a:rPr lang="de-DE" smtClean="0"/>
              <a:t>29.10.2018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Präventionsmaßnahmen während </a:t>
            </a:r>
            <a:r>
              <a:rPr lang="de-DE" dirty="0" smtClean="0"/>
              <a:t>Hitzeperioden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8" r="10348"/>
          <a:stretch>
            <a:fillRect/>
          </a:stretch>
        </p:blipFill>
        <p:spPr bwMode="auto">
          <a:xfrm>
            <a:off x="6244801" y="116632"/>
            <a:ext cx="304649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08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Einbindung der angehörigen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Geben </a:t>
            </a:r>
            <a:r>
              <a:rPr lang="de-DE" dirty="0"/>
              <a:t>Hinweise bzgl. Kleidung/Abkühlung oder bieten Hilfe an (je nach Gesundheitszustand des Patienten)</a:t>
            </a:r>
          </a:p>
          <a:p>
            <a:r>
              <a:rPr lang="de-DE" dirty="0"/>
              <a:t>Erinnern (auch z.B. per WhatsApp) und üben richtiges Verhalten </a:t>
            </a:r>
          </a:p>
          <a:p>
            <a:r>
              <a:rPr lang="de-DE" dirty="0"/>
              <a:t>Helfen bei der Umgestaltung des Wohnraums und bieten tatkräftige Unterstützung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93F07-5DB9-44F2-A9FA-D11EE3405FB7}" type="datetime1">
              <a:rPr lang="de-DE" smtClean="0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Präventionsmaßnahmen während Hitzeperioden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927426" y="4565656"/>
            <a:ext cx="3960000" cy="1440000"/>
          </a:xfrm>
          <a:prstGeom prst="rect">
            <a:avLst/>
          </a:prstGeom>
        </p:spPr>
        <p:txBody>
          <a:bodyPr/>
          <a:lstStyle>
            <a:lvl1pPr marL="285750" indent="-285750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de-DE" sz="1800" dirty="0" smtClean="0"/>
              <a:t>Motivieren Sie zu regelmäßigen Besuchen durch Angehörige und Nachbarn!</a:t>
            </a:r>
          </a:p>
          <a:p>
            <a:pPr defTabSz="914400"/>
            <a:endParaRPr lang="de-DE" sz="18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8" r="10348"/>
          <a:stretch>
            <a:fillRect/>
          </a:stretch>
        </p:blipFill>
        <p:spPr bwMode="auto">
          <a:xfrm>
            <a:off x="6244801" y="116632"/>
            <a:ext cx="304649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56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Informationsmöglichkeiten über Hitzeperioden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Hitzewarn App des Deutschen Wetterdienstes – </a:t>
            </a:r>
            <a:endParaRPr lang="de-DE" b="1" dirty="0" smtClean="0">
              <a:solidFill>
                <a:srgbClr val="FF0000"/>
              </a:solidFill>
            </a:endParaRPr>
          </a:p>
          <a:p>
            <a:pPr lvl="1"/>
            <a:r>
              <a:rPr lang="de-DE" dirty="0" smtClean="0"/>
              <a:t>Kostenlos für iOS und Android</a:t>
            </a:r>
          </a:p>
          <a:p>
            <a:pPr lvl="1"/>
            <a:r>
              <a:rPr lang="de-DE" dirty="0" smtClean="0"/>
              <a:t>Informiert über bestehende Hitzewarnungen (automatisch: Push-Benachrichtigung)</a:t>
            </a:r>
          </a:p>
          <a:p>
            <a:pPr lvl="1"/>
            <a:r>
              <a:rPr lang="de-DE" dirty="0" smtClean="0"/>
              <a:t>Ortsbestimmung per GPS möglich</a:t>
            </a:r>
          </a:p>
          <a:p>
            <a:pPr marL="457200" lvl="1" indent="0">
              <a:buNone/>
            </a:pPr>
            <a:r>
              <a:rPr lang="de-DE" u="sng" dirty="0" smtClean="0"/>
              <a:t>alternativ</a:t>
            </a:r>
          </a:p>
          <a:p>
            <a:pPr lvl="1"/>
            <a:r>
              <a:rPr lang="de-DE" dirty="0" smtClean="0"/>
              <a:t>Mehrere Landkreise als Favoriten auswählen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93F07-5DB9-44F2-A9FA-D11EE3405FB7}" type="datetime1">
              <a:rPr lang="de-DE" smtClean="0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1788" y="179388"/>
            <a:ext cx="8243887" cy="18097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Vernetzungsmöglichkeiten während Hitzeperioden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479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Hitzewarnapp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android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93F07-5DB9-44F2-A9FA-D11EE3405FB7}" type="datetime1">
              <a:rPr lang="de-DE" smtClean="0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Vernetzungsmöglichkeiten während Hitzeperioden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352" y="0"/>
            <a:ext cx="5832648" cy="675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25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Hitzewarnapp</a:t>
            </a:r>
            <a:r>
              <a:rPr lang="de-DE" dirty="0" smtClean="0"/>
              <a:t> Apple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93F07-5DB9-44F2-A9FA-D11EE3405FB7}" type="datetime1">
              <a:rPr lang="de-DE" smtClean="0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Vernetzungsmöglichkeiten während Hitzeperioden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66788"/>
            <a:ext cx="7155507" cy="539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66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Wann verschickt der dwd hitzewarnungen?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Hitzewarnungen werden herausgegeben, wenn…</a:t>
            </a:r>
          </a:p>
          <a:p>
            <a:pPr lvl="1"/>
            <a:r>
              <a:rPr lang="de-DE" dirty="0" smtClean="0"/>
              <a:t>eine starke Wärmebelastung für mindestens 2 Tage in Folge vorhergesagt wird </a:t>
            </a:r>
            <a:r>
              <a:rPr lang="de-DE" b="1" dirty="0" smtClean="0"/>
              <a:t>und</a:t>
            </a:r>
          </a:p>
          <a:p>
            <a:pPr lvl="1"/>
            <a:r>
              <a:rPr lang="de-DE" dirty="0"/>
              <a:t>e</a:t>
            </a:r>
            <a:r>
              <a:rPr lang="de-DE" dirty="0" smtClean="0"/>
              <a:t>ine ausreichende nächtliche Auskühlung der Wohnräume nicht mehr gewährleistet </a:t>
            </a:r>
            <a:r>
              <a:rPr lang="de-DE" dirty="0" smtClean="0"/>
              <a:t>ist</a:t>
            </a:r>
          </a:p>
          <a:p>
            <a:r>
              <a:rPr lang="de-DE" dirty="0" smtClean="0"/>
              <a:t>2 </a:t>
            </a:r>
            <a:r>
              <a:rPr lang="de-DE" dirty="0" smtClean="0"/>
              <a:t>Warnstufen</a:t>
            </a:r>
          </a:p>
          <a:p>
            <a:pPr lvl="1"/>
            <a:r>
              <a:rPr lang="de-DE" dirty="0" smtClean="0"/>
              <a:t>Warnstufe 1 – starke Wärmebelastung: die gefühlte Temperatur liegt am frühen Nachmittag bei ca. 32°</a:t>
            </a:r>
          </a:p>
          <a:p>
            <a:pPr lvl="1"/>
            <a:r>
              <a:rPr lang="de-DE" dirty="0" smtClean="0"/>
              <a:t>Warnstufe 2 – extreme Wärmebelastung: die gefühlte Temperatur überschreitet am frühen Nachmittag 38</a:t>
            </a:r>
            <a:r>
              <a:rPr lang="de-DE" dirty="0" smtClean="0"/>
              <a:t>°</a:t>
            </a:r>
            <a:endParaRPr lang="de-DE" dirty="0"/>
          </a:p>
          <a:p>
            <a:pPr marL="0" indent="0">
              <a:buNone/>
            </a:pPr>
            <a:r>
              <a:rPr lang="de-DE" sz="1400" b="1" dirty="0" smtClean="0"/>
              <a:t>Zusätzlich </a:t>
            </a:r>
            <a:r>
              <a:rPr lang="de-DE" sz="1400" b="1" dirty="0"/>
              <a:t>werden ältere Menschen und Stadtbewohner unter bestimmten Voraussetzungen gezielt angesprochen.</a:t>
            </a:r>
          </a:p>
          <a:p>
            <a:pPr marL="457200" lvl="1" indent="0"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93F07-5DB9-44F2-A9FA-D11EE3405FB7}" type="datetime1">
              <a:rPr lang="de-DE" smtClean="0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Vernetzungsmöglichkeiten während Hitzeperioden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830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Vorstellung </a:t>
            </a:r>
            <a:r>
              <a:rPr lang="de-DE" dirty="0" smtClean="0"/>
              <a:t>DER </a:t>
            </a:r>
            <a:r>
              <a:rPr lang="de-DE" dirty="0" smtClean="0"/>
              <a:t>Patientin Frau Maier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1789" y="1547813"/>
            <a:ext cx="6328444" cy="4500562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93F07-5DB9-44F2-A9FA-D11EE3405FB7}" type="datetime1">
              <a:rPr lang="de-DE" smtClean="0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Hitze als Auswirkung des Klimawandels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6192688" cy="412723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804248" y="1556792"/>
            <a:ext cx="2088232" cy="44644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>
              <a:buClr>
                <a:schemeClr val="bg2"/>
              </a:buClr>
              <a:buSzPct val="140000"/>
              <a:buFont typeface="Wingdings" pitchFamily="2" charset="2"/>
              <a:buChar char="§"/>
            </a:pP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78 Jahre alt</a:t>
            </a:r>
          </a:p>
          <a:p>
            <a:pPr marL="285750" indent="-285750">
              <a:buClr>
                <a:schemeClr val="bg2"/>
              </a:buClr>
              <a:buSzPct val="140000"/>
              <a:buFont typeface="Wingdings" pitchFamily="2" charset="2"/>
              <a:buChar char="§"/>
            </a:pPr>
            <a:endParaRPr lang="de-DE" sz="160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Clr>
                <a:schemeClr val="bg2"/>
              </a:buClr>
              <a:buSzPct val="140000"/>
              <a:buFont typeface="Wingdings" pitchFamily="2" charset="2"/>
              <a:buChar char="§"/>
            </a:pP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1,55m</a:t>
            </a:r>
          </a:p>
          <a:p>
            <a:pPr marL="285750" indent="-285750">
              <a:buClr>
                <a:schemeClr val="bg2"/>
              </a:buClr>
              <a:buSzPct val="140000"/>
              <a:buFont typeface="Wingdings" pitchFamily="2" charset="2"/>
              <a:buChar char="§"/>
            </a:pPr>
            <a:endParaRPr lang="de-DE" sz="160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Clr>
                <a:schemeClr val="bg2"/>
              </a:buClr>
              <a:buSzPct val="140000"/>
              <a:buFont typeface="Wingdings" pitchFamily="2" charset="2"/>
              <a:buChar char="§"/>
            </a:pP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84 kg</a:t>
            </a:r>
          </a:p>
          <a:p>
            <a:pPr>
              <a:buClr>
                <a:schemeClr val="bg2"/>
              </a:buClr>
              <a:buSzPct val="140000"/>
            </a:pPr>
            <a:endParaRPr lang="de-DE" sz="160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Clr>
                <a:schemeClr val="bg2"/>
              </a:buClr>
              <a:buSzPct val="140000"/>
              <a:buFont typeface="Wingdings" pitchFamily="2" charset="2"/>
              <a:buChar char="§"/>
            </a:pP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Verwitwet</a:t>
            </a:r>
          </a:p>
          <a:p>
            <a:pPr marL="285750" indent="-285750">
              <a:buClr>
                <a:schemeClr val="bg2"/>
              </a:buClr>
              <a:buSzPct val="140000"/>
              <a:buFont typeface="Wingdings" pitchFamily="2" charset="2"/>
              <a:buChar char="§"/>
            </a:pPr>
            <a:endParaRPr lang="de-DE" sz="160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Clr>
                <a:schemeClr val="bg2"/>
              </a:buClr>
              <a:buSzPct val="140000"/>
              <a:buFont typeface="Wingdings" pitchFamily="2" charset="2"/>
              <a:buChar char="§"/>
            </a:pP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Die beide Söhne leben in Hamburg und New York</a:t>
            </a:r>
          </a:p>
        </p:txBody>
      </p:sp>
    </p:spTree>
    <p:extLst>
      <p:ext uri="{BB962C8B-B14F-4D97-AF65-F5344CB8AC3E}">
        <p14:creationId xmlns:p14="http://schemas.microsoft.com/office/powerpoint/2010/main" val="375978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lebt frau </a:t>
            </a:r>
            <a:r>
              <a:rPr lang="de-DE" dirty="0" err="1" smtClean="0"/>
              <a:t>maier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Die Wohnung</a:t>
            </a:r>
          </a:p>
          <a:p>
            <a:r>
              <a:rPr lang="de-DE" dirty="0" smtClean="0"/>
              <a:t>Dicht bebauter Stadtteil in München</a:t>
            </a:r>
          </a:p>
          <a:p>
            <a:r>
              <a:rPr lang="de-DE" dirty="0" smtClean="0"/>
              <a:t>Mietwohnung in einem Mehrfamilienhaus (seit 55 Jahren)</a:t>
            </a:r>
          </a:p>
          <a:p>
            <a:r>
              <a:rPr lang="de-DE" dirty="0" smtClean="0"/>
              <a:t>Wohnung liegt im 5. Stock im Dachgeschoss, kein Aufzug, schlechte Dachisolierung</a:t>
            </a:r>
          </a:p>
          <a:p>
            <a:r>
              <a:rPr lang="de-DE" dirty="0" smtClean="0"/>
              <a:t>Es gibt keine Rollos, nur Vorhänge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Soziale Kontakte</a:t>
            </a:r>
          </a:p>
          <a:p>
            <a:r>
              <a:rPr lang="de-DE" dirty="0" smtClean="0"/>
              <a:t>Mahlzeiten: Essen auf Rädern</a:t>
            </a:r>
          </a:p>
          <a:p>
            <a:r>
              <a:rPr lang="de-DE" dirty="0" smtClean="0"/>
              <a:t>Einkäufe werden von der Nachbarin mitgebracht</a:t>
            </a:r>
          </a:p>
          <a:p>
            <a:r>
              <a:rPr lang="de-DE" dirty="0" smtClean="0"/>
              <a:t>2-mal/Woche spielen Frau Maier und ihre Nachbarin Karten</a:t>
            </a:r>
          </a:p>
          <a:p>
            <a:r>
              <a:rPr lang="de-DE" dirty="0" smtClean="0"/>
              <a:t>1-mal/Woche kommt die Putzfrau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93F07-5DB9-44F2-A9FA-D11EE3405FB7}" type="datetime1">
              <a:rPr lang="de-DE" smtClean="0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Hitze als Auswirkung des Klimawandels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08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</a:t>
            </a:r>
            <a:r>
              <a:rPr lang="de-DE" dirty="0" err="1" smtClean="0"/>
              <a:t>gesundheit</a:t>
            </a:r>
            <a:r>
              <a:rPr lang="de-DE" dirty="0" smtClean="0"/>
              <a:t> von frau </a:t>
            </a:r>
            <a:r>
              <a:rPr lang="de-DE" dirty="0" err="1" smtClean="0"/>
              <a:t>maier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243887" cy="4752528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 smtClean="0"/>
              <a:t>Erkrankungen</a:t>
            </a:r>
          </a:p>
          <a:p>
            <a:r>
              <a:rPr lang="de-DE" sz="1600" dirty="0" smtClean="0"/>
              <a:t>Herzinsuffizienz NYHA II</a:t>
            </a:r>
          </a:p>
          <a:p>
            <a:r>
              <a:rPr lang="de-DE" sz="1600" dirty="0" smtClean="0"/>
              <a:t>Diabetes mellitus Typ II</a:t>
            </a:r>
          </a:p>
          <a:p>
            <a:r>
              <a:rPr lang="de-DE" sz="1600" dirty="0" smtClean="0"/>
              <a:t>Arthrose in den Kniegelenken </a:t>
            </a:r>
            <a:r>
              <a:rPr lang="de-DE" sz="1600" dirty="0" smtClean="0">
                <a:sym typeface="Wingdings" panose="05000000000000000000" pitchFamily="2" charset="2"/>
              </a:rPr>
              <a:t>und somit Schmerzen beim Gehen, sodass Frau Maier ihre Wohnung ungern verlässt</a:t>
            </a:r>
          </a:p>
          <a:p>
            <a:pPr marL="0" indent="0">
              <a:buNone/>
            </a:pPr>
            <a:endParaRPr lang="de-DE" sz="16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1600" dirty="0" smtClean="0">
                <a:sym typeface="Wingdings" panose="05000000000000000000" pitchFamily="2" charset="2"/>
              </a:rPr>
              <a:t>Behandlung</a:t>
            </a:r>
          </a:p>
          <a:p>
            <a:r>
              <a:rPr lang="de-DE" sz="1600" dirty="0" smtClean="0">
                <a:sym typeface="Wingdings" panose="05000000000000000000" pitchFamily="2" charset="2"/>
              </a:rPr>
              <a:t>Selbstständige und überwiegend zuverlässige Medikamenteneinnahme (Schmerzmittel, leichtes Schlafmittel, Medikament gegen die Herzinsuffizienz)</a:t>
            </a:r>
          </a:p>
          <a:p>
            <a:r>
              <a:rPr lang="de-DE" sz="1600" dirty="0" smtClean="0">
                <a:sym typeface="Wingdings" panose="05000000000000000000" pitchFamily="2" charset="2"/>
              </a:rPr>
              <a:t>Frau Maier hält sich nicht ganz an die Diät und Essenszeiten</a:t>
            </a:r>
          </a:p>
          <a:p>
            <a:r>
              <a:rPr lang="de-DE" sz="1600" dirty="0" smtClean="0">
                <a:sym typeface="Wingdings" panose="05000000000000000000" pitchFamily="2" charset="2"/>
              </a:rPr>
              <a:t>Keine Beschränkung in der Flüssigkeitszufuhr aufgrund der Herzinsuffizienz</a:t>
            </a:r>
            <a:endParaRPr lang="de-DE" sz="1600" dirty="0">
              <a:sym typeface="Wingdings" panose="05000000000000000000" pitchFamily="2" charset="2"/>
            </a:endParaRPr>
          </a:p>
          <a:p>
            <a:r>
              <a:rPr lang="de-DE" sz="1600" dirty="0" smtClean="0">
                <a:sym typeface="Wingdings" panose="05000000000000000000" pitchFamily="2" charset="2"/>
              </a:rPr>
              <a:t>Selbstständige Blutdruck- und Blutzuckermessung, 2-malige Kontrolle/Woche durch die MFA oder durch den Pflegedienst</a:t>
            </a:r>
          </a:p>
          <a:p>
            <a:endParaRPr lang="de-DE" sz="1600" dirty="0" smtClean="0">
              <a:sym typeface="Wingdings" panose="05000000000000000000" pitchFamily="2" charset="2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93F07-5DB9-44F2-A9FA-D11EE3405FB7}" type="datetime1">
              <a:rPr lang="de-DE" smtClean="0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Hitze als Auswirkung des </a:t>
            </a:r>
            <a:r>
              <a:rPr lang="de-DE" dirty="0" smtClean="0"/>
              <a:t>Klimawandels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570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Temperaturentwicklung bis 2100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11960" y="1484784"/>
            <a:ext cx="4427463" cy="4500562"/>
          </a:xfrm>
        </p:spPr>
        <p:txBody>
          <a:bodyPr/>
          <a:lstStyle/>
          <a:p>
            <a:r>
              <a:rPr lang="de-DE" dirty="0" smtClean="0"/>
              <a:t>Entwicklung in Süddeutschland: </a:t>
            </a:r>
          </a:p>
          <a:p>
            <a:pPr lvl="1"/>
            <a:r>
              <a:rPr lang="de-DE" dirty="0" smtClean="0"/>
              <a:t>Anstieg der Sommertage um 11 bis 24 Tage</a:t>
            </a:r>
          </a:p>
          <a:p>
            <a:pPr lvl="1"/>
            <a:r>
              <a:rPr lang="de-DE" dirty="0" smtClean="0"/>
              <a:t>Anstieg der Tropennächte um bis zu 9 Nächte</a:t>
            </a:r>
          </a:p>
          <a:p>
            <a:pPr lvl="1"/>
            <a:r>
              <a:rPr lang="de-DE" dirty="0" smtClean="0"/>
              <a:t>Anstieg der Hitzewellen um bis zu 30 Ereignisse im Jahr</a:t>
            </a:r>
            <a:r>
              <a:rPr lang="de-DE" dirty="0"/>
              <a:t/>
            </a:r>
            <a:br>
              <a:rPr lang="de-DE" dirty="0"/>
            </a:br>
            <a:endParaRPr lang="de-DE" dirty="0" smtClean="0"/>
          </a:p>
          <a:p>
            <a:pPr marL="457200" lvl="1" indent="0">
              <a:buNone/>
            </a:pPr>
            <a:endParaRPr lang="de-DE" dirty="0"/>
          </a:p>
          <a:p>
            <a:pPr lvl="1"/>
            <a:endParaRPr lang="de-DE" dirty="0" smtClean="0"/>
          </a:p>
          <a:p>
            <a:pPr marL="457200" lvl="1" indent="0" algn="r">
              <a:buNone/>
            </a:pPr>
            <a:endParaRPr lang="de-DE" sz="11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93F07-5DB9-44F2-A9FA-D11EE3405FB7}" type="datetime1">
              <a:rPr lang="de-DE" smtClean="0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Hitze als Auswirkung des Klimawandels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600400" cy="498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4716016" y="5589240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1" indent="0">
              <a:buNone/>
            </a:pPr>
            <a:r>
              <a:rPr lang="de-DE" sz="1100" dirty="0">
                <a:solidFill>
                  <a:schemeClr val="tx1"/>
                </a:solidFill>
                <a:latin typeface="+mn-lt"/>
              </a:rPr>
              <a:t>Quelle: Deutschländer et al, Temperatur inklusive Hitzewellen. Klimawandel in Deutschland. Springer, 2016 </a:t>
            </a:r>
          </a:p>
        </p:txBody>
      </p:sp>
    </p:spTree>
    <p:extLst>
      <p:ext uri="{BB962C8B-B14F-4D97-AF65-F5344CB8AC3E}">
        <p14:creationId xmlns:p14="http://schemas.microsoft.com/office/powerpoint/2010/main" val="190049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Ihr besuch bei frau </a:t>
            </a:r>
            <a:r>
              <a:rPr lang="de-DE" dirty="0" err="1" smtClean="0"/>
              <a:t>maier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916832"/>
            <a:ext cx="8243887" cy="3096344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Frau Maier</a:t>
            </a:r>
          </a:p>
          <a:p>
            <a:r>
              <a:rPr lang="de-DE" dirty="0" smtClean="0"/>
              <a:t>…klagt über Kopfschmerzen und Schwindel</a:t>
            </a:r>
          </a:p>
          <a:p>
            <a:r>
              <a:rPr lang="de-DE" dirty="0" smtClean="0"/>
              <a:t>…macht einen nervösen Eindruck</a:t>
            </a:r>
          </a:p>
          <a:p>
            <a:r>
              <a:rPr lang="de-DE" dirty="0" smtClean="0"/>
              <a:t>…ist unaufmerksam</a:t>
            </a:r>
          </a:p>
          <a:p>
            <a:r>
              <a:rPr lang="de-DE" dirty="0" smtClean="0"/>
              <a:t>…fühlt sich erschöpft</a:t>
            </a:r>
          </a:p>
          <a:p>
            <a:r>
              <a:rPr lang="de-DE" dirty="0" smtClean="0"/>
              <a:t>…ist für das Wetter zu warm angezogen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93F07-5DB9-44F2-A9FA-D11EE3405FB7}" type="datetime1">
              <a:rPr lang="de-DE" smtClean="0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Hitze als Auswirkung des Klimawandels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23528" y="1196752"/>
            <a:ext cx="8496944" cy="8640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buClr>
                <a:schemeClr val="bg2"/>
              </a:buClr>
              <a:buSzPct val="140000"/>
            </a:pPr>
            <a:r>
              <a:rPr lang="de-DE" sz="1800" dirty="0" smtClean="0">
                <a:solidFill>
                  <a:schemeClr val="tx1"/>
                </a:solidFill>
                <a:latin typeface="+mn-lt"/>
              </a:rPr>
              <a:t>Bei der 2x wöchentlichen Blutdruck- und Blutzuckerkontrolle fällt Ihnen auf: </a:t>
            </a:r>
          </a:p>
        </p:txBody>
      </p:sp>
    </p:spTree>
    <p:extLst>
      <p:ext uri="{BB962C8B-B14F-4D97-AF65-F5344CB8AC3E}">
        <p14:creationId xmlns:p14="http://schemas.microsoft.com/office/powerpoint/2010/main" val="83051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Bedeutung für die Gesundheitsberufe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 smtClean="0"/>
              <a:t>In </a:t>
            </a:r>
            <a:r>
              <a:rPr lang="de-DE" sz="2000" dirty="0"/>
              <a:t>dem Fall von Frau Maier ist es </a:t>
            </a:r>
            <a:r>
              <a:rPr lang="de-DE" sz="2000" dirty="0" smtClean="0"/>
              <a:t>wichtig:</a:t>
            </a:r>
          </a:p>
          <a:p>
            <a:r>
              <a:rPr lang="de-DE" sz="2000" dirty="0" smtClean="0"/>
              <a:t>zu </a:t>
            </a:r>
            <a:r>
              <a:rPr lang="de-DE" sz="2000" dirty="0"/>
              <a:t>erkennen, dass sie eine gefährdete Person </a:t>
            </a:r>
            <a:r>
              <a:rPr lang="de-DE" sz="2000" dirty="0" smtClean="0"/>
              <a:t>ist</a:t>
            </a:r>
          </a:p>
          <a:p>
            <a:r>
              <a:rPr lang="de-DE" sz="2000" dirty="0" smtClean="0"/>
              <a:t>Symptome zu sammeln, die auf eine Exsikkose hinweisen</a:t>
            </a:r>
          </a:p>
          <a:p>
            <a:r>
              <a:rPr lang="de-DE" sz="2000" dirty="0"/>
              <a:t>d</a:t>
            </a:r>
            <a:r>
              <a:rPr lang="de-DE" sz="2000" dirty="0" smtClean="0"/>
              <a:t>en Arzt zu informieren</a:t>
            </a:r>
            <a:endParaRPr lang="de-DE" sz="2000" dirty="0"/>
          </a:p>
          <a:p>
            <a:r>
              <a:rPr lang="de-DE" sz="2000" dirty="0" smtClean="0"/>
              <a:t>Interventionen frühzeitig einzuleiten/durchzuführen</a:t>
            </a:r>
          </a:p>
          <a:p>
            <a:r>
              <a:rPr lang="de-DE" sz="2000" dirty="0" smtClean="0"/>
              <a:t>Interventionen zu evaluieren</a:t>
            </a:r>
          </a:p>
          <a:p>
            <a:r>
              <a:rPr lang="de-DE" sz="2000" dirty="0" smtClean="0"/>
              <a:t>die Prophylaxe zu initiieren, um das künftige Risiko einer Exsikkose zu reduzieren</a:t>
            </a:r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93F07-5DB9-44F2-A9FA-D11EE3405FB7}" type="datetime1">
              <a:rPr lang="de-DE" smtClean="0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Bedeutung für die Gesundheitsberufe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2" y="-88"/>
            <a:ext cx="1224136" cy="161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23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Hitzeassoziierte Gesundheitsprobleme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 smtClean="0"/>
              <a:t>Die Probleme von Frau Maier: </a:t>
            </a:r>
          </a:p>
          <a:p>
            <a:pPr marL="0" indent="0">
              <a:buNone/>
            </a:pPr>
            <a:endParaRPr lang="de-DE" sz="2000" dirty="0"/>
          </a:p>
          <a:p>
            <a:r>
              <a:rPr lang="de-DE" sz="2000" dirty="0" smtClean="0"/>
              <a:t>…sie klagt </a:t>
            </a:r>
            <a:r>
              <a:rPr lang="de-DE" sz="2000" dirty="0"/>
              <a:t>über Kopfschmerzen</a:t>
            </a:r>
          </a:p>
          <a:p>
            <a:r>
              <a:rPr lang="de-DE" sz="2000" dirty="0"/>
              <a:t>…macht einen nervösen Eindruck</a:t>
            </a:r>
          </a:p>
          <a:p>
            <a:r>
              <a:rPr lang="de-DE" sz="2000" dirty="0"/>
              <a:t>…ist unaufmerksam</a:t>
            </a:r>
          </a:p>
          <a:p>
            <a:r>
              <a:rPr lang="de-DE" sz="2000" dirty="0"/>
              <a:t>…fühlt sich erschöpft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r>
              <a:rPr lang="de-DE" sz="2000" dirty="0" smtClean="0"/>
              <a:t>Abklären von weiteren Anzeichen einer Exsikkose</a:t>
            </a:r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93F07-5DB9-44F2-A9FA-D11EE3405FB7}" type="datetime1">
              <a:rPr lang="de-DE" smtClean="0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Hitzeassoziierte Gesundheitsprobleme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2" y="-88"/>
            <a:ext cx="1224136" cy="161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41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Welches Risikofaktoren treffen auf frau Maier zu?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93F07-5DB9-44F2-A9FA-D11EE3405FB7}" type="datetime1">
              <a:rPr lang="de-DE" smtClean="0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Einordnung der Risikogruppe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54" y="1317390"/>
            <a:ext cx="6949892" cy="463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4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93F07-5DB9-44F2-A9FA-D11EE3405FB7}" type="datetime1">
              <a:rPr lang="de-DE" smtClean="0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95536" y="1196752"/>
            <a:ext cx="1728192" cy="12961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>
              <a:buClr>
                <a:schemeClr val="bg2"/>
              </a:buClr>
              <a:buSzPct val="140000"/>
              <a:buFont typeface="Wingdings" pitchFamily="2" charset="2"/>
              <a:buChar char="§"/>
            </a:pPr>
            <a:endParaRPr lang="de-DE" sz="1600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395022" y="2708920"/>
            <a:ext cx="8505232" cy="3708375"/>
          </a:xfrm>
        </p:spPr>
        <p:txBody>
          <a:bodyPr anchor="ctr"/>
          <a:lstStyle/>
          <a:p>
            <a:r>
              <a:rPr lang="de-DE" sz="1600" dirty="0"/>
              <a:t>ist über 70 Jahre</a:t>
            </a:r>
          </a:p>
          <a:p>
            <a:r>
              <a:rPr lang="de-DE" sz="1600" dirty="0" smtClean="0"/>
              <a:t>Chronische Erkrankungen: Herzinsuffizienz, Diabetes mellitus, Knieschmerzen</a:t>
            </a:r>
            <a:endParaRPr lang="de-DE" sz="1600" dirty="0"/>
          </a:p>
          <a:p>
            <a:r>
              <a:rPr lang="de-DE" sz="1600" smtClean="0"/>
              <a:t>Nimmt mehrere </a:t>
            </a:r>
            <a:r>
              <a:rPr lang="de-DE" sz="1600" dirty="0" smtClean="0"/>
              <a:t>Medikamente </a:t>
            </a:r>
            <a:endParaRPr lang="de-DE" sz="1600" dirty="0"/>
          </a:p>
          <a:p>
            <a:r>
              <a:rPr lang="de-DE" sz="1600" dirty="0" smtClean="0"/>
              <a:t>Sie lebt in einer Dachwohnung, </a:t>
            </a:r>
            <a:r>
              <a:rPr lang="de-DE" sz="1600" dirty="0"/>
              <a:t>das Dach ist schlecht isoliert, hat nur </a:t>
            </a:r>
            <a:r>
              <a:rPr lang="de-DE" sz="1600" dirty="0" smtClean="0"/>
              <a:t>Vorhänge</a:t>
            </a:r>
          </a:p>
          <a:p>
            <a:r>
              <a:rPr lang="de-DE" sz="1600" dirty="0" smtClean="0"/>
              <a:t>Lebt allein</a:t>
            </a:r>
          </a:p>
          <a:p>
            <a:r>
              <a:rPr lang="de-DE" sz="1600" dirty="0" smtClean="0"/>
              <a:t>Ist zu warm gekleidet</a:t>
            </a:r>
          </a:p>
          <a:p>
            <a:r>
              <a:rPr lang="de-DE" sz="1600" dirty="0" smtClean="0"/>
              <a:t>Hat im </a:t>
            </a:r>
            <a:r>
              <a:rPr lang="de-DE" sz="1600" dirty="0"/>
              <a:t>Augenblick kognitive </a:t>
            </a:r>
            <a:r>
              <a:rPr lang="de-DE" sz="1600" dirty="0" smtClean="0"/>
              <a:t>Probleme und Schwindel</a:t>
            </a:r>
          </a:p>
          <a:p>
            <a:r>
              <a:rPr lang="de-DE" sz="1600" dirty="0" smtClean="0"/>
              <a:t>BMI 35,0 </a:t>
            </a:r>
            <a:r>
              <a:rPr lang="de-DE" sz="1600" dirty="0"/>
              <a:t>- bedeutet </a:t>
            </a:r>
            <a:r>
              <a:rPr lang="de-DE" sz="1600" dirty="0" smtClean="0"/>
              <a:t>Adipositas</a:t>
            </a:r>
            <a:endParaRPr lang="de-DE" sz="1600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395536" y="548680"/>
            <a:ext cx="8243887" cy="792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 cap="all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defTabSz="914400">
              <a:buClrTx/>
              <a:buSzTx/>
              <a:buFontTx/>
            </a:pPr>
            <a:r>
              <a:rPr lang="de-DE" dirty="0" smtClean="0"/>
              <a:t>Einordnung der Risikogruppe 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 flipH="1">
            <a:off x="426113" y="1146448"/>
            <a:ext cx="6522147" cy="173164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>
              <a:buClr>
                <a:schemeClr val="bg2"/>
              </a:buClr>
              <a:buSzPct val="140000"/>
            </a:pPr>
            <a:r>
              <a:rPr lang="de-DE" sz="1800" dirty="0" smtClean="0">
                <a:solidFill>
                  <a:schemeClr val="tx1"/>
                </a:solidFill>
                <a:latin typeface="+mn-lt"/>
              </a:rPr>
              <a:t>Sie besuchen Frau Maier bei der 2x wöchentlichen </a:t>
            </a:r>
          </a:p>
          <a:p>
            <a:pPr>
              <a:buClr>
                <a:schemeClr val="bg2"/>
              </a:buClr>
              <a:buSzPct val="140000"/>
            </a:pPr>
            <a:r>
              <a:rPr lang="de-DE" sz="1800" dirty="0" smtClean="0">
                <a:solidFill>
                  <a:schemeClr val="tx1"/>
                </a:solidFill>
                <a:latin typeface="+mn-lt"/>
              </a:rPr>
              <a:t>Kontrolle des Blutzuckers und der Blutdruckmessung. </a:t>
            </a:r>
          </a:p>
          <a:p>
            <a:pPr>
              <a:buClr>
                <a:schemeClr val="bg2"/>
              </a:buClr>
              <a:buSzPct val="140000"/>
            </a:pPr>
            <a:r>
              <a:rPr lang="de-DE" sz="1800" dirty="0" smtClean="0">
                <a:solidFill>
                  <a:schemeClr val="tx1"/>
                </a:solidFill>
                <a:latin typeface="+mn-lt"/>
              </a:rPr>
              <a:t>Es ist auffallend heiß in der Wohnung. </a:t>
            </a:r>
          </a:p>
          <a:p>
            <a:pPr>
              <a:buClr>
                <a:schemeClr val="bg2"/>
              </a:buClr>
              <a:buSzPct val="140000"/>
            </a:pPr>
            <a:endParaRPr lang="de-DE" sz="1800" dirty="0" smtClean="0">
              <a:solidFill>
                <a:schemeClr val="tx1"/>
              </a:solidFill>
              <a:latin typeface="+mn-lt"/>
            </a:endParaRPr>
          </a:p>
          <a:p>
            <a:pPr>
              <a:buClr>
                <a:schemeClr val="bg2"/>
              </a:buClr>
              <a:buSzPct val="140000"/>
            </a:pPr>
            <a:r>
              <a:rPr lang="de-DE" sz="1800" dirty="0" smtClean="0">
                <a:solidFill>
                  <a:schemeClr val="tx1"/>
                </a:solidFill>
                <a:latin typeface="+mn-lt"/>
              </a:rPr>
              <a:t>Welche Risikofaktoren treffen bei Frau Maier zu?</a:t>
            </a:r>
            <a:endParaRPr lang="de-DE" sz="12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1788" y="179388"/>
            <a:ext cx="8243887" cy="18097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Einordnung der Risikogruppe</a:t>
            </a:r>
            <a:endParaRPr lang="de-DE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2" y="-88"/>
            <a:ext cx="1224136" cy="161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92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Patientenversorgung Während der Hitzeperioden</a:t>
            </a:r>
            <a:br>
              <a:rPr lang="de-DE" dirty="0"/>
            </a:br>
            <a:endParaRPr lang="en-GB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de-DE" dirty="0"/>
              <a:t>Plan für Frau </a:t>
            </a:r>
            <a:r>
              <a:rPr lang="de-DE" dirty="0" smtClean="0"/>
              <a:t>Maier</a:t>
            </a:r>
            <a:r>
              <a:rPr lang="de-DE" dirty="0"/>
              <a:t>: Flüssigkeitsdefizit, Wissensdefizit</a:t>
            </a:r>
          </a:p>
          <a:p>
            <a:pPr lvl="0"/>
            <a:r>
              <a:rPr lang="de-DE" dirty="0"/>
              <a:t>Trinkmenge festlegen (Absprache mit dem Arzt)</a:t>
            </a:r>
          </a:p>
          <a:p>
            <a:pPr lvl="0"/>
            <a:r>
              <a:rPr lang="de-DE" dirty="0"/>
              <a:t>Bereitstellen der </a:t>
            </a:r>
            <a:r>
              <a:rPr lang="de-DE" dirty="0" smtClean="0"/>
              <a:t>Getränke, Getränkewunsch einbeziehen </a:t>
            </a:r>
          </a:p>
          <a:p>
            <a:pPr lvl="0"/>
            <a:r>
              <a:rPr lang="de-DE" dirty="0" smtClean="0"/>
              <a:t>Patientin </a:t>
            </a:r>
            <a:r>
              <a:rPr lang="de-DE" dirty="0"/>
              <a:t>informieren, dass es wichtig </a:t>
            </a:r>
            <a:r>
              <a:rPr lang="de-DE" dirty="0" smtClean="0"/>
              <a:t>ist, </a:t>
            </a:r>
            <a:r>
              <a:rPr lang="de-DE" dirty="0"/>
              <a:t>zu </a:t>
            </a:r>
            <a:r>
              <a:rPr lang="de-DE" dirty="0" smtClean="0"/>
              <a:t>trinken </a:t>
            </a:r>
          </a:p>
          <a:p>
            <a:pPr lvl="0"/>
            <a:r>
              <a:rPr lang="de-DE" dirty="0" smtClean="0"/>
              <a:t>Trinkmenge </a:t>
            </a:r>
            <a:r>
              <a:rPr lang="de-DE" dirty="0"/>
              <a:t>einteilen, kontrollieren </a:t>
            </a:r>
          </a:p>
          <a:p>
            <a:pPr lvl="0"/>
            <a:r>
              <a:rPr lang="de-DE" dirty="0" smtClean="0"/>
              <a:t>Leichte Kost</a:t>
            </a:r>
          </a:p>
          <a:p>
            <a:pPr lvl="0"/>
            <a:r>
              <a:rPr lang="de-DE" dirty="0" smtClean="0"/>
              <a:t>Luftige </a:t>
            </a:r>
            <a:r>
              <a:rPr lang="de-DE" dirty="0"/>
              <a:t>Kleidung tragen</a:t>
            </a:r>
          </a:p>
          <a:p>
            <a:pPr lvl="0"/>
            <a:r>
              <a:rPr lang="de-DE" dirty="0"/>
              <a:t>Lüften in den Morgen- und </a:t>
            </a:r>
            <a:r>
              <a:rPr lang="de-DE" dirty="0" smtClean="0"/>
              <a:t>Abend-/Nachtstunden</a:t>
            </a:r>
          </a:p>
          <a:p>
            <a:pPr lvl="0"/>
            <a:r>
              <a:rPr lang="de-DE" dirty="0" smtClean="0"/>
              <a:t>Angehörige aufklären und sie einbeziehen, damit sie Frau Maier ans Trinken erinnern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93F07-5DB9-44F2-A9FA-D11EE3405FB7}" type="datetime1">
              <a:rPr lang="de-DE" smtClean="0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Patientenversorgung während der Hitzeperioden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971600" y="2420888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285750" indent="-285750">
              <a:buClr>
                <a:schemeClr val="bg2"/>
              </a:buClr>
              <a:buSzPct val="140000"/>
              <a:buFont typeface="Wingdings" pitchFamily="2" charset="2"/>
              <a:buChar char="§"/>
            </a:pPr>
            <a:endParaRPr lang="de-DE" sz="1600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395536" y="1196752"/>
            <a:ext cx="1728192" cy="12961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>
              <a:buClr>
                <a:schemeClr val="bg2"/>
              </a:buClr>
              <a:buSzPct val="140000"/>
              <a:buFont typeface="Wingdings" pitchFamily="2" charset="2"/>
              <a:buChar char="§"/>
            </a:pPr>
            <a:endParaRPr lang="de-DE" sz="1600" dirty="0" smtClean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2" y="-88"/>
            <a:ext cx="1224136" cy="161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77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1788" y="503238"/>
            <a:ext cx="8243887" cy="1197570"/>
          </a:xfrm>
        </p:spPr>
        <p:txBody>
          <a:bodyPr/>
          <a:lstStyle/>
          <a:p>
            <a:r>
              <a:rPr lang="de-DE" dirty="0" smtClean="0"/>
              <a:t>Anzahl der Hitzetage pro Jahr </a:t>
            </a:r>
            <a:r>
              <a:rPr lang="de-DE" dirty="0"/>
              <a:t>München </a:t>
            </a:r>
            <a:r>
              <a:rPr lang="de-DE" dirty="0" err="1" smtClean="0"/>
              <a:t>sTadt</a:t>
            </a:r>
            <a:r>
              <a:rPr lang="de-DE" dirty="0" smtClean="0"/>
              <a:t> – </a:t>
            </a:r>
            <a:r>
              <a:rPr lang="de-DE" dirty="0"/>
              <a:t>Trend bis 2100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sz="1100" dirty="0"/>
              <a:t>(Quelle: Auftraggeber: Landeshauptstadt </a:t>
            </a:r>
            <a:r>
              <a:rPr lang="de-DE" sz="1100" dirty="0" err="1"/>
              <a:t>münchen</a:t>
            </a:r>
            <a:r>
              <a:rPr lang="de-DE" sz="1100" dirty="0"/>
              <a:t>, </a:t>
            </a:r>
            <a:r>
              <a:rPr lang="de-DE" sz="1100" dirty="0" err="1"/>
              <a:t>rEferat</a:t>
            </a:r>
            <a:r>
              <a:rPr lang="de-DE" sz="1100" dirty="0"/>
              <a:t> für Gesundheit und Umwelt, Stadtklimaanalyse, 2014)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93F07-5DB9-44F2-A9FA-D11EE3405FB7}" type="datetime1">
              <a:rPr lang="de-DE" smtClean="0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Hitze als Auswirkung des Klimawandels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2"/>
          <a:stretch/>
        </p:blipFill>
        <p:spPr bwMode="auto">
          <a:xfrm>
            <a:off x="971600" y="2070841"/>
            <a:ext cx="7200800" cy="40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e Legende 8"/>
          <p:cNvSpPr/>
          <p:nvPr/>
        </p:nvSpPr>
        <p:spPr>
          <a:xfrm>
            <a:off x="5967831" y="3901363"/>
            <a:ext cx="2664296" cy="1656184"/>
          </a:xfrm>
          <a:prstGeom prst="wedgeEllipseCallout">
            <a:avLst>
              <a:gd name="adj1" fmla="val -90499"/>
              <a:gd name="adj2" fmla="val -4050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Wir erwarten mehr Hitzetage in München</a:t>
            </a:r>
            <a:endParaRPr lang="de-DE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36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93F07-5DB9-44F2-A9FA-D11EE3405FB7}" type="datetime1">
              <a:rPr lang="de-DE" smtClean="0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Hitze als Auswirkung des Klimawandels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5"/>
          <a:stretch/>
        </p:blipFill>
        <p:spPr bwMode="auto">
          <a:xfrm>
            <a:off x="971600" y="2020077"/>
            <a:ext cx="7200800" cy="400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31788" y="503238"/>
            <a:ext cx="8243887" cy="1197570"/>
          </a:xfrm>
        </p:spPr>
        <p:txBody>
          <a:bodyPr/>
          <a:lstStyle/>
          <a:p>
            <a:r>
              <a:rPr lang="de-DE" dirty="0" smtClean="0"/>
              <a:t>Anzahl der Tropennächte pro Jahr </a:t>
            </a:r>
            <a:r>
              <a:rPr lang="de-DE" dirty="0"/>
              <a:t>München </a:t>
            </a:r>
            <a:r>
              <a:rPr lang="de-DE" dirty="0" err="1" smtClean="0"/>
              <a:t>sTadt</a:t>
            </a:r>
            <a:r>
              <a:rPr lang="de-DE" dirty="0" smtClean="0"/>
              <a:t> – </a:t>
            </a:r>
            <a:r>
              <a:rPr lang="de-DE" dirty="0"/>
              <a:t>Trend bis 2100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sz="1100" dirty="0"/>
              <a:t>(Quelle: Auftraggeber: Landeshauptstadt </a:t>
            </a:r>
            <a:r>
              <a:rPr lang="de-DE" sz="1100" dirty="0" err="1"/>
              <a:t>münchen</a:t>
            </a:r>
            <a:r>
              <a:rPr lang="de-DE" sz="1100" dirty="0"/>
              <a:t>, </a:t>
            </a:r>
            <a:r>
              <a:rPr lang="de-DE" sz="1100" dirty="0" err="1"/>
              <a:t>rEferat</a:t>
            </a:r>
            <a:r>
              <a:rPr lang="de-DE" sz="1100" dirty="0"/>
              <a:t> für Gesundheit und Umwelt, Stadtklimaanalyse, 2014)</a:t>
            </a:r>
          </a:p>
        </p:txBody>
      </p:sp>
      <p:sp>
        <p:nvSpPr>
          <p:cNvPr id="10" name="Ovale Legende 9"/>
          <p:cNvSpPr/>
          <p:nvPr/>
        </p:nvSpPr>
        <p:spPr>
          <a:xfrm>
            <a:off x="5967831" y="3901363"/>
            <a:ext cx="2664296" cy="1656184"/>
          </a:xfrm>
          <a:prstGeom prst="wedgeEllipseCallout">
            <a:avLst>
              <a:gd name="adj1" fmla="val -90499"/>
              <a:gd name="adj2" fmla="val -4050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Wir erwarten mehr Tropennächte in München</a:t>
            </a:r>
            <a:endParaRPr lang="de-DE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69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Hitzeassoziierte </a:t>
            </a:r>
            <a:r>
              <a:rPr lang="de-DE" dirty="0" smtClean="0"/>
              <a:t>Gesundheitsprobleme: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2108" y="1484784"/>
            <a:ext cx="7848872" cy="4529719"/>
          </a:xfrm>
        </p:spPr>
        <p:txBody>
          <a:bodyPr/>
          <a:lstStyle/>
          <a:p>
            <a:r>
              <a:rPr lang="de-DE" sz="2400" dirty="0" smtClean="0"/>
              <a:t>Exsikkose</a:t>
            </a:r>
          </a:p>
          <a:p>
            <a:r>
              <a:rPr lang="de-DE" sz="2400" dirty="0" smtClean="0"/>
              <a:t>Hitzekollaps</a:t>
            </a:r>
            <a:endParaRPr lang="de-DE" sz="2400" dirty="0"/>
          </a:p>
          <a:p>
            <a:r>
              <a:rPr lang="de-DE" sz="2400" dirty="0"/>
              <a:t>Hitzeerschöpfung</a:t>
            </a:r>
          </a:p>
          <a:p>
            <a:r>
              <a:rPr lang="de-DE" sz="2400" dirty="0" smtClean="0"/>
              <a:t>Hitzschlag</a:t>
            </a:r>
            <a:endParaRPr lang="de-DE" sz="2400" dirty="0"/>
          </a:p>
          <a:p>
            <a:r>
              <a:rPr lang="de-DE" sz="2400" dirty="0"/>
              <a:t>Sonnenstich</a:t>
            </a:r>
          </a:p>
          <a:p>
            <a:r>
              <a:rPr lang="de-DE" sz="2400" dirty="0"/>
              <a:t>Hitzekrampf</a:t>
            </a:r>
          </a:p>
          <a:p>
            <a:r>
              <a:rPr lang="de-DE" sz="2400" dirty="0"/>
              <a:t>Hitzeausschlag</a:t>
            </a:r>
          </a:p>
          <a:p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93F07-5DB9-44F2-A9FA-D11EE3405FB7}" type="datetime1">
              <a:rPr lang="de-DE" smtClean="0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1788" y="179388"/>
            <a:ext cx="8243887" cy="18097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Hitzeassoziierte Gesundheitsprobleme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10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Hitzeassoziierte Gesundheitsprobleme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b="1" dirty="0" smtClean="0">
                <a:solidFill>
                  <a:schemeClr val="bg2"/>
                </a:solidFill>
              </a:rPr>
              <a:t>Exsikkose</a:t>
            </a:r>
            <a:r>
              <a:rPr lang="de-DE" sz="2000" dirty="0" smtClean="0">
                <a:solidFill>
                  <a:schemeClr val="bg2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de-DE" sz="2000" dirty="0" smtClean="0"/>
              <a:t>Durch Dehydration verursachter Zustand des Flüssigkeits- bzw. Wassermangels im Körper </a:t>
            </a:r>
            <a:br>
              <a:rPr lang="de-DE" sz="2000" dirty="0" smtClean="0"/>
            </a:br>
            <a:r>
              <a:rPr lang="de-DE" sz="800" dirty="0" smtClean="0"/>
              <a:t>(</a:t>
            </a:r>
            <a:r>
              <a:rPr lang="de-DE" sz="800" dirty="0" err="1" smtClean="0"/>
              <a:t>Wetsch</a:t>
            </a:r>
            <a:r>
              <a:rPr lang="de-DE" sz="800" dirty="0" smtClean="0"/>
              <a:t> et al. 2014)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sz="2000" b="1" dirty="0"/>
          </a:p>
          <a:p>
            <a:pPr marL="457200" lvl="1" indent="0">
              <a:buNone/>
            </a:pP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93F07-5DB9-44F2-A9FA-D11EE3405FB7}" type="datetime1">
              <a:rPr lang="de-DE" smtClean="0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Hitzeassoziierte Gesundheitsprobleme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6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Hitzeassoziierte Gesundheitsprobleme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z="2000" b="1" dirty="0">
                <a:solidFill>
                  <a:schemeClr val="bg2"/>
                </a:solidFill>
              </a:rPr>
              <a:t>Hitzekollaps</a:t>
            </a:r>
            <a:r>
              <a:rPr lang="de-DE" sz="2000" dirty="0"/>
              <a:t> (auch Hitzeohnmacht oder Hitzesynkope)</a:t>
            </a:r>
          </a:p>
          <a:p>
            <a:pPr marL="0" indent="0">
              <a:buNone/>
            </a:pPr>
            <a:r>
              <a:rPr lang="de-DE" sz="2000" dirty="0" smtClean="0"/>
              <a:t>Die peripheren Blutgefäße erweitern sich durch die Hitze </a:t>
            </a:r>
            <a:r>
              <a:rPr lang="de-DE" sz="2000" dirty="0" smtClean="0">
                <a:sym typeface="Wingdings" panose="05000000000000000000" pitchFamily="2" charset="2"/>
              </a:rPr>
              <a:t></a:t>
            </a:r>
            <a:r>
              <a:rPr lang="de-DE" sz="2000" dirty="0" smtClean="0"/>
              <a:t> der Blutdruck fällt ab</a:t>
            </a:r>
            <a:r>
              <a:rPr lang="de-DE" sz="2000" dirty="0"/>
              <a:t> </a:t>
            </a:r>
            <a:r>
              <a:rPr lang="de-DE" sz="2000" dirty="0" smtClean="0">
                <a:sym typeface="Wingdings" panose="05000000000000000000" pitchFamily="2" charset="2"/>
              </a:rPr>
              <a:t></a:t>
            </a:r>
            <a:r>
              <a:rPr lang="de-DE" sz="2000" dirty="0" smtClean="0"/>
              <a:t> verminderte </a:t>
            </a:r>
            <a:r>
              <a:rPr lang="de-DE" sz="2000" dirty="0"/>
              <a:t>Gehirndurchblutung mit Bewusstlosigkeit </a:t>
            </a:r>
            <a:endParaRPr lang="de-DE" sz="2000" dirty="0" smtClean="0"/>
          </a:p>
          <a:p>
            <a:pPr marL="0" indent="0">
              <a:buNone/>
            </a:pPr>
            <a:endParaRPr lang="de-DE" sz="2000" dirty="0" smtClean="0"/>
          </a:p>
          <a:p>
            <a:r>
              <a:rPr lang="de-DE" sz="2000" b="1" dirty="0" smtClean="0">
                <a:solidFill>
                  <a:schemeClr val="bg2"/>
                </a:solidFill>
              </a:rPr>
              <a:t>Hitzeerschöpfung</a:t>
            </a:r>
            <a:endParaRPr lang="de-DE" sz="20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de-DE" sz="2000" dirty="0" smtClean="0"/>
              <a:t>Hitzebedingter Flüssigkeitsverlust durch Schwitzen (Abnahme </a:t>
            </a:r>
            <a:r>
              <a:rPr lang="de-DE" sz="2000" dirty="0"/>
              <a:t>des Blutvolumens im Kreislauf</a:t>
            </a:r>
            <a:r>
              <a:rPr lang="de-DE" sz="2000" dirty="0" smtClean="0"/>
              <a:t>) </a:t>
            </a:r>
            <a:r>
              <a:rPr lang="de-DE" sz="2000" dirty="0" smtClean="0">
                <a:sym typeface="Wingdings"/>
              </a:rPr>
              <a:t> </a:t>
            </a:r>
            <a:r>
              <a:rPr lang="de-DE" sz="2000" dirty="0" smtClean="0"/>
              <a:t>Blutdruck fällt ab</a:t>
            </a:r>
          </a:p>
          <a:p>
            <a:pPr marL="0" indent="0">
              <a:buNone/>
            </a:pPr>
            <a:r>
              <a:rPr lang="de-DE" sz="2000" dirty="0" smtClean="0"/>
              <a:t>Die </a:t>
            </a:r>
            <a:r>
              <a:rPr lang="de-DE" sz="2000" dirty="0"/>
              <a:t>Körpertemperatur ist </a:t>
            </a:r>
            <a:r>
              <a:rPr lang="de-DE" sz="2000" dirty="0" smtClean="0"/>
              <a:t>selten über 39°C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93F07-5DB9-44F2-A9FA-D11EE3405FB7}" type="datetime1">
              <a:rPr lang="de-DE" smtClean="0"/>
              <a:pPr>
                <a:defRPr/>
              </a:pPr>
              <a:t>29.10.2018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Hitzeassoziierte Gesundheitsprobleme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3080-0BDA-4956-AEA0-5D3DE1CCAE7E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573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UM Template">
  <a:themeElements>
    <a:clrScheme name="KUM Farbpalette">
      <a:dk1>
        <a:sysClr val="windowText" lastClr="000000"/>
      </a:dk1>
      <a:lt1>
        <a:sysClr val="window" lastClr="FFFFFF"/>
      </a:lt1>
      <a:dk2>
        <a:srgbClr val="009440"/>
      </a:dk2>
      <a:lt2>
        <a:srgbClr val="A8C855"/>
      </a:lt2>
      <a:accent1>
        <a:srgbClr val="A8C855"/>
      </a:accent1>
      <a:accent2>
        <a:srgbClr val="005278"/>
      </a:accent2>
      <a:accent3>
        <a:srgbClr val="72859D"/>
      </a:accent3>
      <a:accent4>
        <a:srgbClr val="B6CAC8"/>
      </a:accent4>
      <a:accent5>
        <a:srgbClr val="CF8700"/>
      </a:accent5>
      <a:accent6>
        <a:srgbClr val="9F3C20"/>
      </a:accent6>
      <a:hlink>
        <a:srgbClr val="0000FF"/>
      </a:hlink>
      <a:folHlink>
        <a:srgbClr val="800080"/>
      </a:folHlink>
    </a:clrScheme>
    <a:fontScheme name="KUM Schrifta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/>
      <a:lstStyle>
        <a:defPPr>
          <a:defRPr>
            <a:latin typeface="Verdana" pitchFamily="34" charset="0"/>
            <a:ea typeface="Verdana" pitchFamily="34" charset="0"/>
            <a:cs typeface="Verdana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0" tIns="0" rIns="0" bIns="0" rtlCol="0">
        <a:noAutofit/>
      </a:bodyPr>
      <a:lstStyle>
        <a:defPPr marL="285750" indent="-285750">
          <a:buClr>
            <a:schemeClr val="bg2"/>
          </a:buClr>
          <a:buSzPct val="140000"/>
          <a:buFont typeface="Wingdings" pitchFamily="2" charset="2"/>
          <a:buChar char="§"/>
          <a:defRPr sz="16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2622</Words>
  <Application>Microsoft Office PowerPoint</Application>
  <PresentationFormat>Bildschirmpräsentation (4:3)</PresentationFormat>
  <Paragraphs>581</Paragraphs>
  <Slides>45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51" baseType="lpstr">
      <vt:lpstr>Arial</vt:lpstr>
      <vt:lpstr>Courier New</vt:lpstr>
      <vt:lpstr>Times New Roman</vt:lpstr>
      <vt:lpstr>Verdana</vt:lpstr>
      <vt:lpstr>Wingdings</vt:lpstr>
      <vt:lpstr>KUM Template</vt:lpstr>
      <vt:lpstr>Prävention hitzebedingter Risiken  bei älteren Menschen  (Grundlagen und Handlungsempfehlungen für Pflegende)</vt:lpstr>
      <vt:lpstr>Die Hitze bei uns in Deutschland</vt:lpstr>
      <vt:lpstr>Definitionen</vt:lpstr>
      <vt:lpstr>Temperaturentwicklung bis 2100</vt:lpstr>
      <vt:lpstr>Anzahl der Hitzetage pro Jahr München sTadt – Trend bis 2100  (Quelle: Auftraggeber: Landeshauptstadt münchen, rEferat für Gesundheit und Umwelt, Stadtklimaanalyse, 2014)</vt:lpstr>
      <vt:lpstr>Anzahl der Tropennächte pro Jahr München sTadt – Trend bis 2100  (Quelle: Auftraggeber: Landeshauptstadt münchen, rEferat für Gesundheit und Umwelt, Stadtklimaanalyse, 2014)</vt:lpstr>
      <vt:lpstr>Hitzeassoziierte Gesundheitsprobleme:</vt:lpstr>
      <vt:lpstr>Hitzeassoziierte Gesundheitsprobleme</vt:lpstr>
      <vt:lpstr>Hitzeassoziierte Gesundheitsprobleme</vt:lpstr>
      <vt:lpstr>Hitzeassoziierte Gesundheitsprobleme</vt:lpstr>
      <vt:lpstr>Hitzeassoziierte Gesundheitsprobleme</vt:lpstr>
      <vt:lpstr>Hitzeassoziierte Gesundheitsprobleme</vt:lpstr>
      <vt:lpstr>Hitzeassoziierte Gesundheitsprobleme</vt:lpstr>
      <vt:lpstr>Bedeutung für die Gesundheitsberufe</vt:lpstr>
      <vt:lpstr>Bedeutung für die Gesundheitsberufe</vt:lpstr>
      <vt:lpstr>Risikogruppen</vt:lpstr>
      <vt:lpstr>risikogruppen</vt:lpstr>
      <vt:lpstr>risikogruppen</vt:lpstr>
      <vt:lpstr>Risikogruppen</vt:lpstr>
      <vt:lpstr>Patientenversorgung Während der Hitzeperioden </vt:lpstr>
      <vt:lpstr>Patientenversorgung Während der Hitzeperioden </vt:lpstr>
      <vt:lpstr>Patientenversorgung Während der Hitzeperioden </vt:lpstr>
      <vt:lpstr>TRINKEN- Aufräumen mit den Mythen</vt:lpstr>
      <vt:lpstr>PowerPoint-Präsentation</vt:lpstr>
      <vt:lpstr>Hitze als gesundheitsrisiko</vt:lpstr>
      <vt:lpstr>Ansatzpunkte</vt:lpstr>
      <vt:lpstr>Die Sache mit den Medikamenten – Bewusstsein schaffen</vt:lpstr>
      <vt:lpstr>Die Sache mit den Medikamenten – Bewusstsein schaffen</vt:lpstr>
      <vt:lpstr>Vorbeugung am Patienten</vt:lpstr>
      <vt:lpstr>Anpassung des Verhaltens</vt:lpstr>
      <vt:lpstr>Umgestaltung/Anpassung des   Wohnraums</vt:lpstr>
      <vt:lpstr>Einbindung der angehörigen</vt:lpstr>
      <vt:lpstr>Informationsmöglichkeiten über Hitzeperioden </vt:lpstr>
      <vt:lpstr>Hitzewarnapp  android</vt:lpstr>
      <vt:lpstr>Hitzewarnapp Apple</vt:lpstr>
      <vt:lpstr>Wann verschickt der dwd hitzewarnungen?</vt:lpstr>
      <vt:lpstr>Vorstellung DER Patientin Frau Maier</vt:lpstr>
      <vt:lpstr>Wie lebt frau maier?</vt:lpstr>
      <vt:lpstr>Die gesundheit von frau maier</vt:lpstr>
      <vt:lpstr>Ihr besuch bei frau maier</vt:lpstr>
      <vt:lpstr>Bedeutung für die Gesundheitsberufe</vt:lpstr>
      <vt:lpstr>Hitzeassoziierte Gesundheitsprobleme</vt:lpstr>
      <vt:lpstr>Welches Risikofaktoren treffen auf frau Maier zu?</vt:lpstr>
      <vt:lpstr>PowerPoint-Präsentation</vt:lpstr>
      <vt:lpstr>Patientenversorgung Während der Hitzeperioden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MobilEe</dc:title>
  <dc:creator>alle</dc:creator>
  <cp:lastModifiedBy>Mertes, Hanna</cp:lastModifiedBy>
  <cp:revision>1214</cp:revision>
  <cp:lastPrinted>2018-06-21T08:38:22Z</cp:lastPrinted>
  <dcterms:created xsi:type="dcterms:W3CDTF">2003-10-27T11:47:37Z</dcterms:created>
  <dcterms:modified xsi:type="dcterms:W3CDTF">2018-10-29T10:41:50Z</dcterms:modified>
</cp:coreProperties>
</file>