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2.xml" ContentType="application/vnd.openxmlformats-officedocument.presentationml.notesSlide+xml"/>
  <Override PartName="/ppt/charts/chart1.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5">
  <p:sldMasterIdLst>
    <p:sldMasterId id="2147483678" r:id="rId1"/>
  </p:sldMasterIdLst>
  <p:notesMasterIdLst>
    <p:notesMasterId r:id="rId104"/>
  </p:notesMasterIdLst>
  <p:handoutMasterIdLst>
    <p:handoutMasterId r:id="rId105"/>
  </p:handoutMasterIdLst>
  <p:sldIdLst>
    <p:sldId id="534" r:id="rId2"/>
    <p:sldId id="457" r:id="rId3"/>
    <p:sldId id="458" r:id="rId4"/>
    <p:sldId id="459" r:id="rId5"/>
    <p:sldId id="460" r:id="rId6"/>
    <p:sldId id="461" r:id="rId7"/>
    <p:sldId id="462" r:id="rId8"/>
    <p:sldId id="463" r:id="rId9"/>
    <p:sldId id="464" r:id="rId10"/>
    <p:sldId id="497" r:id="rId11"/>
    <p:sldId id="410" r:id="rId12"/>
    <p:sldId id="412" r:id="rId13"/>
    <p:sldId id="407" r:id="rId14"/>
    <p:sldId id="408" r:id="rId15"/>
    <p:sldId id="409" r:id="rId16"/>
    <p:sldId id="411" r:id="rId17"/>
    <p:sldId id="413" r:id="rId18"/>
    <p:sldId id="414" r:id="rId19"/>
    <p:sldId id="415" r:id="rId20"/>
    <p:sldId id="416" r:id="rId21"/>
    <p:sldId id="417" r:id="rId22"/>
    <p:sldId id="406" r:id="rId23"/>
    <p:sldId id="480" r:id="rId24"/>
    <p:sldId id="498" r:id="rId25"/>
    <p:sldId id="418" r:id="rId26"/>
    <p:sldId id="423" r:id="rId27"/>
    <p:sldId id="424" r:id="rId28"/>
    <p:sldId id="425" r:id="rId29"/>
    <p:sldId id="479" r:id="rId30"/>
    <p:sldId id="481" r:id="rId31"/>
    <p:sldId id="499" r:id="rId32"/>
    <p:sldId id="419" r:id="rId33"/>
    <p:sldId id="426" r:id="rId34"/>
    <p:sldId id="427" r:id="rId35"/>
    <p:sldId id="428" r:id="rId36"/>
    <p:sldId id="429" r:id="rId37"/>
    <p:sldId id="445" r:id="rId38"/>
    <p:sldId id="431" r:id="rId39"/>
    <p:sldId id="433" r:id="rId40"/>
    <p:sldId id="434" r:id="rId41"/>
    <p:sldId id="482" r:id="rId42"/>
    <p:sldId id="483" r:id="rId43"/>
    <p:sldId id="500" r:id="rId44"/>
    <p:sldId id="420" r:id="rId45"/>
    <p:sldId id="484" r:id="rId46"/>
    <p:sldId id="487" r:id="rId47"/>
    <p:sldId id="488" r:id="rId48"/>
    <p:sldId id="438" r:id="rId49"/>
    <p:sldId id="521" r:id="rId50"/>
    <p:sldId id="485" r:id="rId51"/>
    <p:sldId id="486" r:id="rId52"/>
    <p:sldId id="535" r:id="rId53"/>
    <p:sldId id="539" r:id="rId54"/>
    <p:sldId id="540" r:id="rId55"/>
    <p:sldId id="541" r:id="rId56"/>
    <p:sldId id="536" r:id="rId57"/>
    <p:sldId id="531" r:id="rId58"/>
    <p:sldId id="519" r:id="rId59"/>
    <p:sldId id="501" r:id="rId60"/>
    <p:sldId id="421" r:id="rId61"/>
    <p:sldId id="440" r:id="rId62"/>
    <p:sldId id="441" r:id="rId63"/>
    <p:sldId id="442" r:id="rId64"/>
    <p:sldId id="550" r:id="rId65"/>
    <p:sldId id="443" r:id="rId66"/>
    <p:sldId id="542" r:id="rId67"/>
    <p:sldId id="489" r:id="rId68"/>
    <p:sldId id="490" r:id="rId69"/>
    <p:sldId id="543" r:id="rId70"/>
    <p:sldId id="544" r:id="rId71"/>
    <p:sldId id="557" r:id="rId72"/>
    <p:sldId id="545" r:id="rId73"/>
    <p:sldId id="558" r:id="rId74"/>
    <p:sldId id="559" r:id="rId75"/>
    <p:sldId id="548" r:id="rId76"/>
    <p:sldId id="551" r:id="rId77"/>
    <p:sldId id="552" r:id="rId78"/>
    <p:sldId id="553" r:id="rId79"/>
    <p:sldId id="554" r:id="rId80"/>
    <p:sldId id="555" r:id="rId81"/>
    <p:sldId id="556" r:id="rId82"/>
    <p:sldId id="502" r:id="rId83"/>
    <p:sldId id="422" r:id="rId84"/>
    <p:sldId id="532" r:id="rId85"/>
    <p:sldId id="533" r:id="rId86"/>
    <p:sldId id="526" r:id="rId87"/>
    <p:sldId id="537" r:id="rId88"/>
    <p:sldId id="538" r:id="rId89"/>
    <p:sldId id="527" r:id="rId90"/>
    <p:sldId id="491" r:id="rId91"/>
    <p:sldId id="492" r:id="rId92"/>
    <p:sldId id="507" r:id="rId93"/>
    <p:sldId id="508" r:id="rId94"/>
    <p:sldId id="509" r:id="rId95"/>
    <p:sldId id="510" r:id="rId96"/>
    <p:sldId id="511" r:id="rId97"/>
    <p:sldId id="512" r:id="rId98"/>
    <p:sldId id="513" r:id="rId99"/>
    <p:sldId id="514" r:id="rId100"/>
    <p:sldId id="515" r:id="rId101"/>
    <p:sldId id="516" r:id="rId102"/>
    <p:sldId id="517" r:id="rId103"/>
  </p:sldIdLst>
  <p:sldSz cx="9144000" cy="6858000" type="screen4x3"/>
  <p:notesSz cx="6797675" cy="9928225"/>
  <p:defaultTex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97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881">
          <p15:clr>
            <a:srgbClr val="A4A3A4"/>
          </p15:clr>
        </p15:guide>
        <p15:guide id="4" pos="21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ja Radon" initials="KR" lastIdx="2" clrIdx="0"/>
  <p:cmAuthor id="1" name="Katja" initials="K" lastIdx="9" clrIdx="1"/>
  <p:cmAuthor id="2" name="dnowak" initials="-" lastIdx="1" clrIdx="2"/>
  <p:cmAuthor id="3" name="Daniel Tolks" initials="DT" lastIdx="1" clrIdx="3"/>
  <p:cmAuthor id="4" name="hmertes" initials="HM" lastIdx="5" clrIdx="4"/>
  <p:cmAuthor id="5" name="Birgit Wershofen" initials="BW"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6600"/>
    <a:srgbClr val="000000"/>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6" autoAdjust="0"/>
  </p:normalViewPr>
  <p:slideViewPr>
    <p:cSldViewPr>
      <p:cViewPr varScale="1">
        <p:scale>
          <a:sx n="102" d="100"/>
          <a:sy n="102" d="100"/>
        </p:scale>
        <p:origin x="972" y="114"/>
      </p:cViewPr>
      <p:guideLst>
        <p:guide orient="horz" pos="2976"/>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59" d="100"/>
          <a:sy n="59" d="100"/>
        </p:scale>
        <p:origin x="-1752" y="-72"/>
      </p:cViewPr>
      <p:guideLst>
        <p:guide orient="horz" pos="2880"/>
        <p:guide pos="2160"/>
        <p:guide orient="horz" pos="2881"/>
        <p:guide pos="216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Diagramm%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848895461168425E-4"/>
          <c:y val="4.2253440093957817E-2"/>
          <c:w val="0.53233576642335767"/>
          <c:h val="0.7117410250794034"/>
        </c:manualLayout>
      </c:layout>
      <c:barChart>
        <c:barDir val="col"/>
        <c:grouping val="stacked"/>
        <c:varyColors val="0"/>
        <c:ser>
          <c:idx val="0"/>
          <c:order val="0"/>
          <c:tx>
            <c:strRef>
              <c:f>'[Diagramm in Microsoft PowerPoint]Tabelle1'!$B$1</c:f>
              <c:strCache>
                <c:ptCount val="1"/>
                <c:pt idx="0">
                  <c:v>Öffentliche Emissionen</c:v>
                </c:pt>
              </c:strCache>
            </c:strRef>
          </c:tx>
          <c:invertIfNegative val="0"/>
          <c:dLbls>
            <c:dLbl>
              <c:idx val="0"/>
              <c:layout>
                <c:manualLayout>
                  <c:x val="0"/>
                  <c:y val="-4.214049543027358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4AB-4F81-9ED9-993CDFEEE92B}"/>
                </c:ext>
              </c:extLst>
            </c:dLbl>
            <c:spPr>
              <a:noFill/>
              <a:ln>
                <a:noFill/>
              </a:ln>
              <a:effectLst/>
            </c:spPr>
            <c:txPr>
              <a:bodyPr/>
              <a:lstStyle/>
              <a:p>
                <a:pPr>
                  <a:defRPr sz="14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'[Diagramm in Microsoft PowerPoint]Tabelle1'!$B$2</c:f>
              <c:numCache>
                <c:formatCode>General</c:formatCode>
                <c:ptCount val="1"/>
                <c:pt idx="0">
                  <c:v>0.73</c:v>
                </c:pt>
              </c:numCache>
            </c:numRef>
          </c:val>
          <c:extLst>
            <c:ext xmlns:c16="http://schemas.microsoft.com/office/drawing/2014/chart" uri="{C3380CC4-5D6E-409C-BE32-E72D297353CC}">
              <c16:uniqueId val="{00000001-54AB-4F81-9ED9-993CDFEEE92B}"/>
            </c:ext>
          </c:extLst>
        </c:ser>
        <c:ser>
          <c:idx val="1"/>
          <c:order val="1"/>
          <c:tx>
            <c:strRef>
              <c:f>'[Diagramm in Microsoft PowerPoint]Tabelle1'!$C$1</c:f>
              <c:strCache>
                <c:ptCount val="1"/>
                <c:pt idx="0">
                  <c:v>Sonstiger Konsum</c:v>
                </c:pt>
              </c:strCache>
            </c:strRef>
          </c:tx>
          <c:invertIfNegative val="0"/>
          <c:dLbls>
            <c:dLbl>
              <c:idx val="0"/>
              <c:layout>
                <c:manualLayout>
                  <c:x val="-2.7777777777777779E-3"/>
                  <c:y val="-1.129666083406240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4AB-4F81-9ED9-993CDFEEE92B}"/>
                </c:ext>
              </c:extLst>
            </c:dLbl>
            <c:spPr>
              <a:noFill/>
              <a:ln>
                <a:noFill/>
              </a:ln>
              <a:effectLst/>
            </c:spPr>
            <c:txPr>
              <a:bodyPr/>
              <a:lstStyle/>
              <a:p>
                <a:pPr>
                  <a:defRPr sz="14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'[Diagramm in Microsoft PowerPoint]Tabelle1'!$C$2</c:f>
              <c:numCache>
                <c:formatCode>General</c:formatCode>
                <c:ptCount val="1"/>
                <c:pt idx="0">
                  <c:v>4.42</c:v>
                </c:pt>
              </c:numCache>
            </c:numRef>
          </c:val>
          <c:extLst>
            <c:ext xmlns:c16="http://schemas.microsoft.com/office/drawing/2014/chart" uri="{C3380CC4-5D6E-409C-BE32-E72D297353CC}">
              <c16:uniqueId val="{00000003-54AB-4F81-9ED9-993CDFEEE92B}"/>
            </c:ext>
          </c:extLst>
        </c:ser>
        <c:ser>
          <c:idx val="2"/>
          <c:order val="2"/>
          <c:tx>
            <c:strRef>
              <c:f>'[Diagramm in Microsoft PowerPoint]Tabelle1'!$D$1</c:f>
              <c:strCache>
                <c:ptCount val="1"/>
                <c:pt idx="0">
                  <c:v>Ernährung</c:v>
                </c:pt>
              </c:strCache>
            </c:strRef>
          </c:tx>
          <c:invertIfNegative val="0"/>
          <c:dLbls>
            <c:spPr>
              <a:noFill/>
              <a:ln>
                <a:noFill/>
              </a:ln>
              <a:effectLst/>
            </c:spPr>
            <c:txPr>
              <a:bodyPr/>
              <a:lstStyle/>
              <a:p>
                <a:pPr>
                  <a:defRPr sz="14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'[Diagramm in Microsoft PowerPoint]Tabelle1'!$D$2</c:f>
              <c:numCache>
                <c:formatCode>General</c:formatCode>
                <c:ptCount val="1"/>
                <c:pt idx="0">
                  <c:v>1.75</c:v>
                </c:pt>
              </c:numCache>
            </c:numRef>
          </c:val>
          <c:extLst>
            <c:ext xmlns:c16="http://schemas.microsoft.com/office/drawing/2014/chart" uri="{C3380CC4-5D6E-409C-BE32-E72D297353CC}">
              <c16:uniqueId val="{00000004-54AB-4F81-9ED9-993CDFEEE92B}"/>
            </c:ext>
          </c:extLst>
        </c:ser>
        <c:ser>
          <c:idx val="3"/>
          <c:order val="3"/>
          <c:tx>
            <c:strRef>
              <c:f>'[Diagramm in Microsoft PowerPoint]Tabelle1'!$E$1</c:f>
              <c:strCache>
                <c:ptCount val="1"/>
                <c:pt idx="0">
                  <c:v>Mobilität</c:v>
                </c:pt>
              </c:strCache>
            </c:strRef>
          </c:tx>
          <c:invertIfNegative val="0"/>
          <c:dLbls>
            <c:dLbl>
              <c:idx val="0"/>
              <c:layout>
                <c:manualLayout>
                  <c:x val="0"/>
                  <c:y val="-7.835569368122036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4AB-4F81-9ED9-993CDFEEE92B}"/>
                </c:ext>
              </c:extLst>
            </c:dLbl>
            <c:spPr>
              <a:noFill/>
              <a:ln>
                <a:noFill/>
              </a:ln>
              <a:effectLst/>
            </c:spPr>
            <c:txPr>
              <a:bodyPr/>
              <a:lstStyle/>
              <a:p>
                <a:pPr>
                  <a:defRPr sz="14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'[Diagramm in Microsoft PowerPoint]Tabelle1'!$E$2</c:f>
              <c:numCache>
                <c:formatCode>General</c:formatCode>
                <c:ptCount val="1"/>
                <c:pt idx="0">
                  <c:v>2.19</c:v>
                </c:pt>
              </c:numCache>
            </c:numRef>
          </c:val>
          <c:extLst>
            <c:ext xmlns:c16="http://schemas.microsoft.com/office/drawing/2014/chart" uri="{C3380CC4-5D6E-409C-BE32-E72D297353CC}">
              <c16:uniqueId val="{00000006-54AB-4F81-9ED9-993CDFEEE92B}"/>
            </c:ext>
          </c:extLst>
        </c:ser>
        <c:ser>
          <c:idx val="4"/>
          <c:order val="4"/>
          <c:tx>
            <c:strRef>
              <c:f>'[Diagramm in Microsoft PowerPoint]Tabelle1'!$F$1</c:f>
              <c:strCache>
                <c:ptCount val="1"/>
                <c:pt idx="0">
                  <c:v>Heizung &amp; Strom</c:v>
                </c:pt>
              </c:strCache>
            </c:strRef>
          </c:tx>
          <c:invertIfNegative val="0"/>
          <c:dLbls>
            <c:dLbl>
              <c:idx val="0"/>
              <c:layout>
                <c:manualLayout>
                  <c:x val="0"/>
                  <c:y val="-2.30514053609853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4AB-4F81-9ED9-993CDFEEE92B}"/>
                </c:ext>
              </c:extLst>
            </c:dLbl>
            <c:spPr>
              <a:noFill/>
              <a:ln>
                <a:noFill/>
              </a:ln>
              <a:effectLst/>
            </c:spPr>
            <c:txPr>
              <a:bodyPr/>
              <a:lstStyle/>
              <a:p>
                <a:pPr>
                  <a:defRPr sz="14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'[Diagramm in Microsoft PowerPoint]Tabelle1'!$F$2</c:f>
              <c:numCache>
                <c:formatCode>General</c:formatCode>
                <c:ptCount val="1"/>
                <c:pt idx="0">
                  <c:v>2.54</c:v>
                </c:pt>
              </c:numCache>
            </c:numRef>
          </c:val>
          <c:extLst>
            <c:ext xmlns:c16="http://schemas.microsoft.com/office/drawing/2014/chart" uri="{C3380CC4-5D6E-409C-BE32-E72D297353CC}">
              <c16:uniqueId val="{00000008-54AB-4F81-9ED9-993CDFEEE92B}"/>
            </c:ext>
          </c:extLst>
        </c:ser>
        <c:dLbls>
          <c:showLegendKey val="0"/>
          <c:showVal val="0"/>
          <c:showCatName val="0"/>
          <c:showSerName val="0"/>
          <c:showPercent val="0"/>
          <c:showBubbleSize val="0"/>
        </c:dLbls>
        <c:gapWidth val="150"/>
        <c:overlap val="100"/>
        <c:axId val="118236288"/>
        <c:axId val="118238208"/>
      </c:barChart>
      <c:catAx>
        <c:axId val="118236288"/>
        <c:scaling>
          <c:orientation val="minMax"/>
        </c:scaling>
        <c:delete val="1"/>
        <c:axPos val="b"/>
        <c:title>
          <c:tx>
            <c:rich>
              <a:bodyPr/>
              <a:lstStyle/>
              <a:p>
                <a:pPr>
                  <a:defRPr sz="1400">
                    <a:latin typeface="Verdana" panose="020B0604030504040204" pitchFamily="34" charset="0"/>
                    <a:ea typeface="Verdana" panose="020B0604030504040204" pitchFamily="34" charset="0"/>
                    <a:cs typeface="Verdana" panose="020B0604030504040204" pitchFamily="34" charset="0"/>
                  </a:defRPr>
                </a:pPr>
                <a:r>
                  <a:rPr lang="de-DE" sz="1400" dirty="0">
                    <a:latin typeface="Verdana" panose="020B0604030504040204" pitchFamily="34" charset="0"/>
                    <a:ea typeface="Verdana" panose="020B0604030504040204" pitchFamily="34" charset="0"/>
                    <a:cs typeface="Verdana" panose="020B0604030504040204" pitchFamily="34" charset="0"/>
                  </a:rPr>
                  <a:t>CO2-Verbrauch eines </a:t>
                </a:r>
                <a:endParaRPr lang="de-DE" sz="1400" dirty="0" smtClean="0">
                  <a:latin typeface="Verdana" panose="020B0604030504040204" pitchFamily="34" charset="0"/>
                  <a:ea typeface="Verdana" panose="020B0604030504040204" pitchFamily="34" charset="0"/>
                  <a:cs typeface="Verdana" panose="020B0604030504040204" pitchFamily="34" charset="0"/>
                </a:endParaRPr>
              </a:p>
              <a:p>
                <a:pPr>
                  <a:defRPr sz="1400">
                    <a:latin typeface="Verdana" panose="020B0604030504040204" pitchFamily="34" charset="0"/>
                    <a:ea typeface="Verdana" panose="020B0604030504040204" pitchFamily="34" charset="0"/>
                    <a:cs typeface="Verdana" panose="020B0604030504040204" pitchFamily="34" charset="0"/>
                  </a:defRPr>
                </a:pPr>
                <a:r>
                  <a:rPr lang="de-DE" sz="1400" dirty="0" smtClean="0">
                    <a:latin typeface="Verdana" panose="020B0604030504040204" pitchFamily="34" charset="0"/>
                    <a:ea typeface="Verdana" panose="020B0604030504040204" pitchFamily="34" charset="0"/>
                    <a:cs typeface="Verdana" panose="020B0604030504040204" pitchFamily="34" charset="0"/>
                  </a:rPr>
                  <a:t>Durchschnittsdeutschen</a:t>
                </a:r>
                <a:r>
                  <a:rPr lang="de-DE" sz="1400" dirty="0">
                    <a:latin typeface="Verdana" panose="020B0604030504040204" pitchFamily="34" charset="0"/>
                    <a:ea typeface="Verdana" panose="020B0604030504040204" pitchFamily="34" charset="0"/>
                    <a:cs typeface="Verdana" panose="020B0604030504040204" pitchFamily="34" charset="0"/>
                  </a:rPr>
                  <a:t>, </a:t>
                </a:r>
                <a:endParaRPr lang="de-DE" sz="1400" dirty="0" smtClean="0">
                  <a:latin typeface="Verdana" panose="020B0604030504040204" pitchFamily="34" charset="0"/>
                  <a:ea typeface="Verdana" panose="020B0604030504040204" pitchFamily="34" charset="0"/>
                  <a:cs typeface="Verdana" panose="020B0604030504040204" pitchFamily="34" charset="0"/>
                </a:endParaRPr>
              </a:p>
              <a:p>
                <a:pPr>
                  <a:defRPr sz="1400">
                    <a:latin typeface="Verdana" panose="020B0604030504040204" pitchFamily="34" charset="0"/>
                    <a:ea typeface="Verdana" panose="020B0604030504040204" pitchFamily="34" charset="0"/>
                    <a:cs typeface="Verdana" panose="020B0604030504040204" pitchFamily="34" charset="0"/>
                  </a:defRPr>
                </a:pPr>
                <a:r>
                  <a:rPr lang="de-DE" sz="1400" dirty="0" smtClean="0">
                    <a:latin typeface="Verdana" panose="020B0604030504040204" pitchFamily="34" charset="0"/>
                    <a:ea typeface="Verdana" panose="020B0604030504040204" pitchFamily="34" charset="0"/>
                    <a:cs typeface="Verdana" panose="020B0604030504040204" pitchFamily="34" charset="0"/>
                  </a:rPr>
                  <a:t>in </a:t>
                </a:r>
                <a:r>
                  <a:rPr lang="de-DE" sz="1400" dirty="0">
                    <a:latin typeface="Verdana" panose="020B0604030504040204" pitchFamily="34" charset="0"/>
                    <a:ea typeface="Verdana" panose="020B0604030504040204" pitchFamily="34" charset="0"/>
                    <a:cs typeface="Verdana" panose="020B0604030504040204" pitchFamily="34" charset="0"/>
                  </a:rPr>
                  <a:t>Tonnen</a:t>
                </a:r>
              </a:p>
            </c:rich>
          </c:tx>
          <c:layout>
            <c:manualLayout>
              <c:xMode val="edge"/>
              <c:yMode val="edge"/>
              <c:x val="7.053366994982678E-2"/>
              <c:y val="0.77787587093497546"/>
            </c:manualLayout>
          </c:layout>
          <c:overlay val="0"/>
        </c:title>
        <c:majorTickMark val="out"/>
        <c:minorTickMark val="none"/>
        <c:tickLblPos val="nextTo"/>
        <c:crossAx val="118238208"/>
        <c:crosses val="autoZero"/>
        <c:auto val="1"/>
        <c:lblAlgn val="ctr"/>
        <c:lblOffset val="100"/>
        <c:noMultiLvlLbl val="0"/>
      </c:catAx>
      <c:valAx>
        <c:axId val="118238208"/>
        <c:scaling>
          <c:orientation val="minMax"/>
        </c:scaling>
        <c:delete val="1"/>
        <c:axPos val="l"/>
        <c:numFmt formatCode="General" sourceLinked="1"/>
        <c:majorTickMark val="out"/>
        <c:minorTickMark val="none"/>
        <c:tickLblPos val="nextTo"/>
        <c:crossAx val="118236288"/>
        <c:crosses val="autoZero"/>
        <c:crossBetween val="between"/>
      </c:valAx>
    </c:plotArea>
    <c:legend>
      <c:legendPos val="r"/>
      <c:legendEntry>
        <c:idx val="0"/>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de-DE"/>
          </a:p>
        </c:txPr>
      </c:legendEntry>
      <c:legendEntry>
        <c:idx val="1"/>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de-DE"/>
          </a:p>
        </c:txPr>
      </c:legendEntry>
      <c:legendEntry>
        <c:idx val="2"/>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de-DE"/>
          </a:p>
        </c:txPr>
      </c:legendEntry>
      <c:legendEntry>
        <c:idx val="3"/>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de-DE"/>
          </a:p>
        </c:txPr>
      </c:legendEntry>
      <c:legendEntry>
        <c:idx val="4"/>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de-DE"/>
          </a:p>
        </c:txPr>
      </c:legendEntry>
      <c:layout>
        <c:manualLayout>
          <c:xMode val="edge"/>
          <c:yMode val="edge"/>
          <c:x val="0.43615588050880683"/>
          <c:y val="0.14404213023949719"/>
          <c:w val="0.32653874984516412"/>
          <c:h val="0.67060227435046904"/>
        </c:manualLayout>
      </c:layout>
      <c:overlay val="0"/>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showDLblsOverMax val="0"/>
  </c:chart>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6" Type="http://schemas.openxmlformats.org/officeDocument/2006/relationships/image" Target="../media/image61.jpeg"/><Relationship Id="rId5" Type="http://schemas.openxmlformats.org/officeDocument/2006/relationships/image" Target="../media/image60.jpeg"/><Relationship Id="rId4" Type="http://schemas.microsoft.com/office/2007/relationships/hdphoto" Target="../media/hdphoto1.wdp"/></Relationships>
</file>

<file path=ppt/diagrams/_rels/drawing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6" Type="http://schemas.openxmlformats.org/officeDocument/2006/relationships/image" Target="../media/image61.jpeg"/><Relationship Id="rId5" Type="http://schemas.openxmlformats.org/officeDocument/2006/relationships/image" Target="../media/image60.jpe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A2B2E-00BD-4A7B-AA87-EBE03F71AB74}" type="doc">
      <dgm:prSet loTypeId="urn:microsoft.com/office/officeart/2005/8/layout/gear1" loCatId="relationship" qsTypeId="urn:microsoft.com/office/officeart/2005/8/quickstyle/3d1" qsCatId="3D" csTypeId="urn:microsoft.com/office/officeart/2005/8/colors/accent1_3" csCatId="accent1" phldr="1"/>
      <dgm:spPr/>
      <dgm:t>
        <a:bodyPr/>
        <a:lstStyle/>
        <a:p>
          <a:endParaRPr lang="de-DE"/>
        </a:p>
      </dgm:t>
    </dgm:pt>
    <dgm:pt modelId="{6484A8FB-A51A-4EA4-9A62-5399244BD4F1}">
      <dgm:prSet phldrT="[Text]" custT="1"/>
      <dgm:spPr/>
      <dgm:t>
        <a:bodyPr/>
        <a:lstStyle/>
        <a:p>
          <a:r>
            <a:rPr lang="de-DE" sz="3200" b="1" dirty="0" smtClean="0"/>
            <a:t>Hitze</a:t>
          </a:r>
          <a:endParaRPr lang="de-DE" sz="3200" b="1" dirty="0"/>
        </a:p>
      </dgm:t>
    </dgm:pt>
    <dgm:pt modelId="{C483B851-A2DF-40B1-9818-DBC5AA206FC2}" type="parTrans" cxnId="{3D4434F9-2ABB-4E71-90D4-E648BF148A51}">
      <dgm:prSet/>
      <dgm:spPr/>
      <dgm:t>
        <a:bodyPr/>
        <a:lstStyle/>
        <a:p>
          <a:endParaRPr lang="de-DE"/>
        </a:p>
      </dgm:t>
    </dgm:pt>
    <dgm:pt modelId="{3EB15667-FF7A-4947-8D40-CE4B6B116979}" type="sibTrans" cxnId="{3D4434F9-2ABB-4E71-90D4-E648BF148A51}">
      <dgm:prSet/>
      <dgm:spPr/>
      <dgm:t>
        <a:bodyPr/>
        <a:lstStyle/>
        <a:p>
          <a:endParaRPr lang="de-DE"/>
        </a:p>
      </dgm:t>
    </dgm:pt>
    <dgm:pt modelId="{29BE7EF2-9E9D-48D3-BB29-999208272D37}">
      <dgm:prSet phldrT="[Text]" custT="1"/>
      <dgm:spPr/>
      <dgm:t>
        <a:bodyPr/>
        <a:lstStyle/>
        <a:p>
          <a:r>
            <a:rPr lang="de-DE" sz="1200" b="1" dirty="0" smtClean="0"/>
            <a:t>Krank-</a:t>
          </a:r>
          <a:r>
            <a:rPr lang="de-DE" sz="1200" b="1" dirty="0" err="1" smtClean="0"/>
            <a:t>heit</a:t>
          </a:r>
          <a:r>
            <a:rPr lang="de-DE" sz="1200" b="1" dirty="0" smtClean="0"/>
            <a:t> &amp; </a:t>
          </a:r>
          <a:r>
            <a:rPr lang="de-DE" sz="1200" b="1" dirty="0" err="1" smtClean="0"/>
            <a:t>Medika-mente</a:t>
          </a:r>
          <a:endParaRPr lang="de-DE" sz="1200" b="1" dirty="0"/>
        </a:p>
      </dgm:t>
    </dgm:pt>
    <dgm:pt modelId="{FF448DE3-0E19-4D31-A0B3-284D63AEB680}" type="parTrans" cxnId="{68513A22-15AC-407A-82F3-9ADB12418C7D}">
      <dgm:prSet/>
      <dgm:spPr/>
      <dgm:t>
        <a:bodyPr/>
        <a:lstStyle/>
        <a:p>
          <a:endParaRPr lang="de-DE"/>
        </a:p>
      </dgm:t>
    </dgm:pt>
    <dgm:pt modelId="{A1370D48-189A-4CBB-8841-61C37F0287AD}" type="sibTrans" cxnId="{68513A22-15AC-407A-82F3-9ADB12418C7D}">
      <dgm:prSet/>
      <dgm:spPr/>
      <dgm:t>
        <a:bodyPr/>
        <a:lstStyle/>
        <a:p>
          <a:endParaRPr lang="de-DE"/>
        </a:p>
      </dgm:t>
    </dgm:pt>
    <dgm:pt modelId="{60B81D2D-7C6D-4850-B274-E45D1A5190A0}">
      <dgm:prSet phldrT="[Text]"/>
      <dgm:spPr/>
      <dgm:t>
        <a:bodyPr/>
        <a:lstStyle/>
        <a:p>
          <a:r>
            <a:rPr lang="de-DE" b="1" dirty="0" smtClean="0"/>
            <a:t>Alter</a:t>
          </a:r>
          <a:endParaRPr lang="de-DE" b="1" dirty="0"/>
        </a:p>
      </dgm:t>
    </dgm:pt>
    <dgm:pt modelId="{915C47EC-215D-45A3-AD98-CD97CD5B21F9}" type="parTrans" cxnId="{65A1BC47-8DEC-4F2C-A2CB-3CC7EECD05F2}">
      <dgm:prSet/>
      <dgm:spPr/>
      <dgm:t>
        <a:bodyPr/>
        <a:lstStyle/>
        <a:p>
          <a:endParaRPr lang="de-DE"/>
        </a:p>
      </dgm:t>
    </dgm:pt>
    <dgm:pt modelId="{117863F0-9FB9-4B47-A841-05E1D029F4FD}" type="sibTrans" cxnId="{65A1BC47-8DEC-4F2C-A2CB-3CC7EECD05F2}">
      <dgm:prSet/>
      <dgm:spPr/>
      <dgm:t>
        <a:bodyPr/>
        <a:lstStyle/>
        <a:p>
          <a:endParaRPr lang="de-DE"/>
        </a:p>
      </dgm:t>
    </dgm:pt>
    <dgm:pt modelId="{D897E325-25E8-4816-B933-E079A1DFFF35}" type="pres">
      <dgm:prSet presAssocID="{F00A2B2E-00BD-4A7B-AA87-EBE03F71AB74}" presName="composite" presStyleCnt="0">
        <dgm:presLayoutVars>
          <dgm:chMax val="3"/>
          <dgm:animLvl val="lvl"/>
          <dgm:resizeHandles val="exact"/>
        </dgm:presLayoutVars>
      </dgm:prSet>
      <dgm:spPr/>
      <dgm:t>
        <a:bodyPr/>
        <a:lstStyle/>
        <a:p>
          <a:endParaRPr lang="de-DE"/>
        </a:p>
      </dgm:t>
    </dgm:pt>
    <dgm:pt modelId="{447EEDD5-12EE-45EB-A1F2-B078620E9988}" type="pres">
      <dgm:prSet presAssocID="{6484A8FB-A51A-4EA4-9A62-5399244BD4F1}" presName="gear1" presStyleLbl="node1" presStyleIdx="0" presStyleCnt="3">
        <dgm:presLayoutVars>
          <dgm:chMax val="1"/>
          <dgm:bulletEnabled val="1"/>
        </dgm:presLayoutVars>
      </dgm:prSet>
      <dgm:spPr/>
      <dgm:t>
        <a:bodyPr/>
        <a:lstStyle/>
        <a:p>
          <a:endParaRPr lang="de-DE"/>
        </a:p>
      </dgm:t>
    </dgm:pt>
    <dgm:pt modelId="{A5F7716E-A2A3-4C5B-9CB1-D7154FCE5417}" type="pres">
      <dgm:prSet presAssocID="{6484A8FB-A51A-4EA4-9A62-5399244BD4F1}" presName="gear1srcNode" presStyleLbl="node1" presStyleIdx="0" presStyleCnt="3"/>
      <dgm:spPr/>
      <dgm:t>
        <a:bodyPr/>
        <a:lstStyle/>
        <a:p>
          <a:endParaRPr lang="de-DE"/>
        </a:p>
      </dgm:t>
    </dgm:pt>
    <dgm:pt modelId="{3903E67C-D0E7-4EC3-844E-4013EF1392DC}" type="pres">
      <dgm:prSet presAssocID="{6484A8FB-A51A-4EA4-9A62-5399244BD4F1}" presName="gear1dstNode" presStyleLbl="node1" presStyleIdx="0" presStyleCnt="3"/>
      <dgm:spPr/>
      <dgm:t>
        <a:bodyPr/>
        <a:lstStyle/>
        <a:p>
          <a:endParaRPr lang="de-DE"/>
        </a:p>
      </dgm:t>
    </dgm:pt>
    <dgm:pt modelId="{275E4AFE-2580-4D69-8FAE-0647B1212DBD}" type="pres">
      <dgm:prSet presAssocID="{29BE7EF2-9E9D-48D3-BB29-999208272D37}" presName="gear2" presStyleLbl="node1" presStyleIdx="1" presStyleCnt="3">
        <dgm:presLayoutVars>
          <dgm:chMax val="1"/>
          <dgm:bulletEnabled val="1"/>
        </dgm:presLayoutVars>
      </dgm:prSet>
      <dgm:spPr/>
      <dgm:t>
        <a:bodyPr/>
        <a:lstStyle/>
        <a:p>
          <a:endParaRPr lang="de-DE"/>
        </a:p>
      </dgm:t>
    </dgm:pt>
    <dgm:pt modelId="{38CC40AC-AD46-4EAA-8609-67A65398066B}" type="pres">
      <dgm:prSet presAssocID="{29BE7EF2-9E9D-48D3-BB29-999208272D37}" presName="gear2srcNode" presStyleLbl="node1" presStyleIdx="1" presStyleCnt="3"/>
      <dgm:spPr/>
      <dgm:t>
        <a:bodyPr/>
        <a:lstStyle/>
        <a:p>
          <a:endParaRPr lang="de-DE"/>
        </a:p>
      </dgm:t>
    </dgm:pt>
    <dgm:pt modelId="{237BB80F-9469-4E28-9F8D-D4094243DFB6}" type="pres">
      <dgm:prSet presAssocID="{29BE7EF2-9E9D-48D3-BB29-999208272D37}" presName="gear2dstNode" presStyleLbl="node1" presStyleIdx="1" presStyleCnt="3"/>
      <dgm:spPr/>
      <dgm:t>
        <a:bodyPr/>
        <a:lstStyle/>
        <a:p>
          <a:endParaRPr lang="de-DE"/>
        </a:p>
      </dgm:t>
    </dgm:pt>
    <dgm:pt modelId="{6402CAAD-6AE7-4A91-B267-95DA98200824}" type="pres">
      <dgm:prSet presAssocID="{60B81D2D-7C6D-4850-B274-E45D1A5190A0}" presName="gear3" presStyleLbl="node1" presStyleIdx="2" presStyleCnt="3"/>
      <dgm:spPr/>
      <dgm:t>
        <a:bodyPr/>
        <a:lstStyle/>
        <a:p>
          <a:endParaRPr lang="de-DE"/>
        </a:p>
      </dgm:t>
    </dgm:pt>
    <dgm:pt modelId="{63D46766-D59D-4BE1-B32D-B99F314F3DD9}" type="pres">
      <dgm:prSet presAssocID="{60B81D2D-7C6D-4850-B274-E45D1A5190A0}" presName="gear3tx" presStyleLbl="node1" presStyleIdx="2" presStyleCnt="3">
        <dgm:presLayoutVars>
          <dgm:chMax val="1"/>
          <dgm:bulletEnabled val="1"/>
        </dgm:presLayoutVars>
      </dgm:prSet>
      <dgm:spPr/>
      <dgm:t>
        <a:bodyPr/>
        <a:lstStyle/>
        <a:p>
          <a:endParaRPr lang="de-DE"/>
        </a:p>
      </dgm:t>
    </dgm:pt>
    <dgm:pt modelId="{ED8CC926-4A8D-4C2D-A777-188F848FEF4D}" type="pres">
      <dgm:prSet presAssocID="{60B81D2D-7C6D-4850-B274-E45D1A5190A0}" presName="gear3srcNode" presStyleLbl="node1" presStyleIdx="2" presStyleCnt="3"/>
      <dgm:spPr/>
      <dgm:t>
        <a:bodyPr/>
        <a:lstStyle/>
        <a:p>
          <a:endParaRPr lang="de-DE"/>
        </a:p>
      </dgm:t>
    </dgm:pt>
    <dgm:pt modelId="{9CF431D4-1843-49C0-91CA-56571827E890}" type="pres">
      <dgm:prSet presAssocID="{60B81D2D-7C6D-4850-B274-E45D1A5190A0}" presName="gear3dstNode" presStyleLbl="node1" presStyleIdx="2" presStyleCnt="3"/>
      <dgm:spPr/>
      <dgm:t>
        <a:bodyPr/>
        <a:lstStyle/>
        <a:p>
          <a:endParaRPr lang="de-DE"/>
        </a:p>
      </dgm:t>
    </dgm:pt>
    <dgm:pt modelId="{C3783D59-034C-4200-9996-E1E07B2F846B}" type="pres">
      <dgm:prSet presAssocID="{3EB15667-FF7A-4947-8D40-CE4B6B116979}" presName="connector1" presStyleLbl="sibTrans2D1" presStyleIdx="0" presStyleCnt="3"/>
      <dgm:spPr/>
      <dgm:t>
        <a:bodyPr/>
        <a:lstStyle/>
        <a:p>
          <a:endParaRPr lang="de-DE"/>
        </a:p>
      </dgm:t>
    </dgm:pt>
    <dgm:pt modelId="{859A2E61-9819-473C-90E8-C611FAD7DA85}" type="pres">
      <dgm:prSet presAssocID="{A1370D48-189A-4CBB-8841-61C37F0287AD}" presName="connector2" presStyleLbl="sibTrans2D1" presStyleIdx="1" presStyleCnt="3"/>
      <dgm:spPr/>
      <dgm:t>
        <a:bodyPr/>
        <a:lstStyle/>
        <a:p>
          <a:endParaRPr lang="de-DE"/>
        </a:p>
      </dgm:t>
    </dgm:pt>
    <dgm:pt modelId="{A0AC5D3A-E589-47AD-BD21-54AFBBAE9681}" type="pres">
      <dgm:prSet presAssocID="{117863F0-9FB9-4B47-A841-05E1D029F4FD}" presName="connector3" presStyleLbl="sibTrans2D1" presStyleIdx="2" presStyleCnt="3"/>
      <dgm:spPr/>
      <dgm:t>
        <a:bodyPr/>
        <a:lstStyle/>
        <a:p>
          <a:endParaRPr lang="de-DE"/>
        </a:p>
      </dgm:t>
    </dgm:pt>
  </dgm:ptLst>
  <dgm:cxnLst>
    <dgm:cxn modelId="{65A1BC47-8DEC-4F2C-A2CB-3CC7EECD05F2}" srcId="{F00A2B2E-00BD-4A7B-AA87-EBE03F71AB74}" destId="{60B81D2D-7C6D-4850-B274-E45D1A5190A0}" srcOrd="2" destOrd="0" parTransId="{915C47EC-215D-45A3-AD98-CD97CD5B21F9}" sibTransId="{117863F0-9FB9-4B47-A841-05E1D029F4FD}"/>
    <dgm:cxn modelId="{ACD48977-F4C5-47A1-9D15-F14D787F690C}" type="presOf" srcId="{6484A8FB-A51A-4EA4-9A62-5399244BD4F1}" destId="{A5F7716E-A2A3-4C5B-9CB1-D7154FCE5417}" srcOrd="1" destOrd="0" presId="urn:microsoft.com/office/officeart/2005/8/layout/gear1"/>
    <dgm:cxn modelId="{68513A22-15AC-407A-82F3-9ADB12418C7D}" srcId="{F00A2B2E-00BD-4A7B-AA87-EBE03F71AB74}" destId="{29BE7EF2-9E9D-48D3-BB29-999208272D37}" srcOrd="1" destOrd="0" parTransId="{FF448DE3-0E19-4D31-A0B3-284D63AEB680}" sibTransId="{A1370D48-189A-4CBB-8841-61C37F0287AD}"/>
    <dgm:cxn modelId="{C47D1C96-DEC7-48C7-B553-1F0FC47FAAF4}" type="presOf" srcId="{A1370D48-189A-4CBB-8841-61C37F0287AD}" destId="{859A2E61-9819-473C-90E8-C611FAD7DA85}" srcOrd="0" destOrd="0" presId="urn:microsoft.com/office/officeart/2005/8/layout/gear1"/>
    <dgm:cxn modelId="{3D4434F9-2ABB-4E71-90D4-E648BF148A51}" srcId="{F00A2B2E-00BD-4A7B-AA87-EBE03F71AB74}" destId="{6484A8FB-A51A-4EA4-9A62-5399244BD4F1}" srcOrd="0" destOrd="0" parTransId="{C483B851-A2DF-40B1-9818-DBC5AA206FC2}" sibTransId="{3EB15667-FF7A-4947-8D40-CE4B6B116979}"/>
    <dgm:cxn modelId="{4734AF26-DCA5-452E-B32B-EA8A8717572C}" type="presOf" srcId="{F00A2B2E-00BD-4A7B-AA87-EBE03F71AB74}" destId="{D897E325-25E8-4816-B933-E079A1DFFF35}" srcOrd="0" destOrd="0" presId="urn:microsoft.com/office/officeart/2005/8/layout/gear1"/>
    <dgm:cxn modelId="{8F1E988D-0163-4B9B-87B2-22CA0A48CF40}" type="presOf" srcId="{6484A8FB-A51A-4EA4-9A62-5399244BD4F1}" destId="{447EEDD5-12EE-45EB-A1F2-B078620E9988}" srcOrd="0" destOrd="0" presId="urn:microsoft.com/office/officeart/2005/8/layout/gear1"/>
    <dgm:cxn modelId="{924294E4-3E49-470A-A997-817E4C51363A}" type="presOf" srcId="{60B81D2D-7C6D-4850-B274-E45D1A5190A0}" destId="{ED8CC926-4A8D-4C2D-A777-188F848FEF4D}" srcOrd="2" destOrd="0" presId="urn:microsoft.com/office/officeart/2005/8/layout/gear1"/>
    <dgm:cxn modelId="{E4019F32-9118-4AFC-9899-88E1CC735D91}" type="presOf" srcId="{60B81D2D-7C6D-4850-B274-E45D1A5190A0}" destId="{63D46766-D59D-4BE1-B32D-B99F314F3DD9}" srcOrd="1" destOrd="0" presId="urn:microsoft.com/office/officeart/2005/8/layout/gear1"/>
    <dgm:cxn modelId="{641FC842-678A-497C-89E2-1960F93DF351}" type="presOf" srcId="{29BE7EF2-9E9D-48D3-BB29-999208272D37}" destId="{38CC40AC-AD46-4EAA-8609-67A65398066B}" srcOrd="1" destOrd="0" presId="urn:microsoft.com/office/officeart/2005/8/layout/gear1"/>
    <dgm:cxn modelId="{BC42B828-5F3B-4277-89B5-E159CE69F831}" type="presOf" srcId="{117863F0-9FB9-4B47-A841-05E1D029F4FD}" destId="{A0AC5D3A-E589-47AD-BD21-54AFBBAE9681}" srcOrd="0" destOrd="0" presId="urn:microsoft.com/office/officeart/2005/8/layout/gear1"/>
    <dgm:cxn modelId="{D7DC988B-5072-464D-886B-EDE9EF8395F3}" type="presOf" srcId="{60B81D2D-7C6D-4850-B274-E45D1A5190A0}" destId="{6402CAAD-6AE7-4A91-B267-95DA98200824}" srcOrd="0" destOrd="0" presId="urn:microsoft.com/office/officeart/2005/8/layout/gear1"/>
    <dgm:cxn modelId="{A741CFE6-02C1-455B-B65B-378F5E7C39CA}" type="presOf" srcId="{29BE7EF2-9E9D-48D3-BB29-999208272D37}" destId="{275E4AFE-2580-4D69-8FAE-0647B1212DBD}" srcOrd="0" destOrd="0" presId="urn:microsoft.com/office/officeart/2005/8/layout/gear1"/>
    <dgm:cxn modelId="{5A84B8CF-05A5-4BA4-9B1B-C0727A3CD88E}" type="presOf" srcId="{29BE7EF2-9E9D-48D3-BB29-999208272D37}" destId="{237BB80F-9469-4E28-9F8D-D4094243DFB6}" srcOrd="2" destOrd="0" presId="urn:microsoft.com/office/officeart/2005/8/layout/gear1"/>
    <dgm:cxn modelId="{CE981E40-2711-4D61-BD07-248A35A053F2}" type="presOf" srcId="{6484A8FB-A51A-4EA4-9A62-5399244BD4F1}" destId="{3903E67C-D0E7-4EC3-844E-4013EF1392DC}" srcOrd="2" destOrd="0" presId="urn:microsoft.com/office/officeart/2005/8/layout/gear1"/>
    <dgm:cxn modelId="{58AD43E6-3F0B-4D8D-BB5B-2FE6CE8FAD1A}" type="presOf" srcId="{60B81D2D-7C6D-4850-B274-E45D1A5190A0}" destId="{9CF431D4-1843-49C0-91CA-56571827E890}" srcOrd="3" destOrd="0" presId="urn:microsoft.com/office/officeart/2005/8/layout/gear1"/>
    <dgm:cxn modelId="{ACD6B493-4740-4270-841A-EA871313C39C}" type="presOf" srcId="{3EB15667-FF7A-4947-8D40-CE4B6B116979}" destId="{C3783D59-034C-4200-9996-E1E07B2F846B}" srcOrd="0" destOrd="0" presId="urn:microsoft.com/office/officeart/2005/8/layout/gear1"/>
    <dgm:cxn modelId="{0C84329B-C107-4CC9-B31C-204F5FCC867D}" type="presParOf" srcId="{D897E325-25E8-4816-B933-E079A1DFFF35}" destId="{447EEDD5-12EE-45EB-A1F2-B078620E9988}" srcOrd="0" destOrd="0" presId="urn:microsoft.com/office/officeart/2005/8/layout/gear1"/>
    <dgm:cxn modelId="{6644CE68-AB8F-4A76-BC9D-DFE8AADFE78F}" type="presParOf" srcId="{D897E325-25E8-4816-B933-E079A1DFFF35}" destId="{A5F7716E-A2A3-4C5B-9CB1-D7154FCE5417}" srcOrd="1" destOrd="0" presId="urn:microsoft.com/office/officeart/2005/8/layout/gear1"/>
    <dgm:cxn modelId="{B00353A5-FF62-4707-94B3-D3573EFC1E6D}" type="presParOf" srcId="{D897E325-25E8-4816-B933-E079A1DFFF35}" destId="{3903E67C-D0E7-4EC3-844E-4013EF1392DC}" srcOrd="2" destOrd="0" presId="urn:microsoft.com/office/officeart/2005/8/layout/gear1"/>
    <dgm:cxn modelId="{43B9A16D-6C0A-46AD-ACB2-3D5141F26FAE}" type="presParOf" srcId="{D897E325-25E8-4816-B933-E079A1DFFF35}" destId="{275E4AFE-2580-4D69-8FAE-0647B1212DBD}" srcOrd="3" destOrd="0" presId="urn:microsoft.com/office/officeart/2005/8/layout/gear1"/>
    <dgm:cxn modelId="{E9EC80BB-3E01-46FC-A1B4-F20C6869978B}" type="presParOf" srcId="{D897E325-25E8-4816-B933-E079A1DFFF35}" destId="{38CC40AC-AD46-4EAA-8609-67A65398066B}" srcOrd="4" destOrd="0" presId="urn:microsoft.com/office/officeart/2005/8/layout/gear1"/>
    <dgm:cxn modelId="{D2744B17-8FDA-4106-AEB4-32A25D86E0E2}" type="presParOf" srcId="{D897E325-25E8-4816-B933-E079A1DFFF35}" destId="{237BB80F-9469-4E28-9F8D-D4094243DFB6}" srcOrd="5" destOrd="0" presId="urn:microsoft.com/office/officeart/2005/8/layout/gear1"/>
    <dgm:cxn modelId="{269F637D-5943-4C74-8630-7D96C68FBCA6}" type="presParOf" srcId="{D897E325-25E8-4816-B933-E079A1DFFF35}" destId="{6402CAAD-6AE7-4A91-B267-95DA98200824}" srcOrd="6" destOrd="0" presId="urn:microsoft.com/office/officeart/2005/8/layout/gear1"/>
    <dgm:cxn modelId="{AC13A918-5C72-445A-82A3-C6BA42430D49}" type="presParOf" srcId="{D897E325-25E8-4816-B933-E079A1DFFF35}" destId="{63D46766-D59D-4BE1-B32D-B99F314F3DD9}" srcOrd="7" destOrd="0" presId="urn:microsoft.com/office/officeart/2005/8/layout/gear1"/>
    <dgm:cxn modelId="{E1B8094A-13B6-4ED1-9462-A0A2204264F4}" type="presParOf" srcId="{D897E325-25E8-4816-B933-E079A1DFFF35}" destId="{ED8CC926-4A8D-4C2D-A777-188F848FEF4D}" srcOrd="8" destOrd="0" presId="urn:microsoft.com/office/officeart/2005/8/layout/gear1"/>
    <dgm:cxn modelId="{E4F1A840-AE8D-4F11-AA7B-6E7FD2FC99A9}" type="presParOf" srcId="{D897E325-25E8-4816-B933-E079A1DFFF35}" destId="{9CF431D4-1843-49C0-91CA-56571827E890}" srcOrd="9" destOrd="0" presId="urn:microsoft.com/office/officeart/2005/8/layout/gear1"/>
    <dgm:cxn modelId="{8C221DA1-B50B-41C4-98AE-D3332EE04026}" type="presParOf" srcId="{D897E325-25E8-4816-B933-E079A1DFFF35}" destId="{C3783D59-034C-4200-9996-E1E07B2F846B}" srcOrd="10" destOrd="0" presId="urn:microsoft.com/office/officeart/2005/8/layout/gear1"/>
    <dgm:cxn modelId="{8D69F821-02A7-4D38-8163-875B3E9EC96D}" type="presParOf" srcId="{D897E325-25E8-4816-B933-E079A1DFFF35}" destId="{859A2E61-9819-473C-90E8-C611FAD7DA85}" srcOrd="11" destOrd="0" presId="urn:microsoft.com/office/officeart/2005/8/layout/gear1"/>
    <dgm:cxn modelId="{F5535209-57D5-451D-BAFC-8E7C805920F0}" type="presParOf" srcId="{D897E325-25E8-4816-B933-E079A1DFFF35}" destId="{A0AC5D3A-E589-47AD-BD21-54AFBBAE9681}"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3FC6E-BA69-4F94-9A79-113EDB6186F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e-DE"/>
        </a:p>
      </dgm:t>
    </dgm:pt>
    <dgm:pt modelId="{DBF4365A-A4E0-4425-BDAF-11874C3ED491}">
      <dgm:prSet phldrT="[Text]"/>
      <dgm:spPr>
        <a:solidFill>
          <a:schemeClr val="bg1"/>
        </a:solidFill>
      </dgm:spPr>
      <dgm:t>
        <a:bodyPr/>
        <a:lstStyle/>
        <a:p>
          <a:r>
            <a:rPr lang="de-DE" dirty="0" smtClean="0"/>
            <a:t>Mai er</a:t>
          </a:r>
          <a:endParaRPr lang="de-DE" dirty="0"/>
        </a:p>
      </dgm:t>
    </dgm:pt>
    <dgm:pt modelId="{D9C3313A-C6EC-42BF-A604-9848C718DF0C}" type="parTrans" cxnId="{A1D77F0F-5AF5-4C79-9EFF-FD7FB4E9B395}">
      <dgm:prSet/>
      <dgm:spPr/>
      <dgm:t>
        <a:bodyPr/>
        <a:lstStyle/>
        <a:p>
          <a:endParaRPr lang="de-DE"/>
        </a:p>
      </dgm:t>
    </dgm:pt>
    <dgm:pt modelId="{47E206D9-B2B6-408A-9E82-93945CA632DC}" type="sibTrans" cxnId="{A1D77F0F-5AF5-4C79-9EFF-FD7FB4E9B395}">
      <dgm:prSet/>
      <dgm:spPr/>
      <dgm:t>
        <a:bodyPr/>
        <a:lstStyle/>
        <a:p>
          <a:endParaRPr lang="de-DE"/>
        </a:p>
      </dgm:t>
    </dgm:pt>
    <dgm:pt modelId="{107F8521-FD53-49E4-B25F-BB4F8DF9EDD4}">
      <dgm:prSet phldrT="[Text]" phldr="1"/>
      <dgm:spPr>
        <a:solidFill>
          <a:schemeClr val="bg1"/>
        </a:solidFill>
      </dgm:spPr>
      <dgm:t>
        <a:bodyPr/>
        <a:lstStyle/>
        <a:p>
          <a:endParaRPr lang="de-DE" dirty="0"/>
        </a:p>
      </dgm:t>
    </dgm:pt>
    <dgm:pt modelId="{A232212F-524E-4ADF-B765-E750797CB4BE}" type="parTrans" cxnId="{F82B77E2-4615-4C0B-8EBA-D716A8570C34}">
      <dgm:prSet/>
      <dgm:spPr>
        <a:solidFill>
          <a:schemeClr val="tx2">
            <a:lumMod val="75000"/>
          </a:schemeClr>
        </a:solidFill>
        <a:ln>
          <a:solidFill>
            <a:schemeClr val="tx2">
              <a:lumMod val="75000"/>
            </a:schemeClr>
          </a:solidFill>
        </a:ln>
      </dgm:spPr>
      <dgm:t>
        <a:bodyPr/>
        <a:lstStyle/>
        <a:p>
          <a:endParaRPr lang="de-DE"/>
        </a:p>
      </dgm:t>
    </dgm:pt>
    <dgm:pt modelId="{60605C46-3E3E-410F-BD19-D17CC5FDC919}" type="sibTrans" cxnId="{F82B77E2-4615-4C0B-8EBA-D716A8570C34}">
      <dgm:prSet/>
      <dgm:spPr/>
      <dgm:t>
        <a:bodyPr/>
        <a:lstStyle/>
        <a:p>
          <a:endParaRPr lang="de-DE"/>
        </a:p>
      </dgm:t>
    </dgm:pt>
    <dgm:pt modelId="{9A7A49C0-7A35-4EAC-993E-186F2119BA51}">
      <dgm:prSet phldrT="[Text]" phldr="1"/>
      <dgm:spPr>
        <a:solidFill>
          <a:schemeClr val="bg1"/>
        </a:solidFill>
      </dgm:spPr>
      <dgm:t>
        <a:bodyPr/>
        <a:lstStyle/>
        <a:p>
          <a:endParaRPr lang="de-DE" dirty="0"/>
        </a:p>
      </dgm:t>
    </dgm:pt>
    <dgm:pt modelId="{908AB76D-6784-4FA3-A4C9-32550280BFC9}" type="parTrans" cxnId="{0480C5B5-1592-42C7-8DDB-73EA20A17FD7}">
      <dgm:prSet/>
      <dgm:spPr>
        <a:solidFill>
          <a:schemeClr val="tx2">
            <a:lumMod val="75000"/>
          </a:schemeClr>
        </a:solidFill>
        <a:ln>
          <a:solidFill>
            <a:schemeClr val="tx2">
              <a:lumMod val="75000"/>
            </a:schemeClr>
          </a:solidFill>
        </a:ln>
      </dgm:spPr>
      <dgm:t>
        <a:bodyPr/>
        <a:lstStyle/>
        <a:p>
          <a:endParaRPr lang="de-DE"/>
        </a:p>
      </dgm:t>
    </dgm:pt>
    <dgm:pt modelId="{E431EDBC-B07F-4B51-B0BC-3A19785E2BCE}" type="sibTrans" cxnId="{0480C5B5-1592-42C7-8DDB-73EA20A17FD7}">
      <dgm:prSet/>
      <dgm:spPr/>
      <dgm:t>
        <a:bodyPr/>
        <a:lstStyle/>
        <a:p>
          <a:endParaRPr lang="de-DE"/>
        </a:p>
      </dgm:t>
    </dgm:pt>
    <dgm:pt modelId="{05FFA660-B343-46C4-B1E4-22181808409D}">
      <dgm:prSet phldrT="[Text]" phldr="1"/>
      <dgm:spPr>
        <a:solidFill>
          <a:schemeClr val="bg1"/>
        </a:solidFill>
      </dgm:spPr>
      <dgm:t>
        <a:bodyPr/>
        <a:lstStyle/>
        <a:p>
          <a:endParaRPr lang="de-DE"/>
        </a:p>
      </dgm:t>
    </dgm:pt>
    <dgm:pt modelId="{16298F5F-D3E6-4E1B-ADFE-7ABD28B8F9B2}" type="parTrans" cxnId="{6B96F2AA-CCC7-4F16-AF09-EE8767069783}">
      <dgm:prSet/>
      <dgm:spPr>
        <a:solidFill>
          <a:srgbClr val="7030A0"/>
        </a:solidFill>
        <a:ln>
          <a:solidFill>
            <a:srgbClr val="7030A0"/>
          </a:solidFill>
        </a:ln>
      </dgm:spPr>
      <dgm:t>
        <a:bodyPr/>
        <a:lstStyle/>
        <a:p>
          <a:endParaRPr lang="de-DE"/>
        </a:p>
      </dgm:t>
    </dgm:pt>
    <dgm:pt modelId="{C7AE5800-60D3-4241-A916-DC4AF6FCDF4D}" type="sibTrans" cxnId="{6B96F2AA-CCC7-4F16-AF09-EE8767069783}">
      <dgm:prSet/>
      <dgm:spPr/>
      <dgm:t>
        <a:bodyPr/>
        <a:lstStyle/>
        <a:p>
          <a:endParaRPr lang="de-DE"/>
        </a:p>
      </dgm:t>
    </dgm:pt>
    <dgm:pt modelId="{FC2052C0-1157-4238-90DF-D73592884A09}">
      <dgm:prSet/>
      <dgm:spPr>
        <a:solidFill>
          <a:schemeClr val="bg1"/>
        </a:solidFill>
      </dgm:spPr>
      <dgm:t>
        <a:bodyPr/>
        <a:lstStyle/>
        <a:p>
          <a:endParaRPr lang="de-DE"/>
        </a:p>
      </dgm:t>
    </dgm:pt>
    <dgm:pt modelId="{7C065053-D562-4A45-B248-0BACF4DB6549}" type="parTrans" cxnId="{F51983F0-8E4D-4202-B04D-3D4302AEA48A}">
      <dgm:prSet/>
      <dgm:spPr>
        <a:solidFill>
          <a:srgbClr val="C00000"/>
        </a:solidFill>
        <a:ln>
          <a:solidFill>
            <a:srgbClr val="C00000"/>
          </a:solidFill>
        </a:ln>
      </dgm:spPr>
      <dgm:t>
        <a:bodyPr/>
        <a:lstStyle/>
        <a:p>
          <a:endParaRPr lang="de-DE"/>
        </a:p>
      </dgm:t>
    </dgm:pt>
    <dgm:pt modelId="{157CCA67-3E1F-4B1B-9F04-1D7B1F585804}" type="sibTrans" cxnId="{F51983F0-8E4D-4202-B04D-3D4302AEA48A}">
      <dgm:prSet/>
      <dgm:spPr/>
      <dgm:t>
        <a:bodyPr/>
        <a:lstStyle/>
        <a:p>
          <a:endParaRPr lang="de-DE"/>
        </a:p>
      </dgm:t>
    </dgm:pt>
    <dgm:pt modelId="{017476CB-EF05-46A6-AA94-C93A490BD115}">
      <dgm:prSet/>
      <dgm:spPr>
        <a:solidFill>
          <a:schemeClr val="bg1"/>
        </a:solidFill>
      </dgm:spPr>
      <dgm:t>
        <a:bodyPr/>
        <a:lstStyle/>
        <a:p>
          <a:endParaRPr lang="de-DE"/>
        </a:p>
      </dgm:t>
    </dgm:pt>
    <dgm:pt modelId="{1C19E400-FC85-4688-9E56-C4BB79473F2D}" type="parTrans" cxnId="{115CCE25-C989-4952-89FD-3D9858109289}">
      <dgm:prSet/>
      <dgm:spPr>
        <a:solidFill>
          <a:srgbClr val="C00000"/>
        </a:solidFill>
        <a:ln>
          <a:solidFill>
            <a:srgbClr val="C00000"/>
          </a:solidFill>
        </a:ln>
      </dgm:spPr>
      <dgm:t>
        <a:bodyPr/>
        <a:lstStyle/>
        <a:p>
          <a:endParaRPr lang="de-DE"/>
        </a:p>
      </dgm:t>
    </dgm:pt>
    <dgm:pt modelId="{19904A44-BBD8-4CC6-879E-ECD296EB9D70}" type="sibTrans" cxnId="{115CCE25-C989-4952-89FD-3D9858109289}">
      <dgm:prSet/>
      <dgm:spPr/>
      <dgm:t>
        <a:bodyPr/>
        <a:lstStyle/>
        <a:p>
          <a:endParaRPr lang="de-DE"/>
        </a:p>
      </dgm:t>
    </dgm:pt>
    <dgm:pt modelId="{8BA906EE-9F6C-4628-8117-3AE0992E35E3}">
      <dgm:prSet/>
      <dgm:spPr>
        <a:solidFill>
          <a:schemeClr val="bg1"/>
        </a:solidFill>
      </dgm:spPr>
      <dgm:t>
        <a:bodyPr/>
        <a:lstStyle/>
        <a:p>
          <a:endParaRPr lang="de-DE"/>
        </a:p>
      </dgm:t>
    </dgm:pt>
    <dgm:pt modelId="{0B2F84C9-B2D0-4568-A1B7-B01D4DA71E4E}" type="parTrans" cxnId="{475C207B-0FE4-4C7E-A59F-26EA92E81158}">
      <dgm:prSet/>
      <dgm:spPr>
        <a:solidFill>
          <a:srgbClr val="C00000"/>
        </a:solidFill>
        <a:ln>
          <a:solidFill>
            <a:srgbClr val="C00000"/>
          </a:solidFill>
        </a:ln>
      </dgm:spPr>
      <dgm:t>
        <a:bodyPr/>
        <a:lstStyle/>
        <a:p>
          <a:endParaRPr lang="de-DE"/>
        </a:p>
      </dgm:t>
    </dgm:pt>
    <dgm:pt modelId="{1CC708FB-761D-41F6-A3FE-F72ECDB55161}" type="sibTrans" cxnId="{475C207B-0FE4-4C7E-A59F-26EA92E81158}">
      <dgm:prSet/>
      <dgm:spPr/>
      <dgm:t>
        <a:bodyPr/>
        <a:lstStyle/>
        <a:p>
          <a:endParaRPr lang="de-DE"/>
        </a:p>
      </dgm:t>
    </dgm:pt>
    <dgm:pt modelId="{B59E25E7-C20E-4638-B6F0-2AD88F4A7C70}">
      <dgm:prSet/>
      <dgm:spPr>
        <a:solidFill>
          <a:schemeClr val="bg1"/>
        </a:solidFill>
      </dgm:spPr>
      <dgm:t>
        <a:bodyPr/>
        <a:lstStyle/>
        <a:p>
          <a:endParaRPr lang="de-DE"/>
        </a:p>
      </dgm:t>
    </dgm:pt>
    <dgm:pt modelId="{A4F8ED45-1409-413E-9C25-DE426504F1F5}" type="parTrans" cxnId="{7764039D-8C91-4126-985A-DFFD1F28B566}">
      <dgm:prSet/>
      <dgm:spPr>
        <a:solidFill>
          <a:srgbClr val="0070C0"/>
        </a:solidFill>
        <a:ln>
          <a:solidFill>
            <a:srgbClr val="0070C0"/>
          </a:solidFill>
        </a:ln>
      </dgm:spPr>
      <dgm:t>
        <a:bodyPr/>
        <a:lstStyle/>
        <a:p>
          <a:endParaRPr lang="de-DE"/>
        </a:p>
      </dgm:t>
    </dgm:pt>
    <dgm:pt modelId="{43D16AE0-0CF8-463B-8FF2-BA34F04108B7}" type="sibTrans" cxnId="{7764039D-8C91-4126-985A-DFFD1F28B566}">
      <dgm:prSet/>
      <dgm:spPr/>
      <dgm:t>
        <a:bodyPr/>
        <a:lstStyle/>
        <a:p>
          <a:endParaRPr lang="de-DE"/>
        </a:p>
      </dgm:t>
    </dgm:pt>
    <dgm:pt modelId="{BB87BDE1-2EFD-43B3-92CA-77C368F16712}">
      <dgm:prSet/>
      <dgm:spPr>
        <a:solidFill>
          <a:schemeClr val="bg1"/>
        </a:solidFill>
      </dgm:spPr>
      <dgm:t>
        <a:bodyPr/>
        <a:lstStyle/>
        <a:p>
          <a:endParaRPr lang="de-DE"/>
        </a:p>
      </dgm:t>
    </dgm:pt>
    <dgm:pt modelId="{11A3663C-8457-4322-BD29-D933BB9FEEF3}" type="parTrans" cxnId="{82D027D8-BE91-4369-97B4-6A8C6A1F95CC}">
      <dgm:prSet/>
      <dgm:spPr>
        <a:solidFill>
          <a:srgbClr val="0070C0"/>
        </a:solidFill>
        <a:ln>
          <a:solidFill>
            <a:srgbClr val="0070C0"/>
          </a:solidFill>
        </a:ln>
      </dgm:spPr>
      <dgm:t>
        <a:bodyPr/>
        <a:lstStyle/>
        <a:p>
          <a:endParaRPr lang="de-DE"/>
        </a:p>
      </dgm:t>
    </dgm:pt>
    <dgm:pt modelId="{7571DEC2-6FF2-4146-9324-25BDF0412B2C}" type="sibTrans" cxnId="{82D027D8-BE91-4369-97B4-6A8C6A1F95CC}">
      <dgm:prSet/>
      <dgm:spPr/>
      <dgm:t>
        <a:bodyPr/>
        <a:lstStyle/>
        <a:p>
          <a:endParaRPr lang="de-DE"/>
        </a:p>
      </dgm:t>
    </dgm:pt>
    <dgm:pt modelId="{FFCE2EAA-29B1-4EA1-96C7-84042EB712F0}">
      <dgm:prSet/>
      <dgm:spPr>
        <a:solidFill>
          <a:schemeClr val="bg1"/>
        </a:solidFill>
      </dgm:spPr>
      <dgm:t>
        <a:bodyPr/>
        <a:lstStyle/>
        <a:p>
          <a:endParaRPr lang="de-DE"/>
        </a:p>
      </dgm:t>
    </dgm:pt>
    <dgm:pt modelId="{C7D23F1A-02D7-461C-9A67-6B24A4E22512}" type="sibTrans" cxnId="{FA021CF8-22BD-43E1-B4D3-139DACD378B0}">
      <dgm:prSet/>
      <dgm:spPr/>
      <dgm:t>
        <a:bodyPr/>
        <a:lstStyle/>
        <a:p>
          <a:endParaRPr lang="de-DE"/>
        </a:p>
      </dgm:t>
    </dgm:pt>
    <dgm:pt modelId="{F33D2414-9A78-4BDA-A05D-F7B5F2543E91}" type="parTrans" cxnId="{FA021CF8-22BD-43E1-B4D3-139DACD378B0}">
      <dgm:prSet/>
      <dgm:spPr>
        <a:solidFill>
          <a:schemeClr val="tx2">
            <a:lumMod val="75000"/>
          </a:schemeClr>
        </a:solidFill>
        <a:ln>
          <a:solidFill>
            <a:schemeClr val="tx2">
              <a:lumMod val="75000"/>
            </a:schemeClr>
          </a:solidFill>
        </a:ln>
      </dgm:spPr>
      <dgm:t>
        <a:bodyPr/>
        <a:lstStyle/>
        <a:p>
          <a:endParaRPr lang="de-DE"/>
        </a:p>
      </dgm:t>
    </dgm:pt>
    <dgm:pt modelId="{3B9E9460-6CA5-4785-BFDA-92458CBCAFD9}" type="pres">
      <dgm:prSet presAssocID="{ADB3FC6E-BA69-4F94-9A79-113EDB6186FD}" presName="cycle" presStyleCnt="0">
        <dgm:presLayoutVars>
          <dgm:chMax val="1"/>
          <dgm:dir/>
          <dgm:animLvl val="ctr"/>
          <dgm:resizeHandles val="exact"/>
        </dgm:presLayoutVars>
      </dgm:prSet>
      <dgm:spPr/>
      <dgm:t>
        <a:bodyPr/>
        <a:lstStyle/>
        <a:p>
          <a:endParaRPr lang="de-DE"/>
        </a:p>
      </dgm:t>
    </dgm:pt>
    <dgm:pt modelId="{CFB819BD-4B21-44C3-8402-FD377C6F46C8}" type="pres">
      <dgm:prSet presAssocID="{DBF4365A-A4E0-4425-BDAF-11874C3ED491}" presName="centerShape" presStyleLbl="node0" presStyleIdx="0" presStyleCnt="1" custLinFactNeighborX="632" custLinFactNeighborY="-8187"/>
      <dgm:spPr/>
      <dgm:t>
        <a:bodyPr/>
        <a:lstStyle/>
        <a:p>
          <a:endParaRPr lang="de-DE"/>
        </a:p>
      </dgm:t>
    </dgm:pt>
    <dgm:pt modelId="{470BAF35-4A1A-498C-BB15-B3D8C8EB110C}" type="pres">
      <dgm:prSet presAssocID="{A232212F-524E-4ADF-B765-E750797CB4BE}" presName="parTrans" presStyleLbl="bgSibTrans2D1" presStyleIdx="0" presStyleCnt="9"/>
      <dgm:spPr/>
      <dgm:t>
        <a:bodyPr/>
        <a:lstStyle/>
        <a:p>
          <a:endParaRPr lang="de-DE"/>
        </a:p>
      </dgm:t>
    </dgm:pt>
    <dgm:pt modelId="{6CBE51DF-9ACC-4C4C-A563-CD7956E43519}" type="pres">
      <dgm:prSet presAssocID="{107F8521-FD53-49E4-B25F-BB4F8DF9EDD4}" presName="node" presStyleLbl="node1" presStyleIdx="0" presStyleCnt="9">
        <dgm:presLayoutVars>
          <dgm:bulletEnabled val="1"/>
        </dgm:presLayoutVars>
      </dgm:prSet>
      <dgm:spPr/>
      <dgm:t>
        <a:bodyPr/>
        <a:lstStyle/>
        <a:p>
          <a:endParaRPr lang="de-DE"/>
        </a:p>
      </dgm:t>
    </dgm:pt>
    <dgm:pt modelId="{6841AB6E-78E2-4476-85A6-7BE4740AE362}" type="pres">
      <dgm:prSet presAssocID="{908AB76D-6784-4FA3-A4C9-32550280BFC9}" presName="parTrans" presStyleLbl="bgSibTrans2D1" presStyleIdx="1" presStyleCnt="9"/>
      <dgm:spPr/>
      <dgm:t>
        <a:bodyPr/>
        <a:lstStyle/>
        <a:p>
          <a:endParaRPr lang="de-DE"/>
        </a:p>
      </dgm:t>
    </dgm:pt>
    <dgm:pt modelId="{848BD4B4-045F-45F6-9308-E8F7D87B8777}" type="pres">
      <dgm:prSet presAssocID="{9A7A49C0-7A35-4EAC-993E-186F2119BA51}" presName="node" presStyleLbl="node1" presStyleIdx="1" presStyleCnt="9">
        <dgm:presLayoutVars>
          <dgm:bulletEnabled val="1"/>
        </dgm:presLayoutVars>
      </dgm:prSet>
      <dgm:spPr/>
      <dgm:t>
        <a:bodyPr/>
        <a:lstStyle/>
        <a:p>
          <a:endParaRPr lang="de-DE"/>
        </a:p>
      </dgm:t>
    </dgm:pt>
    <dgm:pt modelId="{D2E246E9-1677-48BA-9083-4957A620C87F}" type="pres">
      <dgm:prSet presAssocID="{F33D2414-9A78-4BDA-A05D-F7B5F2543E91}" presName="parTrans" presStyleLbl="bgSibTrans2D1" presStyleIdx="2" presStyleCnt="9"/>
      <dgm:spPr/>
      <dgm:t>
        <a:bodyPr/>
        <a:lstStyle/>
        <a:p>
          <a:endParaRPr lang="de-DE"/>
        </a:p>
      </dgm:t>
    </dgm:pt>
    <dgm:pt modelId="{9C61E61D-2818-4B29-A8CA-61CDEB6CD01C}" type="pres">
      <dgm:prSet presAssocID="{FFCE2EAA-29B1-4EA1-96C7-84042EB712F0}" presName="node" presStyleLbl="node1" presStyleIdx="2" presStyleCnt="9">
        <dgm:presLayoutVars>
          <dgm:bulletEnabled val="1"/>
        </dgm:presLayoutVars>
      </dgm:prSet>
      <dgm:spPr/>
      <dgm:t>
        <a:bodyPr/>
        <a:lstStyle/>
        <a:p>
          <a:endParaRPr lang="de-DE"/>
        </a:p>
      </dgm:t>
    </dgm:pt>
    <dgm:pt modelId="{3CDCC2AD-3776-4E63-8E92-DB646CB01D48}" type="pres">
      <dgm:prSet presAssocID="{7C065053-D562-4A45-B248-0BACF4DB6549}" presName="parTrans" presStyleLbl="bgSibTrans2D1" presStyleIdx="3" presStyleCnt="9"/>
      <dgm:spPr/>
      <dgm:t>
        <a:bodyPr/>
        <a:lstStyle/>
        <a:p>
          <a:endParaRPr lang="de-DE"/>
        </a:p>
      </dgm:t>
    </dgm:pt>
    <dgm:pt modelId="{CBDF4CD9-249E-4CCD-81D0-3C9F899EECA5}" type="pres">
      <dgm:prSet presAssocID="{FC2052C0-1157-4238-90DF-D73592884A09}" presName="node" presStyleLbl="node1" presStyleIdx="3" presStyleCnt="9">
        <dgm:presLayoutVars>
          <dgm:bulletEnabled val="1"/>
        </dgm:presLayoutVars>
      </dgm:prSet>
      <dgm:spPr/>
      <dgm:t>
        <a:bodyPr/>
        <a:lstStyle/>
        <a:p>
          <a:endParaRPr lang="de-DE"/>
        </a:p>
      </dgm:t>
    </dgm:pt>
    <dgm:pt modelId="{348D3A1A-378E-4F9A-93DE-D520F72D2625}" type="pres">
      <dgm:prSet presAssocID="{1C19E400-FC85-4688-9E56-C4BB79473F2D}" presName="parTrans" presStyleLbl="bgSibTrans2D1" presStyleIdx="4" presStyleCnt="9"/>
      <dgm:spPr/>
      <dgm:t>
        <a:bodyPr/>
        <a:lstStyle/>
        <a:p>
          <a:endParaRPr lang="de-DE"/>
        </a:p>
      </dgm:t>
    </dgm:pt>
    <dgm:pt modelId="{D4912F17-E8B8-4539-B7DD-7E3AFD919E0B}" type="pres">
      <dgm:prSet presAssocID="{017476CB-EF05-46A6-AA94-C93A490BD115}" presName="node" presStyleLbl="node1" presStyleIdx="4" presStyleCnt="9">
        <dgm:presLayoutVars>
          <dgm:bulletEnabled val="1"/>
        </dgm:presLayoutVars>
      </dgm:prSet>
      <dgm:spPr/>
      <dgm:t>
        <a:bodyPr/>
        <a:lstStyle/>
        <a:p>
          <a:endParaRPr lang="de-DE"/>
        </a:p>
      </dgm:t>
    </dgm:pt>
    <dgm:pt modelId="{4E2EFD9A-1B0A-4663-996D-9DDB90863AC1}" type="pres">
      <dgm:prSet presAssocID="{0B2F84C9-B2D0-4568-A1B7-B01D4DA71E4E}" presName="parTrans" presStyleLbl="bgSibTrans2D1" presStyleIdx="5" presStyleCnt="9"/>
      <dgm:spPr/>
      <dgm:t>
        <a:bodyPr/>
        <a:lstStyle/>
        <a:p>
          <a:endParaRPr lang="de-DE"/>
        </a:p>
      </dgm:t>
    </dgm:pt>
    <dgm:pt modelId="{D3726B9C-AEA7-4428-880B-9B7DD87173B7}" type="pres">
      <dgm:prSet presAssocID="{8BA906EE-9F6C-4628-8117-3AE0992E35E3}" presName="node" presStyleLbl="node1" presStyleIdx="5" presStyleCnt="9">
        <dgm:presLayoutVars>
          <dgm:bulletEnabled val="1"/>
        </dgm:presLayoutVars>
      </dgm:prSet>
      <dgm:spPr/>
      <dgm:t>
        <a:bodyPr/>
        <a:lstStyle/>
        <a:p>
          <a:endParaRPr lang="de-DE"/>
        </a:p>
      </dgm:t>
    </dgm:pt>
    <dgm:pt modelId="{5883D01E-32EB-40D6-A021-DCA5962CBB86}" type="pres">
      <dgm:prSet presAssocID="{A4F8ED45-1409-413E-9C25-DE426504F1F5}" presName="parTrans" presStyleLbl="bgSibTrans2D1" presStyleIdx="6" presStyleCnt="9"/>
      <dgm:spPr/>
      <dgm:t>
        <a:bodyPr/>
        <a:lstStyle/>
        <a:p>
          <a:endParaRPr lang="de-DE"/>
        </a:p>
      </dgm:t>
    </dgm:pt>
    <dgm:pt modelId="{EF5A4B2E-0A2F-47EA-85EA-1816FEAE7AEE}" type="pres">
      <dgm:prSet presAssocID="{B59E25E7-C20E-4638-B6F0-2AD88F4A7C70}" presName="node" presStyleLbl="node1" presStyleIdx="6" presStyleCnt="9">
        <dgm:presLayoutVars>
          <dgm:bulletEnabled val="1"/>
        </dgm:presLayoutVars>
      </dgm:prSet>
      <dgm:spPr/>
      <dgm:t>
        <a:bodyPr/>
        <a:lstStyle/>
        <a:p>
          <a:endParaRPr lang="de-DE"/>
        </a:p>
      </dgm:t>
    </dgm:pt>
    <dgm:pt modelId="{CBF4A24B-A20C-4B3F-AEFC-04AB36CC2CEA}" type="pres">
      <dgm:prSet presAssocID="{11A3663C-8457-4322-BD29-D933BB9FEEF3}" presName="parTrans" presStyleLbl="bgSibTrans2D1" presStyleIdx="7" presStyleCnt="9"/>
      <dgm:spPr/>
      <dgm:t>
        <a:bodyPr/>
        <a:lstStyle/>
        <a:p>
          <a:endParaRPr lang="de-DE"/>
        </a:p>
      </dgm:t>
    </dgm:pt>
    <dgm:pt modelId="{900DFFE4-F640-40C6-8FD2-BDA99DCB8808}" type="pres">
      <dgm:prSet presAssocID="{BB87BDE1-2EFD-43B3-92CA-77C368F16712}" presName="node" presStyleLbl="node1" presStyleIdx="7" presStyleCnt="9">
        <dgm:presLayoutVars>
          <dgm:bulletEnabled val="1"/>
        </dgm:presLayoutVars>
      </dgm:prSet>
      <dgm:spPr/>
      <dgm:t>
        <a:bodyPr/>
        <a:lstStyle/>
        <a:p>
          <a:endParaRPr lang="de-DE"/>
        </a:p>
      </dgm:t>
    </dgm:pt>
    <dgm:pt modelId="{65B2C34B-3845-4937-A48E-14770FBEDE29}" type="pres">
      <dgm:prSet presAssocID="{16298F5F-D3E6-4E1B-ADFE-7ABD28B8F9B2}" presName="parTrans" presStyleLbl="bgSibTrans2D1" presStyleIdx="8" presStyleCnt="9"/>
      <dgm:spPr/>
      <dgm:t>
        <a:bodyPr/>
        <a:lstStyle/>
        <a:p>
          <a:endParaRPr lang="de-DE"/>
        </a:p>
      </dgm:t>
    </dgm:pt>
    <dgm:pt modelId="{1A4100B6-E453-4E08-82C8-7E8B4C478AA2}" type="pres">
      <dgm:prSet presAssocID="{05FFA660-B343-46C4-B1E4-22181808409D}" presName="node" presStyleLbl="node1" presStyleIdx="8" presStyleCnt="9">
        <dgm:presLayoutVars>
          <dgm:bulletEnabled val="1"/>
        </dgm:presLayoutVars>
      </dgm:prSet>
      <dgm:spPr/>
      <dgm:t>
        <a:bodyPr/>
        <a:lstStyle/>
        <a:p>
          <a:endParaRPr lang="de-DE"/>
        </a:p>
      </dgm:t>
    </dgm:pt>
  </dgm:ptLst>
  <dgm:cxnLst>
    <dgm:cxn modelId="{475C207B-0FE4-4C7E-A59F-26EA92E81158}" srcId="{DBF4365A-A4E0-4425-BDAF-11874C3ED491}" destId="{8BA906EE-9F6C-4628-8117-3AE0992E35E3}" srcOrd="5" destOrd="0" parTransId="{0B2F84C9-B2D0-4568-A1B7-B01D4DA71E4E}" sibTransId="{1CC708FB-761D-41F6-A3FE-F72ECDB55161}"/>
    <dgm:cxn modelId="{C62AE91C-4BC4-4A75-9340-6A57357379E5}" type="presOf" srcId="{8BA906EE-9F6C-4628-8117-3AE0992E35E3}" destId="{D3726B9C-AEA7-4428-880B-9B7DD87173B7}" srcOrd="0" destOrd="0" presId="urn:microsoft.com/office/officeart/2005/8/layout/radial4"/>
    <dgm:cxn modelId="{115CCE25-C989-4952-89FD-3D9858109289}" srcId="{DBF4365A-A4E0-4425-BDAF-11874C3ED491}" destId="{017476CB-EF05-46A6-AA94-C93A490BD115}" srcOrd="4" destOrd="0" parTransId="{1C19E400-FC85-4688-9E56-C4BB79473F2D}" sibTransId="{19904A44-BBD8-4CC6-879E-ECD296EB9D70}"/>
    <dgm:cxn modelId="{B47AD306-B884-4850-8C70-84738BD91F91}" type="presOf" srcId="{107F8521-FD53-49E4-B25F-BB4F8DF9EDD4}" destId="{6CBE51DF-9ACC-4C4C-A563-CD7956E43519}" srcOrd="0" destOrd="0" presId="urn:microsoft.com/office/officeart/2005/8/layout/radial4"/>
    <dgm:cxn modelId="{880F8305-22DD-473E-BA25-E6E6B4400AD9}" type="presOf" srcId="{16298F5F-D3E6-4E1B-ADFE-7ABD28B8F9B2}" destId="{65B2C34B-3845-4937-A48E-14770FBEDE29}" srcOrd="0" destOrd="0" presId="urn:microsoft.com/office/officeart/2005/8/layout/radial4"/>
    <dgm:cxn modelId="{FDD27F7B-959C-4B09-85B2-1EAE6D9EEFED}" type="presOf" srcId="{FFCE2EAA-29B1-4EA1-96C7-84042EB712F0}" destId="{9C61E61D-2818-4B29-A8CA-61CDEB6CD01C}" srcOrd="0" destOrd="0" presId="urn:microsoft.com/office/officeart/2005/8/layout/radial4"/>
    <dgm:cxn modelId="{149B5966-7E7D-47AA-8FE1-3B304C758BE7}" type="presOf" srcId="{BB87BDE1-2EFD-43B3-92CA-77C368F16712}" destId="{900DFFE4-F640-40C6-8FD2-BDA99DCB8808}" srcOrd="0" destOrd="0" presId="urn:microsoft.com/office/officeart/2005/8/layout/radial4"/>
    <dgm:cxn modelId="{2FE02C35-F579-45AA-9F55-9A36F2B88A98}" type="presOf" srcId="{A232212F-524E-4ADF-B765-E750797CB4BE}" destId="{470BAF35-4A1A-498C-BB15-B3D8C8EB110C}" srcOrd="0" destOrd="0" presId="urn:microsoft.com/office/officeart/2005/8/layout/radial4"/>
    <dgm:cxn modelId="{74E21F17-74E6-4ED4-9431-059704BF571A}" type="presOf" srcId="{7C065053-D562-4A45-B248-0BACF4DB6549}" destId="{3CDCC2AD-3776-4E63-8E92-DB646CB01D48}" srcOrd="0" destOrd="0" presId="urn:microsoft.com/office/officeart/2005/8/layout/radial4"/>
    <dgm:cxn modelId="{7764039D-8C91-4126-985A-DFFD1F28B566}" srcId="{DBF4365A-A4E0-4425-BDAF-11874C3ED491}" destId="{B59E25E7-C20E-4638-B6F0-2AD88F4A7C70}" srcOrd="6" destOrd="0" parTransId="{A4F8ED45-1409-413E-9C25-DE426504F1F5}" sibTransId="{43D16AE0-0CF8-463B-8FF2-BA34F04108B7}"/>
    <dgm:cxn modelId="{0480C5B5-1592-42C7-8DDB-73EA20A17FD7}" srcId="{DBF4365A-A4E0-4425-BDAF-11874C3ED491}" destId="{9A7A49C0-7A35-4EAC-993E-186F2119BA51}" srcOrd="1" destOrd="0" parTransId="{908AB76D-6784-4FA3-A4C9-32550280BFC9}" sibTransId="{E431EDBC-B07F-4B51-B0BC-3A19785E2BCE}"/>
    <dgm:cxn modelId="{AC82AD3B-EF96-492D-9377-C4678BFD34FF}" type="presOf" srcId="{0B2F84C9-B2D0-4568-A1B7-B01D4DA71E4E}" destId="{4E2EFD9A-1B0A-4663-996D-9DDB90863AC1}" srcOrd="0" destOrd="0" presId="urn:microsoft.com/office/officeart/2005/8/layout/radial4"/>
    <dgm:cxn modelId="{1D3F3056-339E-4B4C-AD17-7F91F3BF738E}" type="presOf" srcId="{ADB3FC6E-BA69-4F94-9A79-113EDB6186FD}" destId="{3B9E9460-6CA5-4785-BFDA-92458CBCAFD9}" srcOrd="0" destOrd="0" presId="urn:microsoft.com/office/officeart/2005/8/layout/radial4"/>
    <dgm:cxn modelId="{82D027D8-BE91-4369-97B4-6A8C6A1F95CC}" srcId="{DBF4365A-A4E0-4425-BDAF-11874C3ED491}" destId="{BB87BDE1-2EFD-43B3-92CA-77C368F16712}" srcOrd="7" destOrd="0" parTransId="{11A3663C-8457-4322-BD29-D933BB9FEEF3}" sibTransId="{7571DEC2-6FF2-4146-9324-25BDF0412B2C}"/>
    <dgm:cxn modelId="{9EDD0BFE-00FD-46EB-B4C5-FE08A2FCA36C}" type="presOf" srcId="{B59E25E7-C20E-4638-B6F0-2AD88F4A7C70}" destId="{EF5A4B2E-0A2F-47EA-85EA-1816FEAE7AEE}" srcOrd="0" destOrd="0" presId="urn:microsoft.com/office/officeart/2005/8/layout/radial4"/>
    <dgm:cxn modelId="{F82B77E2-4615-4C0B-8EBA-D716A8570C34}" srcId="{DBF4365A-A4E0-4425-BDAF-11874C3ED491}" destId="{107F8521-FD53-49E4-B25F-BB4F8DF9EDD4}" srcOrd="0" destOrd="0" parTransId="{A232212F-524E-4ADF-B765-E750797CB4BE}" sibTransId="{60605C46-3E3E-410F-BD19-D17CC5FDC919}"/>
    <dgm:cxn modelId="{D95A2438-DF85-4524-9E0D-F6AA2F5EFCA6}" type="presOf" srcId="{05FFA660-B343-46C4-B1E4-22181808409D}" destId="{1A4100B6-E453-4E08-82C8-7E8B4C478AA2}" srcOrd="0" destOrd="0" presId="urn:microsoft.com/office/officeart/2005/8/layout/radial4"/>
    <dgm:cxn modelId="{6AB3B894-D615-416B-9F60-CEEE7266F204}" type="presOf" srcId="{FC2052C0-1157-4238-90DF-D73592884A09}" destId="{CBDF4CD9-249E-4CCD-81D0-3C9F899EECA5}" srcOrd="0" destOrd="0" presId="urn:microsoft.com/office/officeart/2005/8/layout/radial4"/>
    <dgm:cxn modelId="{504DF2B3-C6C7-4471-A3CE-04D942F40610}" type="presOf" srcId="{908AB76D-6784-4FA3-A4C9-32550280BFC9}" destId="{6841AB6E-78E2-4476-85A6-7BE4740AE362}" srcOrd="0" destOrd="0" presId="urn:microsoft.com/office/officeart/2005/8/layout/radial4"/>
    <dgm:cxn modelId="{6B96F2AA-CCC7-4F16-AF09-EE8767069783}" srcId="{DBF4365A-A4E0-4425-BDAF-11874C3ED491}" destId="{05FFA660-B343-46C4-B1E4-22181808409D}" srcOrd="8" destOrd="0" parTransId="{16298F5F-D3E6-4E1B-ADFE-7ABD28B8F9B2}" sibTransId="{C7AE5800-60D3-4241-A916-DC4AF6FCDF4D}"/>
    <dgm:cxn modelId="{A1D77F0F-5AF5-4C79-9EFF-FD7FB4E9B395}" srcId="{ADB3FC6E-BA69-4F94-9A79-113EDB6186FD}" destId="{DBF4365A-A4E0-4425-BDAF-11874C3ED491}" srcOrd="0" destOrd="0" parTransId="{D9C3313A-C6EC-42BF-A604-9848C718DF0C}" sibTransId="{47E206D9-B2B6-408A-9E82-93945CA632DC}"/>
    <dgm:cxn modelId="{FA021CF8-22BD-43E1-B4D3-139DACD378B0}" srcId="{DBF4365A-A4E0-4425-BDAF-11874C3ED491}" destId="{FFCE2EAA-29B1-4EA1-96C7-84042EB712F0}" srcOrd="2" destOrd="0" parTransId="{F33D2414-9A78-4BDA-A05D-F7B5F2543E91}" sibTransId="{C7D23F1A-02D7-461C-9A67-6B24A4E22512}"/>
    <dgm:cxn modelId="{A2894CBD-F31E-4214-8A3C-AFFF6A187366}" type="presOf" srcId="{1C19E400-FC85-4688-9E56-C4BB79473F2D}" destId="{348D3A1A-378E-4F9A-93DE-D520F72D2625}" srcOrd="0" destOrd="0" presId="urn:microsoft.com/office/officeart/2005/8/layout/radial4"/>
    <dgm:cxn modelId="{175A2BE8-3F02-4D75-BF14-237177C4821C}" type="presOf" srcId="{11A3663C-8457-4322-BD29-D933BB9FEEF3}" destId="{CBF4A24B-A20C-4B3F-AEFC-04AB36CC2CEA}" srcOrd="0" destOrd="0" presId="urn:microsoft.com/office/officeart/2005/8/layout/radial4"/>
    <dgm:cxn modelId="{F060076E-D2C0-4571-8EC1-A20970CFB0E0}" type="presOf" srcId="{DBF4365A-A4E0-4425-BDAF-11874C3ED491}" destId="{CFB819BD-4B21-44C3-8402-FD377C6F46C8}" srcOrd="0" destOrd="0" presId="urn:microsoft.com/office/officeart/2005/8/layout/radial4"/>
    <dgm:cxn modelId="{F51983F0-8E4D-4202-B04D-3D4302AEA48A}" srcId="{DBF4365A-A4E0-4425-BDAF-11874C3ED491}" destId="{FC2052C0-1157-4238-90DF-D73592884A09}" srcOrd="3" destOrd="0" parTransId="{7C065053-D562-4A45-B248-0BACF4DB6549}" sibTransId="{157CCA67-3E1F-4B1B-9F04-1D7B1F585804}"/>
    <dgm:cxn modelId="{B0E1EC33-04A2-48E1-8B76-2C944B2DB488}" type="presOf" srcId="{A4F8ED45-1409-413E-9C25-DE426504F1F5}" destId="{5883D01E-32EB-40D6-A021-DCA5962CBB86}" srcOrd="0" destOrd="0" presId="urn:microsoft.com/office/officeart/2005/8/layout/radial4"/>
    <dgm:cxn modelId="{138B16E4-BA5F-4B96-A41B-FF8DB35CE6E8}" type="presOf" srcId="{9A7A49C0-7A35-4EAC-993E-186F2119BA51}" destId="{848BD4B4-045F-45F6-9308-E8F7D87B8777}" srcOrd="0" destOrd="0" presId="urn:microsoft.com/office/officeart/2005/8/layout/radial4"/>
    <dgm:cxn modelId="{7CED108B-DC6F-4D25-814D-FE4997F51727}" type="presOf" srcId="{F33D2414-9A78-4BDA-A05D-F7B5F2543E91}" destId="{D2E246E9-1677-48BA-9083-4957A620C87F}" srcOrd="0" destOrd="0" presId="urn:microsoft.com/office/officeart/2005/8/layout/radial4"/>
    <dgm:cxn modelId="{2B582388-BD2A-4F40-920E-DC2E9CC03FA7}" type="presOf" srcId="{017476CB-EF05-46A6-AA94-C93A490BD115}" destId="{D4912F17-E8B8-4539-B7DD-7E3AFD919E0B}" srcOrd="0" destOrd="0" presId="urn:microsoft.com/office/officeart/2005/8/layout/radial4"/>
    <dgm:cxn modelId="{D0E5C4FB-0B6C-46B6-A303-9B28796B54CA}" type="presParOf" srcId="{3B9E9460-6CA5-4785-BFDA-92458CBCAFD9}" destId="{CFB819BD-4B21-44C3-8402-FD377C6F46C8}" srcOrd="0" destOrd="0" presId="urn:microsoft.com/office/officeart/2005/8/layout/radial4"/>
    <dgm:cxn modelId="{12EAD2E3-078D-40AF-BA5A-FAA5B341101A}" type="presParOf" srcId="{3B9E9460-6CA5-4785-BFDA-92458CBCAFD9}" destId="{470BAF35-4A1A-498C-BB15-B3D8C8EB110C}" srcOrd="1" destOrd="0" presId="urn:microsoft.com/office/officeart/2005/8/layout/radial4"/>
    <dgm:cxn modelId="{4AF4DB62-0930-4538-8376-E9008E599615}" type="presParOf" srcId="{3B9E9460-6CA5-4785-BFDA-92458CBCAFD9}" destId="{6CBE51DF-9ACC-4C4C-A563-CD7956E43519}" srcOrd="2" destOrd="0" presId="urn:microsoft.com/office/officeart/2005/8/layout/radial4"/>
    <dgm:cxn modelId="{918B3132-FC11-43FC-878D-4DA8EEEBA30C}" type="presParOf" srcId="{3B9E9460-6CA5-4785-BFDA-92458CBCAFD9}" destId="{6841AB6E-78E2-4476-85A6-7BE4740AE362}" srcOrd="3" destOrd="0" presId="urn:microsoft.com/office/officeart/2005/8/layout/radial4"/>
    <dgm:cxn modelId="{9D6A39FA-5F61-4053-984E-7B7DDA06CD72}" type="presParOf" srcId="{3B9E9460-6CA5-4785-BFDA-92458CBCAFD9}" destId="{848BD4B4-045F-45F6-9308-E8F7D87B8777}" srcOrd="4" destOrd="0" presId="urn:microsoft.com/office/officeart/2005/8/layout/radial4"/>
    <dgm:cxn modelId="{2CE9C09D-AE23-4C8D-A1C4-2244D12FBEA3}" type="presParOf" srcId="{3B9E9460-6CA5-4785-BFDA-92458CBCAFD9}" destId="{D2E246E9-1677-48BA-9083-4957A620C87F}" srcOrd="5" destOrd="0" presId="urn:microsoft.com/office/officeart/2005/8/layout/radial4"/>
    <dgm:cxn modelId="{98CA0EB7-E409-49D0-86F9-CECC63CF1EC3}" type="presParOf" srcId="{3B9E9460-6CA5-4785-BFDA-92458CBCAFD9}" destId="{9C61E61D-2818-4B29-A8CA-61CDEB6CD01C}" srcOrd="6" destOrd="0" presId="urn:microsoft.com/office/officeart/2005/8/layout/radial4"/>
    <dgm:cxn modelId="{CD4ED826-209D-4982-A6B7-EFCB7D5DF8C1}" type="presParOf" srcId="{3B9E9460-6CA5-4785-BFDA-92458CBCAFD9}" destId="{3CDCC2AD-3776-4E63-8E92-DB646CB01D48}" srcOrd="7" destOrd="0" presId="urn:microsoft.com/office/officeart/2005/8/layout/radial4"/>
    <dgm:cxn modelId="{C41AA97F-C347-448C-9B11-206F3CF5AF80}" type="presParOf" srcId="{3B9E9460-6CA5-4785-BFDA-92458CBCAFD9}" destId="{CBDF4CD9-249E-4CCD-81D0-3C9F899EECA5}" srcOrd="8" destOrd="0" presId="urn:microsoft.com/office/officeart/2005/8/layout/radial4"/>
    <dgm:cxn modelId="{5DCE7D7A-74FF-4DF3-93AF-5A7F92F25AB0}" type="presParOf" srcId="{3B9E9460-6CA5-4785-BFDA-92458CBCAFD9}" destId="{348D3A1A-378E-4F9A-93DE-D520F72D2625}" srcOrd="9" destOrd="0" presId="urn:microsoft.com/office/officeart/2005/8/layout/radial4"/>
    <dgm:cxn modelId="{D872F580-913B-46DE-A1B2-79844D121F54}" type="presParOf" srcId="{3B9E9460-6CA5-4785-BFDA-92458CBCAFD9}" destId="{D4912F17-E8B8-4539-B7DD-7E3AFD919E0B}" srcOrd="10" destOrd="0" presId="urn:microsoft.com/office/officeart/2005/8/layout/radial4"/>
    <dgm:cxn modelId="{F1D46DD4-103C-42AC-836E-8917AF445755}" type="presParOf" srcId="{3B9E9460-6CA5-4785-BFDA-92458CBCAFD9}" destId="{4E2EFD9A-1B0A-4663-996D-9DDB90863AC1}" srcOrd="11" destOrd="0" presId="urn:microsoft.com/office/officeart/2005/8/layout/radial4"/>
    <dgm:cxn modelId="{DE1A7297-4B20-441A-83D7-FFF93BBE0956}" type="presParOf" srcId="{3B9E9460-6CA5-4785-BFDA-92458CBCAFD9}" destId="{D3726B9C-AEA7-4428-880B-9B7DD87173B7}" srcOrd="12" destOrd="0" presId="urn:microsoft.com/office/officeart/2005/8/layout/radial4"/>
    <dgm:cxn modelId="{B4C834B5-6F9C-4A2B-BFD6-1832A1CCC5B8}" type="presParOf" srcId="{3B9E9460-6CA5-4785-BFDA-92458CBCAFD9}" destId="{5883D01E-32EB-40D6-A021-DCA5962CBB86}" srcOrd="13" destOrd="0" presId="urn:microsoft.com/office/officeart/2005/8/layout/radial4"/>
    <dgm:cxn modelId="{0E02F438-02B0-4576-AECD-8BD7A90548BD}" type="presParOf" srcId="{3B9E9460-6CA5-4785-BFDA-92458CBCAFD9}" destId="{EF5A4B2E-0A2F-47EA-85EA-1816FEAE7AEE}" srcOrd="14" destOrd="0" presId="urn:microsoft.com/office/officeart/2005/8/layout/radial4"/>
    <dgm:cxn modelId="{BEE1EBEC-74A3-43F0-82AA-450AC3B87F40}" type="presParOf" srcId="{3B9E9460-6CA5-4785-BFDA-92458CBCAFD9}" destId="{CBF4A24B-A20C-4B3F-AEFC-04AB36CC2CEA}" srcOrd="15" destOrd="0" presId="urn:microsoft.com/office/officeart/2005/8/layout/radial4"/>
    <dgm:cxn modelId="{AAF238C4-F321-4BB9-8A96-CA78447294FB}" type="presParOf" srcId="{3B9E9460-6CA5-4785-BFDA-92458CBCAFD9}" destId="{900DFFE4-F640-40C6-8FD2-BDA99DCB8808}" srcOrd="16" destOrd="0" presId="urn:microsoft.com/office/officeart/2005/8/layout/radial4"/>
    <dgm:cxn modelId="{5D5A4FEB-6726-4A86-8387-73E848D0D07E}" type="presParOf" srcId="{3B9E9460-6CA5-4785-BFDA-92458CBCAFD9}" destId="{65B2C34B-3845-4937-A48E-14770FBEDE29}" srcOrd="17" destOrd="0" presId="urn:microsoft.com/office/officeart/2005/8/layout/radial4"/>
    <dgm:cxn modelId="{5D822155-EC0B-4AB2-AC2F-EBA4CF6AFF70}" type="presParOf" srcId="{3B9E9460-6CA5-4785-BFDA-92458CBCAFD9}" destId="{1A4100B6-E453-4E08-82C8-7E8B4C478AA2}"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4DE781-E87D-4F2D-82C6-5BDBA34FB50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66C78A7A-2304-4412-AE27-279E041677C2}">
      <dgm:prSet phldrT="[Text]"/>
      <dgm:spPr>
        <a:solidFill>
          <a:srgbClr val="C00000"/>
        </a:solidFill>
        <a:ln>
          <a:solidFill>
            <a:schemeClr val="bg1"/>
          </a:solidFill>
        </a:ln>
      </dgm:spPr>
      <dgm:t>
        <a:bodyPr/>
        <a:lstStyle/>
        <a:p>
          <a:r>
            <a:rPr lang="de-DE" dirty="0" smtClean="0"/>
            <a:t>Soziale Kontakte</a:t>
          </a:r>
          <a:endParaRPr lang="de-DE" dirty="0"/>
        </a:p>
      </dgm:t>
    </dgm:pt>
    <dgm:pt modelId="{3CB355E0-8122-4B8D-AACB-9EC736ED0F04}" type="parTrans" cxnId="{F20E099D-4EB0-46C4-B6E9-6F381E64A57B}">
      <dgm:prSet/>
      <dgm:spPr/>
      <dgm:t>
        <a:bodyPr/>
        <a:lstStyle/>
        <a:p>
          <a:endParaRPr lang="de-DE"/>
        </a:p>
      </dgm:t>
    </dgm:pt>
    <dgm:pt modelId="{C0BBBD11-E271-46BB-863F-E15195B9EFC2}" type="sibTrans" cxnId="{F20E099D-4EB0-46C4-B6E9-6F381E64A57B}">
      <dgm:prSet>
        <dgm:style>
          <a:lnRef idx="2">
            <a:schemeClr val="accent1"/>
          </a:lnRef>
          <a:fillRef idx="0">
            <a:schemeClr val="accent1"/>
          </a:fillRef>
          <a:effectRef idx="1">
            <a:schemeClr val="accent1"/>
          </a:effectRef>
          <a:fontRef idx="minor">
            <a:schemeClr val="tx1"/>
          </a:fontRef>
        </dgm:style>
      </dgm:prSet>
      <dgm:spPr>
        <a:solidFill>
          <a:schemeClr val="tx1"/>
        </a:solidFill>
        <a:ln>
          <a:solidFill>
            <a:srgbClr val="C00000"/>
          </a:solidFill>
        </a:ln>
      </dgm:spPr>
      <dgm:t>
        <a:bodyPr/>
        <a:lstStyle/>
        <a:p>
          <a:endParaRPr lang="de-DE"/>
        </a:p>
      </dgm:t>
    </dgm:pt>
    <dgm:pt modelId="{FBB54EFA-97D6-464F-B802-42E2A715707A}">
      <dgm:prSet phldrT="[Text]"/>
      <dgm:spPr>
        <a:solidFill>
          <a:srgbClr val="0070C0"/>
        </a:solidFill>
        <a:ln>
          <a:solidFill>
            <a:schemeClr val="bg1"/>
          </a:solidFill>
        </a:ln>
      </dgm:spPr>
      <dgm:t>
        <a:bodyPr/>
        <a:lstStyle/>
        <a:p>
          <a:r>
            <a:rPr lang="de-DE" dirty="0" smtClean="0"/>
            <a:t>Einrichtungen</a:t>
          </a:r>
          <a:endParaRPr lang="de-DE" dirty="0"/>
        </a:p>
      </dgm:t>
    </dgm:pt>
    <dgm:pt modelId="{5DFFC6CB-644C-4571-855B-CFE63601AF85}" type="parTrans" cxnId="{BE865E51-EA23-47CB-9713-6F5B5B00B7C9}">
      <dgm:prSet/>
      <dgm:spPr/>
      <dgm:t>
        <a:bodyPr/>
        <a:lstStyle/>
        <a:p>
          <a:endParaRPr lang="de-DE"/>
        </a:p>
      </dgm:t>
    </dgm:pt>
    <dgm:pt modelId="{3644F329-21CA-4F44-9D25-A4D21AB105D0}" type="sibTrans" cxnId="{BE865E51-EA23-47CB-9713-6F5B5B00B7C9}">
      <dgm:prSet>
        <dgm:style>
          <a:lnRef idx="2">
            <a:schemeClr val="accent1"/>
          </a:lnRef>
          <a:fillRef idx="0">
            <a:schemeClr val="accent1"/>
          </a:fillRef>
          <a:effectRef idx="1">
            <a:schemeClr val="accent1"/>
          </a:effectRef>
          <a:fontRef idx="minor">
            <a:schemeClr val="tx1"/>
          </a:fontRef>
        </dgm:style>
      </dgm:prSet>
      <dgm:spPr>
        <a:solidFill>
          <a:schemeClr val="tx1"/>
        </a:solidFill>
        <a:ln>
          <a:solidFill>
            <a:srgbClr val="0070C0"/>
          </a:solidFill>
        </a:ln>
      </dgm:spPr>
      <dgm:t>
        <a:bodyPr/>
        <a:lstStyle/>
        <a:p>
          <a:endParaRPr lang="de-DE"/>
        </a:p>
      </dgm:t>
    </dgm:pt>
    <dgm:pt modelId="{4297EB19-841E-4F5A-B8BB-28A11FE1DEEF}">
      <dgm:prSet phldrT="[Text]"/>
      <dgm:spPr>
        <a:solidFill>
          <a:srgbClr val="7030A0"/>
        </a:solidFill>
        <a:ln>
          <a:solidFill>
            <a:schemeClr val="bg1"/>
          </a:solidFill>
        </a:ln>
      </dgm:spPr>
      <dgm:t>
        <a:bodyPr/>
        <a:lstStyle/>
        <a:p>
          <a:r>
            <a:rPr lang="de-DE" dirty="0" smtClean="0"/>
            <a:t>Elektronische Hilfsmittel</a:t>
          </a:r>
          <a:endParaRPr lang="de-DE" dirty="0"/>
        </a:p>
      </dgm:t>
    </dgm:pt>
    <dgm:pt modelId="{560F833A-47C9-4843-B86C-CBFC0D3E3FB9}" type="parTrans" cxnId="{A14AEEE9-A1B1-49D9-BB95-4B553F310F9E}">
      <dgm:prSet/>
      <dgm:spPr/>
      <dgm:t>
        <a:bodyPr/>
        <a:lstStyle/>
        <a:p>
          <a:endParaRPr lang="de-DE"/>
        </a:p>
      </dgm:t>
    </dgm:pt>
    <dgm:pt modelId="{6E877F06-B7E9-49A0-8AB0-F059617783D8}" type="sibTrans" cxnId="{A14AEEE9-A1B1-49D9-BB95-4B553F310F9E}">
      <dgm:prSet>
        <dgm:style>
          <a:lnRef idx="2">
            <a:schemeClr val="accent1"/>
          </a:lnRef>
          <a:fillRef idx="0">
            <a:schemeClr val="accent1"/>
          </a:fillRef>
          <a:effectRef idx="1">
            <a:schemeClr val="accent1"/>
          </a:effectRef>
          <a:fontRef idx="minor">
            <a:schemeClr val="tx1"/>
          </a:fontRef>
        </dgm:style>
      </dgm:prSet>
      <dgm:spPr>
        <a:ln>
          <a:solidFill>
            <a:srgbClr val="7030A0"/>
          </a:solidFill>
        </a:ln>
      </dgm:spPr>
      <dgm:t>
        <a:bodyPr/>
        <a:lstStyle/>
        <a:p>
          <a:endParaRPr lang="de-DE"/>
        </a:p>
      </dgm:t>
    </dgm:pt>
    <dgm:pt modelId="{1C60F8B0-D275-46C4-BA79-C88BDBBD68D0}">
      <dgm:prSet phldrT="[Text]"/>
      <dgm:spPr>
        <a:solidFill>
          <a:schemeClr val="tx2">
            <a:lumMod val="75000"/>
          </a:schemeClr>
        </a:solidFill>
        <a:ln>
          <a:solidFill>
            <a:schemeClr val="bg1"/>
          </a:solidFill>
        </a:ln>
      </dgm:spPr>
      <dgm:t>
        <a:bodyPr/>
        <a:lstStyle/>
        <a:p>
          <a:r>
            <a:rPr lang="de-DE" dirty="0" smtClean="0"/>
            <a:t>Medizinische Versorgung</a:t>
          </a:r>
          <a:endParaRPr lang="de-DE" dirty="0"/>
        </a:p>
      </dgm:t>
    </dgm:pt>
    <dgm:pt modelId="{4FAD2EDE-2125-4EB1-9401-D0771425159E}" type="parTrans" cxnId="{4496AEC9-ADA3-4BF9-87B8-A640EEDDDD40}">
      <dgm:prSet/>
      <dgm:spPr/>
      <dgm:t>
        <a:bodyPr/>
        <a:lstStyle/>
        <a:p>
          <a:endParaRPr lang="de-DE"/>
        </a:p>
      </dgm:t>
    </dgm:pt>
    <dgm:pt modelId="{EBE2FCBF-C464-4A6C-B01B-775357C7E0AC}" type="sibTrans" cxnId="{4496AEC9-ADA3-4BF9-87B8-A640EEDDDD40}">
      <dgm:prSet>
        <dgm:style>
          <a:lnRef idx="2">
            <a:schemeClr val="accent1"/>
          </a:lnRef>
          <a:fillRef idx="0">
            <a:schemeClr val="accent1"/>
          </a:fillRef>
          <a:effectRef idx="1">
            <a:schemeClr val="accent1"/>
          </a:effectRef>
          <a:fontRef idx="minor">
            <a:schemeClr val="tx1"/>
          </a:fontRef>
        </dgm:style>
      </dgm:prSet>
      <dgm:spPr>
        <a:solidFill>
          <a:schemeClr val="tx1"/>
        </a:solidFill>
        <a:ln>
          <a:solidFill>
            <a:schemeClr val="tx2">
              <a:lumMod val="75000"/>
            </a:schemeClr>
          </a:solidFill>
        </a:ln>
      </dgm:spPr>
      <dgm:t>
        <a:bodyPr/>
        <a:lstStyle/>
        <a:p>
          <a:endParaRPr lang="de-DE"/>
        </a:p>
      </dgm:t>
    </dgm:pt>
    <dgm:pt modelId="{B7F6A63D-CC6F-4E34-B771-83A5A69EAFFF}" type="pres">
      <dgm:prSet presAssocID="{764DE781-E87D-4F2D-82C6-5BDBA34FB508}" presName="cycle" presStyleCnt="0">
        <dgm:presLayoutVars>
          <dgm:dir/>
          <dgm:resizeHandles val="exact"/>
        </dgm:presLayoutVars>
      </dgm:prSet>
      <dgm:spPr/>
      <dgm:t>
        <a:bodyPr/>
        <a:lstStyle/>
        <a:p>
          <a:endParaRPr lang="de-DE"/>
        </a:p>
      </dgm:t>
    </dgm:pt>
    <dgm:pt modelId="{1F157DE9-57A1-4015-95D4-30D511E7D78E}" type="pres">
      <dgm:prSet presAssocID="{66C78A7A-2304-4412-AE27-279E041677C2}" presName="node" presStyleLbl="node1" presStyleIdx="0" presStyleCnt="4">
        <dgm:presLayoutVars>
          <dgm:bulletEnabled val="1"/>
        </dgm:presLayoutVars>
      </dgm:prSet>
      <dgm:spPr/>
      <dgm:t>
        <a:bodyPr/>
        <a:lstStyle/>
        <a:p>
          <a:endParaRPr lang="de-DE"/>
        </a:p>
      </dgm:t>
    </dgm:pt>
    <dgm:pt modelId="{614886ED-B136-48DE-B2BA-BC9FCE92BA3B}" type="pres">
      <dgm:prSet presAssocID="{66C78A7A-2304-4412-AE27-279E041677C2}" presName="spNode" presStyleCnt="0"/>
      <dgm:spPr/>
    </dgm:pt>
    <dgm:pt modelId="{6F8A769D-806F-4107-AA05-32E71146CCD8}" type="pres">
      <dgm:prSet presAssocID="{C0BBBD11-E271-46BB-863F-E15195B9EFC2}" presName="sibTrans" presStyleLbl="sibTrans1D1" presStyleIdx="0" presStyleCnt="4"/>
      <dgm:spPr/>
      <dgm:t>
        <a:bodyPr/>
        <a:lstStyle/>
        <a:p>
          <a:endParaRPr lang="de-DE"/>
        </a:p>
      </dgm:t>
    </dgm:pt>
    <dgm:pt modelId="{52BF09A9-F5BC-495C-8F64-1C2E2592303E}" type="pres">
      <dgm:prSet presAssocID="{FBB54EFA-97D6-464F-B802-42E2A715707A}" presName="node" presStyleLbl="node1" presStyleIdx="1" presStyleCnt="4">
        <dgm:presLayoutVars>
          <dgm:bulletEnabled val="1"/>
        </dgm:presLayoutVars>
      </dgm:prSet>
      <dgm:spPr/>
      <dgm:t>
        <a:bodyPr/>
        <a:lstStyle/>
        <a:p>
          <a:endParaRPr lang="de-DE"/>
        </a:p>
      </dgm:t>
    </dgm:pt>
    <dgm:pt modelId="{424326E4-C6BB-45B9-A799-44AAF0AEE6F8}" type="pres">
      <dgm:prSet presAssocID="{FBB54EFA-97D6-464F-B802-42E2A715707A}" presName="spNode" presStyleCnt="0"/>
      <dgm:spPr/>
    </dgm:pt>
    <dgm:pt modelId="{6E57F89A-FFDA-441A-BED9-535035E70997}" type="pres">
      <dgm:prSet presAssocID="{3644F329-21CA-4F44-9D25-A4D21AB105D0}" presName="sibTrans" presStyleLbl="sibTrans1D1" presStyleIdx="1" presStyleCnt="4"/>
      <dgm:spPr/>
      <dgm:t>
        <a:bodyPr/>
        <a:lstStyle/>
        <a:p>
          <a:endParaRPr lang="de-DE"/>
        </a:p>
      </dgm:t>
    </dgm:pt>
    <dgm:pt modelId="{3FB4F47F-956F-4065-95C3-9AA3809B544A}" type="pres">
      <dgm:prSet presAssocID="{4297EB19-841E-4F5A-B8BB-28A11FE1DEEF}" presName="node" presStyleLbl="node1" presStyleIdx="2" presStyleCnt="4">
        <dgm:presLayoutVars>
          <dgm:bulletEnabled val="1"/>
        </dgm:presLayoutVars>
      </dgm:prSet>
      <dgm:spPr/>
      <dgm:t>
        <a:bodyPr/>
        <a:lstStyle/>
        <a:p>
          <a:endParaRPr lang="de-DE"/>
        </a:p>
      </dgm:t>
    </dgm:pt>
    <dgm:pt modelId="{BCA886AB-D586-4A4D-9C87-A966AF3BDC7C}" type="pres">
      <dgm:prSet presAssocID="{4297EB19-841E-4F5A-B8BB-28A11FE1DEEF}" presName="spNode" presStyleCnt="0"/>
      <dgm:spPr/>
    </dgm:pt>
    <dgm:pt modelId="{9A6B2BC2-E76A-420E-80FF-344FA1930E4A}" type="pres">
      <dgm:prSet presAssocID="{6E877F06-B7E9-49A0-8AB0-F059617783D8}" presName="sibTrans" presStyleLbl="sibTrans1D1" presStyleIdx="2" presStyleCnt="4"/>
      <dgm:spPr/>
      <dgm:t>
        <a:bodyPr/>
        <a:lstStyle/>
        <a:p>
          <a:endParaRPr lang="de-DE"/>
        </a:p>
      </dgm:t>
    </dgm:pt>
    <dgm:pt modelId="{F73A6528-A005-4CA5-90E9-9BE8865B332C}" type="pres">
      <dgm:prSet presAssocID="{1C60F8B0-D275-46C4-BA79-C88BDBBD68D0}" presName="node" presStyleLbl="node1" presStyleIdx="3" presStyleCnt="4">
        <dgm:presLayoutVars>
          <dgm:bulletEnabled val="1"/>
        </dgm:presLayoutVars>
      </dgm:prSet>
      <dgm:spPr/>
      <dgm:t>
        <a:bodyPr/>
        <a:lstStyle/>
        <a:p>
          <a:endParaRPr lang="de-DE"/>
        </a:p>
      </dgm:t>
    </dgm:pt>
    <dgm:pt modelId="{A98581B6-36DD-4DC9-BDCA-7A7E5B0BAB3F}" type="pres">
      <dgm:prSet presAssocID="{1C60F8B0-D275-46C4-BA79-C88BDBBD68D0}" presName="spNode" presStyleCnt="0"/>
      <dgm:spPr/>
    </dgm:pt>
    <dgm:pt modelId="{18E50D77-ABC2-4A28-8C7A-18F36FD3A323}" type="pres">
      <dgm:prSet presAssocID="{EBE2FCBF-C464-4A6C-B01B-775357C7E0AC}" presName="sibTrans" presStyleLbl="sibTrans1D1" presStyleIdx="3" presStyleCnt="4"/>
      <dgm:spPr/>
      <dgm:t>
        <a:bodyPr/>
        <a:lstStyle/>
        <a:p>
          <a:endParaRPr lang="de-DE"/>
        </a:p>
      </dgm:t>
    </dgm:pt>
  </dgm:ptLst>
  <dgm:cxnLst>
    <dgm:cxn modelId="{4496AEC9-ADA3-4BF9-87B8-A640EEDDDD40}" srcId="{764DE781-E87D-4F2D-82C6-5BDBA34FB508}" destId="{1C60F8B0-D275-46C4-BA79-C88BDBBD68D0}" srcOrd="3" destOrd="0" parTransId="{4FAD2EDE-2125-4EB1-9401-D0771425159E}" sibTransId="{EBE2FCBF-C464-4A6C-B01B-775357C7E0AC}"/>
    <dgm:cxn modelId="{F20E099D-4EB0-46C4-B6E9-6F381E64A57B}" srcId="{764DE781-E87D-4F2D-82C6-5BDBA34FB508}" destId="{66C78A7A-2304-4412-AE27-279E041677C2}" srcOrd="0" destOrd="0" parTransId="{3CB355E0-8122-4B8D-AACB-9EC736ED0F04}" sibTransId="{C0BBBD11-E271-46BB-863F-E15195B9EFC2}"/>
    <dgm:cxn modelId="{3C6C5282-4EDC-4D29-AA91-657F860DE768}" type="presOf" srcId="{66C78A7A-2304-4412-AE27-279E041677C2}" destId="{1F157DE9-57A1-4015-95D4-30D511E7D78E}" srcOrd="0" destOrd="0" presId="urn:microsoft.com/office/officeart/2005/8/layout/cycle6"/>
    <dgm:cxn modelId="{241C8A0B-9A73-40E0-B9C1-158A799A2E43}" type="presOf" srcId="{3644F329-21CA-4F44-9D25-A4D21AB105D0}" destId="{6E57F89A-FFDA-441A-BED9-535035E70997}" srcOrd="0" destOrd="0" presId="urn:microsoft.com/office/officeart/2005/8/layout/cycle6"/>
    <dgm:cxn modelId="{230A227B-19FC-4472-BEC7-FC733D71ECEC}" type="presOf" srcId="{6E877F06-B7E9-49A0-8AB0-F059617783D8}" destId="{9A6B2BC2-E76A-420E-80FF-344FA1930E4A}" srcOrd="0" destOrd="0" presId="urn:microsoft.com/office/officeart/2005/8/layout/cycle6"/>
    <dgm:cxn modelId="{A14AEEE9-A1B1-49D9-BB95-4B553F310F9E}" srcId="{764DE781-E87D-4F2D-82C6-5BDBA34FB508}" destId="{4297EB19-841E-4F5A-B8BB-28A11FE1DEEF}" srcOrd="2" destOrd="0" parTransId="{560F833A-47C9-4843-B86C-CBFC0D3E3FB9}" sibTransId="{6E877F06-B7E9-49A0-8AB0-F059617783D8}"/>
    <dgm:cxn modelId="{85C632CB-151F-4595-A58F-EB7438A0E2C2}" type="presOf" srcId="{FBB54EFA-97D6-464F-B802-42E2A715707A}" destId="{52BF09A9-F5BC-495C-8F64-1C2E2592303E}" srcOrd="0" destOrd="0" presId="urn:microsoft.com/office/officeart/2005/8/layout/cycle6"/>
    <dgm:cxn modelId="{23CD83D3-610F-4331-9771-79DD31034937}" type="presOf" srcId="{1C60F8B0-D275-46C4-BA79-C88BDBBD68D0}" destId="{F73A6528-A005-4CA5-90E9-9BE8865B332C}" srcOrd="0" destOrd="0" presId="urn:microsoft.com/office/officeart/2005/8/layout/cycle6"/>
    <dgm:cxn modelId="{B1811840-DEA5-489B-9BFB-D1795ECF3031}" type="presOf" srcId="{4297EB19-841E-4F5A-B8BB-28A11FE1DEEF}" destId="{3FB4F47F-956F-4065-95C3-9AA3809B544A}" srcOrd="0" destOrd="0" presId="urn:microsoft.com/office/officeart/2005/8/layout/cycle6"/>
    <dgm:cxn modelId="{8CF929CB-A387-451F-B47D-12261894896F}" type="presOf" srcId="{764DE781-E87D-4F2D-82C6-5BDBA34FB508}" destId="{B7F6A63D-CC6F-4E34-B771-83A5A69EAFFF}" srcOrd="0" destOrd="0" presId="urn:microsoft.com/office/officeart/2005/8/layout/cycle6"/>
    <dgm:cxn modelId="{E9C1A44F-3A41-4386-AB69-D58012A57039}" type="presOf" srcId="{C0BBBD11-E271-46BB-863F-E15195B9EFC2}" destId="{6F8A769D-806F-4107-AA05-32E71146CCD8}" srcOrd="0" destOrd="0" presId="urn:microsoft.com/office/officeart/2005/8/layout/cycle6"/>
    <dgm:cxn modelId="{3481755D-99CA-4EA0-B319-B23B6D1EBF3C}" type="presOf" srcId="{EBE2FCBF-C464-4A6C-B01B-775357C7E0AC}" destId="{18E50D77-ABC2-4A28-8C7A-18F36FD3A323}" srcOrd="0" destOrd="0" presId="urn:microsoft.com/office/officeart/2005/8/layout/cycle6"/>
    <dgm:cxn modelId="{BE865E51-EA23-47CB-9713-6F5B5B00B7C9}" srcId="{764DE781-E87D-4F2D-82C6-5BDBA34FB508}" destId="{FBB54EFA-97D6-464F-B802-42E2A715707A}" srcOrd="1" destOrd="0" parTransId="{5DFFC6CB-644C-4571-855B-CFE63601AF85}" sibTransId="{3644F329-21CA-4F44-9D25-A4D21AB105D0}"/>
    <dgm:cxn modelId="{10E3CFB6-9A1B-4991-A427-95320D55E553}" type="presParOf" srcId="{B7F6A63D-CC6F-4E34-B771-83A5A69EAFFF}" destId="{1F157DE9-57A1-4015-95D4-30D511E7D78E}" srcOrd="0" destOrd="0" presId="urn:microsoft.com/office/officeart/2005/8/layout/cycle6"/>
    <dgm:cxn modelId="{05E316AE-2CB4-4854-BCFF-86E433160CED}" type="presParOf" srcId="{B7F6A63D-CC6F-4E34-B771-83A5A69EAFFF}" destId="{614886ED-B136-48DE-B2BA-BC9FCE92BA3B}" srcOrd="1" destOrd="0" presId="urn:microsoft.com/office/officeart/2005/8/layout/cycle6"/>
    <dgm:cxn modelId="{C42DF61A-4BE0-4FC5-94F8-0FC732C42516}" type="presParOf" srcId="{B7F6A63D-CC6F-4E34-B771-83A5A69EAFFF}" destId="{6F8A769D-806F-4107-AA05-32E71146CCD8}" srcOrd="2" destOrd="0" presId="urn:microsoft.com/office/officeart/2005/8/layout/cycle6"/>
    <dgm:cxn modelId="{302EB70A-7D7F-4F17-86E7-2704239156C7}" type="presParOf" srcId="{B7F6A63D-CC6F-4E34-B771-83A5A69EAFFF}" destId="{52BF09A9-F5BC-495C-8F64-1C2E2592303E}" srcOrd="3" destOrd="0" presId="urn:microsoft.com/office/officeart/2005/8/layout/cycle6"/>
    <dgm:cxn modelId="{04B01B3A-2AD0-42C9-8AE5-ABF968DC5B7C}" type="presParOf" srcId="{B7F6A63D-CC6F-4E34-B771-83A5A69EAFFF}" destId="{424326E4-C6BB-45B9-A799-44AAF0AEE6F8}" srcOrd="4" destOrd="0" presId="urn:microsoft.com/office/officeart/2005/8/layout/cycle6"/>
    <dgm:cxn modelId="{BB2BA451-1BBF-4F07-A975-AFE2B73CA633}" type="presParOf" srcId="{B7F6A63D-CC6F-4E34-B771-83A5A69EAFFF}" destId="{6E57F89A-FFDA-441A-BED9-535035E70997}" srcOrd="5" destOrd="0" presId="urn:microsoft.com/office/officeart/2005/8/layout/cycle6"/>
    <dgm:cxn modelId="{92EA6CB8-DBC7-4B32-9311-D08CF253365E}" type="presParOf" srcId="{B7F6A63D-CC6F-4E34-B771-83A5A69EAFFF}" destId="{3FB4F47F-956F-4065-95C3-9AA3809B544A}" srcOrd="6" destOrd="0" presId="urn:microsoft.com/office/officeart/2005/8/layout/cycle6"/>
    <dgm:cxn modelId="{FE597F23-5292-4A52-8CFB-ECFEBC849839}" type="presParOf" srcId="{B7F6A63D-CC6F-4E34-B771-83A5A69EAFFF}" destId="{BCA886AB-D586-4A4D-9C87-A966AF3BDC7C}" srcOrd="7" destOrd="0" presId="urn:microsoft.com/office/officeart/2005/8/layout/cycle6"/>
    <dgm:cxn modelId="{6CB3B5F0-6D32-47A4-BD91-D0D73DC76333}" type="presParOf" srcId="{B7F6A63D-CC6F-4E34-B771-83A5A69EAFFF}" destId="{9A6B2BC2-E76A-420E-80FF-344FA1930E4A}" srcOrd="8" destOrd="0" presId="urn:microsoft.com/office/officeart/2005/8/layout/cycle6"/>
    <dgm:cxn modelId="{EF65B24C-ECC1-4C6C-92D9-D2EB9A8D52F0}" type="presParOf" srcId="{B7F6A63D-CC6F-4E34-B771-83A5A69EAFFF}" destId="{F73A6528-A005-4CA5-90E9-9BE8865B332C}" srcOrd="9" destOrd="0" presId="urn:microsoft.com/office/officeart/2005/8/layout/cycle6"/>
    <dgm:cxn modelId="{B344B3D4-0F51-425D-A686-093F122BC149}" type="presParOf" srcId="{B7F6A63D-CC6F-4E34-B771-83A5A69EAFFF}" destId="{A98581B6-36DD-4DC9-BDCA-7A7E5B0BAB3F}" srcOrd="10" destOrd="0" presId="urn:microsoft.com/office/officeart/2005/8/layout/cycle6"/>
    <dgm:cxn modelId="{4D851395-3854-4114-A0B4-DFD75BA7F82F}" type="presParOf" srcId="{B7F6A63D-CC6F-4E34-B771-83A5A69EAFFF}" destId="{18E50D77-ABC2-4A28-8C7A-18F36FD3A323}"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1E6FD-B381-4805-AEC7-B44101919B22}" type="doc">
      <dgm:prSet loTypeId="urn:microsoft.com/office/officeart/2005/8/layout/hList7" loCatId="relationship" qsTypeId="urn:microsoft.com/office/officeart/2005/8/quickstyle/simple3" qsCatId="simple" csTypeId="urn:microsoft.com/office/officeart/2005/8/colors/accent1_2" csCatId="accent1" phldr="1"/>
      <dgm:spPr/>
      <dgm:t>
        <a:bodyPr/>
        <a:lstStyle/>
        <a:p>
          <a:endParaRPr lang="de-DE"/>
        </a:p>
      </dgm:t>
    </dgm:pt>
    <dgm:pt modelId="{733FED7B-BA69-4A2C-835A-15B7DDC093E1}">
      <dgm:prSet custT="1"/>
      <dgm:spPr/>
      <dgm:t>
        <a:bodyPr/>
        <a:lstStyle/>
        <a:p>
          <a:pPr rtl="0"/>
          <a:r>
            <a:rPr lang="de-DE" sz="1200" dirty="0" smtClean="0"/>
            <a:t>Eine einfache Rechnung, die aufgeht!</a:t>
          </a:r>
        </a:p>
      </dgm:t>
    </dgm:pt>
    <dgm:pt modelId="{B2B59CA6-F276-4BCB-9830-2F04D5661BD5}" type="parTrans" cxnId="{19EC0FDB-0422-4D72-BE4E-B3EA072B9952}">
      <dgm:prSet/>
      <dgm:spPr/>
      <dgm:t>
        <a:bodyPr/>
        <a:lstStyle/>
        <a:p>
          <a:endParaRPr lang="de-DE"/>
        </a:p>
      </dgm:t>
    </dgm:pt>
    <dgm:pt modelId="{4AEB92AF-68A1-4EEA-8FBC-BC0F9984F722}" type="sibTrans" cxnId="{19EC0FDB-0422-4D72-BE4E-B3EA072B9952}">
      <dgm:prSet/>
      <dgm:spPr/>
      <dgm:t>
        <a:bodyPr/>
        <a:lstStyle/>
        <a:p>
          <a:endParaRPr lang="de-DE"/>
        </a:p>
      </dgm:t>
    </dgm:pt>
    <dgm:pt modelId="{93B7505E-6AF8-43B1-A677-C6DDA0092B13}">
      <dgm:prSet custT="1"/>
      <dgm:spPr/>
      <dgm:t>
        <a:bodyPr/>
        <a:lstStyle/>
        <a:p>
          <a:pPr rtl="0"/>
          <a:r>
            <a:rPr lang="de-DE" sz="1200" dirty="0" smtClean="0"/>
            <a:t>Klimaschutz</a:t>
          </a:r>
        </a:p>
        <a:p>
          <a:pPr rtl="0"/>
          <a:r>
            <a:rPr lang="de-DE" sz="1200" dirty="0" smtClean="0"/>
            <a:t> =</a:t>
          </a:r>
        </a:p>
        <a:p>
          <a:pPr rtl="0"/>
          <a:r>
            <a:rPr lang="de-DE" sz="1200" dirty="0" smtClean="0"/>
            <a:t> Gesundheits-schutz</a:t>
          </a:r>
        </a:p>
      </dgm:t>
    </dgm:pt>
    <dgm:pt modelId="{15580B0C-9851-437E-B361-7166BBD8B3B9}" type="parTrans" cxnId="{6131F7C0-FA8B-435B-A9FE-691C9D8BD860}">
      <dgm:prSet/>
      <dgm:spPr/>
      <dgm:t>
        <a:bodyPr/>
        <a:lstStyle/>
        <a:p>
          <a:endParaRPr lang="de-DE"/>
        </a:p>
      </dgm:t>
    </dgm:pt>
    <dgm:pt modelId="{266F91E9-3450-4B7F-B85F-96BF94253AC9}" type="sibTrans" cxnId="{6131F7C0-FA8B-435B-A9FE-691C9D8BD860}">
      <dgm:prSet/>
      <dgm:spPr/>
      <dgm:t>
        <a:bodyPr/>
        <a:lstStyle/>
        <a:p>
          <a:endParaRPr lang="de-DE"/>
        </a:p>
      </dgm:t>
    </dgm:pt>
    <dgm:pt modelId="{689B7ACA-30CF-4843-B026-2AFE7D21B56C}">
      <dgm:prSet custT="1"/>
      <dgm:spPr/>
      <dgm:t>
        <a:bodyPr/>
        <a:lstStyle/>
        <a:p>
          <a:pPr rtl="0"/>
          <a:r>
            <a:rPr lang="de-DE" sz="1200" dirty="0" smtClean="0"/>
            <a:t>Klimawandel </a:t>
          </a:r>
        </a:p>
        <a:p>
          <a:pPr rtl="0"/>
          <a:r>
            <a:rPr lang="de-DE" sz="1200" dirty="0" smtClean="0"/>
            <a:t>=</a:t>
          </a:r>
        </a:p>
        <a:p>
          <a:pPr rtl="0"/>
          <a:r>
            <a:rPr lang="de-DE" sz="1200" dirty="0" smtClean="0"/>
            <a:t> Gesundheits-gefährdung</a:t>
          </a:r>
        </a:p>
      </dgm:t>
    </dgm:pt>
    <dgm:pt modelId="{C7F2725B-2874-40EC-A0D3-F7A1A042CA18}" type="parTrans" cxnId="{BBEDAB74-7A4D-4377-804B-A1618913957D}">
      <dgm:prSet/>
      <dgm:spPr/>
      <dgm:t>
        <a:bodyPr/>
        <a:lstStyle/>
        <a:p>
          <a:endParaRPr lang="de-DE"/>
        </a:p>
      </dgm:t>
    </dgm:pt>
    <dgm:pt modelId="{E4266E5A-4D02-4C14-B1AC-CADC6A633447}" type="sibTrans" cxnId="{BBEDAB74-7A4D-4377-804B-A1618913957D}">
      <dgm:prSet/>
      <dgm:spPr/>
      <dgm:t>
        <a:bodyPr/>
        <a:lstStyle/>
        <a:p>
          <a:endParaRPr lang="de-DE"/>
        </a:p>
      </dgm:t>
    </dgm:pt>
    <dgm:pt modelId="{70A61F58-C73F-406D-A4AD-93CC39700D8A}">
      <dgm:prSet custT="1"/>
      <dgm:spPr/>
      <dgm:t>
        <a:bodyPr/>
        <a:lstStyle/>
        <a:p>
          <a:pPr rtl="0"/>
          <a:r>
            <a:rPr lang="de-DE" sz="1200" dirty="0" smtClean="0"/>
            <a:t>Klimaschutz</a:t>
          </a:r>
        </a:p>
        <a:p>
          <a:pPr rtl="0"/>
          <a:r>
            <a:rPr lang="de-DE" sz="1200" dirty="0" smtClean="0"/>
            <a:t> = </a:t>
          </a:r>
        </a:p>
        <a:p>
          <a:pPr rtl="0"/>
          <a:r>
            <a:rPr lang="de-DE" sz="1200" dirty="0" smtClean="0"/>
            <a:t>Begrenzung Klimawandel</a:t>
          </a:r>
        </a:p>
      </dgm:t>
    </dgm:pt>
    <dgm:pt modelId="{BDE73057-A9C2-421B-BA30-C7190992CD49}" type="parTrans" cxnId="{B17607D8-6367-4CA2-913A-142C1076EDE5}">
      <dgm:prSet/>
      <dgm:spPr/>
      <dgm:t>
        <a:bodyPr/>
        <a:lstStyle/>
        <a:p>
          <a:endParaRPr lang="de-DE"/>
        </a:p>
      </dgm:t>
    </dgm:pt>
    <dgm:pt modelId="{F6B405A0-DC89-44E3-83B9-E7AF61FE09C3}" type="sibTrans" cxnId="{B17607D8-6367-4CA2-913A-142C1076EDE5}">
      <dgm:prSet/>
      <dgm:spPr/>
      <dgm:t>
        <a:bodyPr/>
        <a:lstStyle/>
        <a:p>
          <a:endParaRPr lang="de-DE"/>
        </a:p>
      </dgm:t>
    </dgm:pt>
    <dgm:pt modelId="{0CF2EEAF-12F7-4CC1-AAEE-53AB2C9C6B16}">
      <dgm:prSet custT="1"/>
      <dgm:spPr/>
      <dgm:t>
        <a:bodyPr/>
        <a:lstStyle/>
        <a:p>
          <a:pPr rtl="0"/>
          <a:r>
            <a:rPr lang="de-DE" sz="1200" dirty="0" smtClean="0"/>
            <a:t>Begrenzung Klimawandel</a:t>
          </a:r>
        </a:p>
        <a:p>
          <a:pPr rtl="0"/>
          <a:r>
            <a:rPr lang="de-DE" sz="1200" dirty="0" smtClean="0"/>
            <a:t> = </a:t>
          </a:r>
        </a:p>
        <a:p>
          <a:pPr rtl="0"/>
          <a:r>
            <a:rPr lang="de-DE" sz="1200" dirty="0" smtClean="0"/>
            <a:t>Begrenzung Gesundheits-gefährdung</a:t>
          </a:r>
        </a:p>
      </dgm:t>
    </dgm:pt>
    <dgm:pt modelId="{085E8884-F1CF-496F-A8DF-19B7990786BD}" type="parTrans" cxnId="{62668D04-49E2-4E86-9093-DA59AE153A03}">
      <dgm:prSet/>
      <dgm:spPr/>
      <dgm:t>
        <a:bodyPr/>
        <a:lstStyle/>
        <a:p>
          <a:endParaRPr lang="de-DE"/>
        </a:p>
      </dgm:t>
    </dgm:pt>
    <dgm:pt modelId="{A2F0BB84-DCE3-4EEA-B81D-CADD3FA74290}" type="sibTrans" cxnId="{62668D04-49E2-4E86-9093-DA59AE153A03}">
      <dgm:prSet/>
      <dgm:spPr/>
      <dgm:t>
        <a:bodyPr/>
        <a:lstStyle/>
        <a:p>
          <a:endParaRPr lang="de-DE"/>
        </a:p>
      </dgm:t>
    </dgm:pt>
    <dgm:pt modelId="{EDE7BA98-4123-4340-8F0D-227358066A08}">
      <dgm:prSet custT="1"/>
      <dgm:spPr/>
      <dgm:t>
        <a:bodyPr/>
        <a:lstStyle/>
        <a:p>
          <a:pPr rtl="0"/>
          <a:r>
            <a:rPr lang="de-DE" sz="1200" dirty="0" smtClean="0"/>
            <a:t>Klimaschutz</a:t>
          </a:r>
        </a:p>
        <a:p>
          <a:pPr rtl="0"/>
          <a:r>
            <a:rPr lang="de-DE" sz="1200" dirty="0" smtClean="0"/>
            <a:t> =</a:t>
          </a:r>
        </a:p>
        <a:p>
          <a:pPr rtl="0"/>
          <a:r>
            <a:rPr lang="de-DE" sz="1200" dirty="0" smtClean="0"/>
            <a:t>Prävention!</a:t>
          </a:r>
        </a:p>
      </dgm:t>
    </dgm:pt>
    <dgm:pt modelId="{41D6CD5D-B55F-48F6-B3AD-7819446554A6}" type="parTrans" cxnId="{CB740A48-650C-4D0B-BBE5-8FDF41D88187}">
      <dgm:prSet/>
      <dgm:spPr/>
      <dgm:t>
        <a:bodyPr/>
        <a:lstStyle/>
        <a:p>
          <a:endParaRPr lang="de-DE"/>
        </a:p>
      </dgm:t>
    </dgm:pt>
    <dgm:pt modelId="{D6762FA3-05F0-4128-96E5-2CC1B2D7305A}" type="sibTrans" cxnId="{CB740A48-650C-4D0B-BBE5-8FDF41D88187}">
      <dgm:prSet/>
      <dgm:spPr/>
      <dgm:t>
        <a:bodyPr/>
        <a:lstStyle/>
        <a:p>
          <a:endParaRPr lang="de-DE"/>
        </a:p>
      </dgm:t>
    </dgm:pt>
    <dgm:pt modelId="{896BECA4-8728-4251-A24E-D2DAC5589F66}" type="pres">
      <dgm:prSet presAssocID="{EF81E6FD-B381-4805-AEC7-B44101919B22}" presName="Name0" presStyleCnt="0">
        <dgm:presLayoutVars>
          <dgm:dir/>
          <dgm:resizeHandles val="exact"/>
        </dgm:presLayoutVars>
      </dgm:prSet>
      <dgm:spPr/>
      <dgm:t>
        <a:bodyPr/>
        <a:lstStyle/>
        <a:p>
          <a:endParaRPr lang="de-DE"/>
        </a:p>
      </dgm:t>
    </dgm:pt>
    <dgm:pt modelId="{A5381E46-7CC4-4100-BFDB-53866910A3C0}" type="pres">
      <dgm:prSet presAssocID="{EF81E6FD-B381-4805-AEC7-B44101919B22}" presName="fgShape" presStyleLbl="fgShp" presStyleIdx="0" presStyleCnt="1" custScaleX="93683" custScaleY="142665" custLinFactNeighborX="89" custLinFactNeighborY="-11341"/>
      <dgm:spPr>
        <a:prstGeom prst="curvedUpArrow">
          <a:avLst/>
        </a:prstGeom>
      </dgm:spPr>
    </dgm:pt>
    <dgm:pt modelId="{8F5990AF-942C-4163-8991-4CA362E30656}" type="pres">
      <dgm:prSet presAssocID="{EF81E6FD-B381-4805-AEC7-B44101919B22}" presName="linComp" presStyleCnt="0"/>
      <dgm:spPr/>
    </dgm:pt>
    <dgm:pt modelId="{45CB1128-FD05-4D68-9CFC-5A653D756745}" type="pres">
      <dgm:prSet presAssocID="{733FED7B-BA69-4A2C-835A-15B7DDC093E1}" presName="compNode" presStyleCnt="0"/>
      <dgm:spPr/>
    </dgm:pt>
    <dgm:pt modelId="{3309D9F2-4A02-4784-934E-D9B6A0F7EFBA}" type="pres">
      <dgm:prSet presAssocID="{733FED7B-BA69-4A2C-835A-15B7DDC093E1}" presName="bkgdShape" presStyleLbl="node1" presStyleIdx="0" presStyleCnt="6"/>
      <dgm:spPr/>
      <dgm:t>
        <a:bodyPr/>
        <a:lstStyle/>
        <a:p>
          <a:endParaRPr lang="de-DE"/>
        </a:p>
      </dgm:t>
    </dgm:pt>
    <dgm:pt modelId="{7C76493D-D35C-421A-8BAD-0F5E68C0AD4B}" type="pres">
      <dgm:prSet presAssocID="{733FED7B-BA69-4A2C-835A-15B7DDC093E1}" presName="nodeTx" presStyleLbl="node1" presStyleIdx="0" presStyleCnt="6">
        <dgm:presLayoutVars>
          <dgm:bulletEnabled val="1"/>
        </dgm:presLayoutVars>
      </dgm:prSet>
      <dgm:spPr/>
      <dgm:t>
        <a:bodyPr/>
        <a:lstStyle/>
        <a:p>
          <a:endParaRPr lang="de-DE"/>
        </a:p>
      </dgm:t>
    </dgm:pt>
    <dgm:pt modelId="{C8D0C66B-C717-41F3-99CC-F8242290FDCC}" type="pres">
      <dgm:prSet presAssocID="{733FED7B-BA69-4A2C-835A-15B7DDC093E1}" presName="invisiNode" presStyleLbl="node1" presStyleIdx="0" presStyleCnt="6"/>
      <dgm:spPr/>
    </dgm:pt>
    <dgm:pt modelId="{6EB60AC8-DC68-4C08-B52A-5827D402FF94}" type="pres">
      <dgm:prSet presAssocID="{733FED7B-BA69-4A2C-835A-15B7DDC093E1}"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de-DE"/>
        </a:p>
      </dgm:t>
    </dgm:pt>
    <dgm:pt modelId="{17AD0340-9C43-4316-8F87-CD3405127168}" type="pres">
      <dgm:prSet presAssocID="{4AEB92AF-68A1-4EEA-8FBC-BC0F9984F722}" presName="sibTrans" presStyleLbl="sibTrans2D1" presStyleIdx="0" presStyleCnt="0"/>
      <dgm:spPr/>
      <dgm:t>
        <a:bodyPr/>
        <a:lstStyle/>
        <a:p>
          <a:endParaRPr lang="de-DE"/>
        </a:p>
      </dgm:t>
    </dgm:pt>
    <dgm:pt modelId="{794D48A6-FDF9-44F5-9BDB-71FFEF8D29A0}" type="pres">
      <dgm:prSet presAssocID="{689B7ACA-30CF-4843-B026-2AFE7D21B56C}" presName="compNode" presStyleCnt="0"/>
      <dgm:spPr/>
    </dgm:pt>
    <dgm:pt modelId="{0063D5C0-070A-47C4-99FC-A2BCC86FF757}" type="pres">
      <dgm:prSet presAssocID="{689B7ACA-30CF-4843-B026-2AFE7D21B56C}" presName="bkgdShape" presStyleLbl="node1" presStyleIdx="1" presStyleCnt="6"/>
      <dgm:spPr/>
      <dgm:t>
        <a:bodyPr/>
        <a:lstStyle/>
        <a:p>
          <a:endParaRPr lang="de-DE"/>
        </a:p>
      </dgm:t>
    </dgm:pt>
    <dgm:pt modelId="{CB98E745-E1CC-4CCC-AA55-827DF41112C6}" type="pres">
      <dgm:prSet presAssocID="{689B7ACA-30CF-4843-B026-2AFE7D21B56C}" presName="nodeTx" presStyleLbl="node1" presStyleIdx="1" presStyleCnt="6">
        <dgm:presLayoutVars>
          <dgm:bulletEnabled val="1"/>
        </dgm:presLayoutVars>
      </dgm:prSet>
      <dgm:spPr/>
      <dgm:t>
        <a:bodyPr/>
        <a:lstStyle/>
        <a:p>
          <a:endParaRPr lang="de-DE"/>
        </a:p>
      </dgm:t>
    </dgm:pt>
    <dgm:pt modelId="{F7BB718E-3056-4794-89D6-21C16A90B031}" type="pres">
      <dgm:prSet presAssocID="{689B7ACA-30CF-4843-B026-2AFE7D21B56C}" presName="invisiNode" presStyleLbl="node1" presStyleIdx="1" presStyleCnt="6"/>
      <dgm:spPr/>
    </dgm:pt>
    <dgm:pt modelId="{BD4D0A9B-84FB-4A21-88D2-3FF5BBA24C5D}" type="pres">
      <dgm:prSet presAssocID="{689B7ACA-30CF-4843-B026-2AFE7D21B56C}"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6000" r="-96000"/>
          </a:stretch>
        </a:blipFill>
      </dgm:spPr>
      <dgm:t>
        <a:bodyPr/>
        <a:lstStyle/>
        <a:p>
          <a:endParaRPr lang="de-DE"/>
        </a:p>
      </dgm:t>
    </dgm:pt>
    <dgm:pt modelId="{6A92B0A0-993F-4F57-BC39-28322BDEE49E}" type="pres">
      <dgm:prSet presAssocID="{E4266E5A-4D02-4C14-B1AC-CADC6A633447}" presName="sibTrans" presStyleLbl="sibTrans2D1" presStyleIdx="0" presStyleCnt="0"/>
      <dgm:spPr/>
      <dgm:t>
        <a:bodyPr/>
        <a:lstStyle/>
        <a:p>
          <a:endParaRPr lang="de-DE"/>
        </a:p>
      </dgm:t>
    </dgm:pt>
    <dgm:pt modelId="{FB483399-BF20-4766-B6A2-87ED971A7F4F}" type="pres">
      <dgm:prSet presAssocID="{70A61F58-C73F-406D-A4AD-93CC39700D8A}" presName="compNode" presStyleCnt="0"/>
      <dgm:spPr/>
    </dgm:pt>
    <dgm:pt modelId="{57ABD1F1-D2F8-4BBE-9E1D-F4E40464204A}" type="pres">
      <dgm:prSet presAssocID="{70A61F58-C73F-406D-A4AD-93CC39700D8A}" presName="bkgdShape" presStyleLbl="node1" presStyleIdx="2" presStyleCnt="6"/>
      <dgm:spPr/>
      <dgm:t>
        <a:bodyPr/>
        <a:lstStyle/>
        <a:p>
          <a:endParaRPr lang="de-DE"/>
        </a:p>
      </dgm:t>
    </dgm:pt>
    <dgm:pt modelId="{5603A46C-9CE6-488E-8BC9-E2338E610759}" type="pres">
      <dgm:prSet presAssocID="{70A61F58-C73F-406D-A4AD-93CC39700D8A}" presName="nodeTx" presStyleLbl="node1" presStyleIdx="2" presStyleCnt="6">
        <dgm:presLayoutVars>
          <dgm:bulletEnabled val="1"/>
        </dgm:presLayoutVars>
      </dgm:prSet>
      <dgm:spPr/>
      <dgm:t>
        <a:bodyPr/>
        <a:lstStyle/>
        <a:p>
          <a:endParaRPr lang="de-DE"/>
        </a:p>
      </dgm:t>
    </dgm:pt>
    <dgm:pt modelId="{00FC6CC6-5E68-4EA6-A959-431B4444F20F}" type="pres">
      <dgm:prSet presAssocID="{70A61F58-C73F-406D-A4AD-93CC39700D8A}" presName="invisiNode" presStyleLbl="node1" presStyleIdx="2" presStyleCnt="6"/>
      <dgm:spPr/>
    </dgm:pt>
    <dgm:pt modelId="{31DE5692-8A5B-455D-AA0F-F5813A206267}" type="pres">
      <dgm:prSet presAssocID="{70A61F58-C73F-406D-A4AD-93CC39700D8A}" presName="imagNode" presStyleLbl="fgImgPlace1" presStyleIdx="2" presStyleCnt="6"/>
      <dgm:spPr>
        <a:blipFill>
          <a:blip xmlns:r="http://schemas.openxmlformats.org/officeDocument/2006/relationships" r:embed="rId3" cstate="print">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a:blipFill>
      </dgm:spPr>
      <dgm:t>
        <a:bodyPr/>
        <a:lstStyle/>
        <a:p>
          <a:endParaRPr lang="de-DE"/>
        </a:p>
      </dgm:t>
    </dgm:pt>
    <dgm:pt modelId="{B78EC6F9-151D-454B-9558-60B22BE352C4}" type="pres">
      <dgm:prSet presAssocID="{F6B405A0-DC89-44E3-83B9-E7AF61FE09C3}" presName="sibTrans" presStyleLbl="sibTrans2D1" presStyleIdx="0" presStyleCnt="0"/>
      <dgm:spPr/>
      <dgm:t>
        <a:bodyPr/>
        <a:lstStyle/>
        <a:p>
          <a:endParaRPr lang="de-DE"/>
        </a:p>
      </dgm:t>
    </dgm:pt>
    <dgm:pt modelId="{57AC6F29-C39A-486D-9D5B-E3180969CC37}" type="pres">
      <dgm:prSet presAssocID="{0CF2EEAF-12F7-4CC1-AAEE-53AB2C9C6B16}" presName="compNode" presStyleCnt="0"/>
      <dgm:spPr/>
    </dgm:pt>
    <dgm:pt modelId="{17639003-1179-450B-8216-E477B27BB964}" type="pres">
      <dgm:prSet presAssocID="{0CF2EEAF-12F7-4CC1-AAEE-53AB2C9C6B16}" presName="bkgdShape" presStyleLbl="node1" presStyleIdx="3" presStyleCnt="6"/>
      <dgm:spPr/>
      <dgm:t>
        <a:bodyPr/>
        <a:lstStyle/>
        <a:p>
          <a:endParaRPr lang="de-DE"/>
        </a:p>
      </dgm:t>
    </dgm:pt>
    <dgm:pt modelId="{E7D19868-CB47-4D27-99CE-94A24A9B7C7F}" type="pres">
      <dgm:prSet presAssocID="{0CF2EEAF-12F7-4CC1-AAEE-53AB2C9C6B16}" presName="nodeTx" presStyleLbl="node1" presStyleIdx="3" presStyleCnt="6">
        <dgm:presLayoutVars>
          <dgm:bulletEnabled val="1"/>
        </dgm:presLayoutVars>
      </dgm:prSet>
      <dgm:spPr/>
      <dgm:t>
        <a:bodyPr/>
        <a:lstStyle/>
        <a:p>
          <a:endParaRPr lang="de-DE"/>
        </a:p>
      </dgm:t>
    </dgm:pt>
    <dgm:pt modelId="{F7537572-213D-4E53-AC16-3051C0DD089A}" type="pres">
      <dgm:prSet presAssocID="{0CF2EEAF-12F7-4CC1-AAEE-53AB2C9C6B16}" presName="invisiNode" presStyleLbl="node1" presStyleIdx="3" presStyleCnt="6"/>
      <dgm:spPr/>
    </dgm:pt>
    <dgm:pt modelId="{84BCC760-A1AF-48FB-B3FC-5AC9580CB615}" type="pres">
      <dgm:prSet presAssocID="{0CF2EEAF-12F7-4CC1-AAEE-53AB2C9C6B16}" presName="imagNode" presStyleLbl="fgImgPlace1" presStyleIdx="3"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dgm:spPr>
      <dgm:t>
        <a:bodyPr/>
        <a:lstStyle/>
        <a:p>
          <a:endParaRPr lang="de-DE"/>
        </a:p>
      </dgm:t>
    </dgm:pt>
    <dgm:pt modelId="{2BE1EB14-B9D1-4760-A520-0579B4F1B50B}" type="pres">
      <dgm:prSet presAssocID="{A2F0BB84-DCE3-4EEA-B81D-CADD3FA74290}" presName="sibTrans" presStyleLbl="sibTrans2D1" presStyleIdx="0" presStyleCnt="0"/>
      <dgm:spPr/>
      <dgm:t>
        <a:bodyPr/>
        <a:lstStyle/>
        <a:p>
          <a:endParaRPr lang="de-DE"/>
        </a:p>
      </dgm:t>
    </dgm:pt>
    <dgm:pt modelId="{36B456CB-D7D9-4C8E-91D7-881DCEE9F1BE}" type="pres">
      <dgm:prSet presAssocID="{93B7505E-6AF8-43B1-A677-C6DDA0092B13}" presName="compNode" presStyleCnt="0"/>
      <dgm:spPr/>
    </dgm:pt>
    <dgm:pt modelId="{9A2E3BD1-5F27-437D-9BCA-36DCBD6082C0}" type="pres">
      <dgm:prSet presAssocID="{93B7505E-6AF8-43B1-A677-C6DDA0092B13}" presName="bkgdShape" presStyleLbl="node1" presStyleIdx="4" presStyleCnt="6"/>
      <dgm:spPr/>
      <dgm:t>
        <a:bodyPr/>
        <a:lstStyle/>
        <a:p>
          <a:endParaRPr lang="de-DE"/>
        </a:p>
      </dgm:t>
    </dgm:pt>
    <dgm:pt modelId="{F030AB14-2BDD-4F41-8408-B05B5B81E31F}" type="pres">
      <dgm:prSet presAssocID="{93B7505E-6AF8-43B1-A677-C6DDA0092B13}" presName="nodeTx" presStyleLbl="node1" presStyleIdx="4" presStyleCnt="6">
        <dgm:presLayoutVars>
          <dgm:bulletEnabled val="1"/>
        </dgm:presLayoutVars>
      </dgm:prSet>
      <dgm:spPr/>
      <dgm:t>
        <a:bodyPr/>
        <a:lstStyle/>
        <a:p>
          <a:endParaRPr lang="de-DE"/>
        </a:p>
      </dgm:t>
    </dgm:pt>
    <dgm:pt modelId="{786BA940-556D-45AA-9C8B-4A548EC790CC}" type="pres">
      <dgm:prSet presAssocID="{93B7505E-6AF8-43B1-A677-C6DDA0092B13}" presName="invisiNode" presStyleLbl="node1" presStyleIdx="4" presStyleCnt="6"/>
      <dgm:spPr/>
    </dgm:pt>
    <dgm:pt modelId="{6E351675-6FCB-4BD3-93CE-7983ED4130A2}" type="pres">
      <dgm:prSet presAssocID="{93B7505E-6AF8-43B1-A677-C6DDA0092B13}" presName="imagNode" presStyleLbl="fgImgPlace1" presStyleIdx="4"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3000" b="-13000"/>
          </a:stretch>
        </a:blipFill>
      </dgm:spPr>
      <dgm:t>
        <a:bodyPr/>
        <a:lstStyle/>
        <a:p>
          <a:endParaRPr lang="de-DE"/>
        </a:p>
      </dgm:t>
    </dgm:pt>
    <dgm:pt modelId="{7BE7C811-CF3F-44D9-8FF5-EEB73CDD6963}" type="pres">
      <dgm:prSet presAssocID="{266F91E9-3450-4B7F-B85F-96BF94253AC9}" presName="sibTrans" presStyleLbl="sibTrans2D1" presStyleIdx="0" presStyleCnt="0"/>
      <dgm:spPr/>
      <dgm:t>
        <a:bodyPr/>
        <a:lstStyle/>
        <a:p>
          <a:endParaRPr lang="de-DE"/>
        </a:p>
      </dgm:t>
    </dgm:pt>
    <dgm:pt modelId="{29DD58CC-71DF-4604-8F55-BD12B4D47485}" type="pres">
      <dgm:prSet presAssocID="{EDE7BA98-4123-4340-8F0D-227358066A08}" presName="compNode" presStyleCnt="0"/>
      <dgm:spPr/>
    </dgm:pt>
    <dgm:pt modelId="{24CD3309-3A0E-41E8-BA3A-D66B30DD5669}" type="pres">
      <dgm:prSet presAssocID="{EDE7BA98-4123-4340-8F0D-227358066A08}" presName="bkgdShape" presStyleLbl="node1" presStyleIdx="5" presStyleCnt="6"/>
      <dgm:spPr/>
      <dgm:t>
        <a:bodyPr/>
        <a:lstStyle/>
        <a:p>
          <a:endParaRPr lang="de-DE"/>
        </a:p>
      </dgm:t>
    </dgm:pt>
    <dgm:pt modelId="{C2A31DBC-556F-4D5C-9DA1-BC9F72A9F2D6}" type="pres">
      <dgm:prSet presAssocID="{EDE7BA98-4123-4340-8F0D-227358066A08}" presName="nodeTx" presStyleLbl="node1" presStyleIdx="5" presStyleCnt="6">
        <dgm:presLayoutVars>
          <dgm:bulletEnabled val="1"/>
        </dgm:presLayoutVars>
      </dgm:prSet>
      <dgm:spPr/>
      <dgm:t>
        <a:bodyPr/>
        <a:lstStyle/>
        <a:p>
          <a:endParaRPr lang="de-DE"/>
        </a:p>
      </dgm:t>
    </dgm:pt>
    <dgm:pt modelId="{3ED6DEB6-D85E-4C12-957B-A08F791C6AE4}" type="pres">
      <dgm:prSet presAssocID="{EDE7BA98-4123-4340-8F0D-227358066A08}" presName="invisiNode" presStyleLbl="node1" presStyleIdx="5" presStyleCnt="6"/>
      <dgm:spPr/>
    </dgm:pt>
    <dgm:pt modelId="{D01D8ACF-6ACF-4DB6-8256-7C5EAB57852F}" type="pres">
      <dgm:prSet presAssocID="{EDE7BA98-4123-4340-8F0D-227358066A08}" presName="imagNode" presStyleLbl="fgImgPlace1" presStyleIdx="5"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de-DE"/>
        </a:p>
      </dgm:t>
    </dgm:pt>
  </dgm:ptLst>
  <dgm:cxnLst>
    <dgm:cxn modelId="{8BB5E550-3E74-463C-ADCA-9C3A9F704044}" type="presOf" srcId="{F6B405A0-DC89-44E3-83B9-E7AF61FE09C3}" destId="{B78EC6F9-151D-454B-9558-60B22BE352C4}" srcOrd="0" destOrd="0" presId="urn:microsoft.com/office/officeart/2005/8/layout/hList7"/>
    <dgm:cxn modelId="{B76D1AE3-FF71-48A6-A331-FED9FA2EC96E}" type="presOf" srcId="{A2F0BB84-DCE3-4EEA-B81D-CADD3FA74290}" destId="{2BE1EB14-B9D1-4760-A520-0579B4F1B50B}" srcOrd="0" destOrd="0" presId="urn:microsoft.com/office/officeart/2005/8/layout/hList7"/>
    <dgm:cxn modelId="{94AF34F3-3219-4904-A140-12CFC7CD9C53}" type="presOf" srcId="{E4266E5A-4D02-4C14-B1AC-CADC6A633447}" destId="{6A92B0A0-993F-4F57-BC39-28322BDEE49E}" srcOrd="0" destOrd="0" presId="urn:microsoft.com/office/officeart/2005/8/layout/hList7"/>
    <dgm:cxn modelId="{FF16CB92-5CC3-4DBB-8C50-805041584FB8}" type="presOf" srcId="{689B7ACA-30CF-4843-B026-2AFE7D21B56C}" destId="{0063D5C0-070A-47C4-99FC-A2BCC86FF757}" srcOrd="0" destOrd="0" presId="urn:microsoft.com/office/officeart/2005/8/layout/hList7"/>
    <dgm:cxn modelId="{1C0F6455-949A-4E45-A326-22CE99ACC941}" type="presOf" srcId="{EF81E6FD-B381-4805-AEC7-B44101919B22}" destId="{896BECA4-8728-4251-A24E-D2DAC5589F66}" srcOrd="0" destOrd="0" presId="urn:microsoft.com/office/officeart/2005/8/layout/hList7"/>
    <dgm:cxn modelId="{8821A5D4-EC4B-4E4E-AEEB-E312BE7C8E9F}" type="presOf" srcId="{4AEB92AF-68A1-4EEA-8FBC-BC0F9984F722}" destId="{17AD0340-9C43-4316-8F87-CD3405127168}" srcOrd="0" destOrd="0" presId="urn:microsoft.com/office/officeart/2005/8/layout/hList7"/>
    <dgm:cxn modelId="{7090E8EE-6214-429F-9235-FEA69AFB2CA7}" type="presOf" srcId="{0CF2EEAF-12F7-4CC1-AAEE-53AB2C9C6B16}" destId="{E7D19868-CB47-4D27-99CE-94A24A9B7C7F}" srcOrd="1" destOrd="0" presId="urn:microsoft.com/office/officeart/2005/8/layout/hList7"/>
    <dgm:cxn modelId="{C4469599-C915-4C69-808D-D2AF9235E227}" type="presOf" srcId="{70A61F58-C73F-406D-A4AD-93CC39700D8A}" destId="{57ABD1F1-D2F8-4BBE-9E1D-F4E40464204A}" srcOrd="0" destOrd="0" presId="urn:microsoft.com/office/officeart/2005/8/layout/hList7"/>
    <dgm:cxn modelId="{F34270F1-7609-486A-A9DC-4AD2EE5142A4}" type="presOf" srcId="{70A61F58-C73F-406D-A4AD-93CC39700D8A}" destId="{5603A46C-9CE6-488E-8BC9-E2338E610759}" srcOrd="1" destOrd="0" presId="urn:microsoft.com/office/officeart/2005/8/layout/hList7"/>
    <dgm:cxn modelId="{B26F33B7-E9B7-4AE0-BEA3-969DE35A614C}" type="presOf" srcId="{EDE7BA98-4123-4340-8F0D-227358066A08}" destId="{C2A31DBC-556F-4D5C-9DA1-BC9F72A9F2D6}" srcOrd="1" destOrd="0" presId="urn:microsoft.com/office/officeart/2005/8/layout/hList7"/>
    <dgm:cxn modelId="{19EC0FDB-0422-4D72-BE4E-B3EA072B9952}" srcId="{EF81E6FD-B381-4805-AEC7-B44101919B22}" destId="{733FED7B-BA69-4A2C-835A-15B7DDC093E1}" srcOrd="0" destOrd="0" parTransId="{B2B59CA6-F276-4BCB-9830-2F04D5661BD5}" sibTransId="{4AEB92AF-68A1-4EEA-8FBC-BC0F9984F722}"/>
    <dgm:cxn modelId="{3CBDF2D7-9D4F-4D00-B034-AA946FED5C60}" type="presOf" srcId="{93B7505E-6AF8-43B1-A677-C6DDA0092B13}" destId="{9A2E3BD1-5F27-437D-9BCA-36DCBD6082C0}" srcOrd="0" destOrd="0" presId="urn:microsoft.com/office/officeart/2005/8/layout/hList7"/>
    <dgm:cxn modelId="{6131F7C0-FA8B-435B-A9FE-691C9D8BD860}" srcId="{EF81E6FD-B381-4805-AEC7-B44101919B22}" destId="{93B7505E-6AF8-43B1-A677-C6DDA0092B13}" srcOrd="4" destOrd="0" parTransId="{15580B0C-9851-437E-B361-7166BBD8B3B9}" sibTransId="{266F91E9-3450-4B7F-B85F-96BF94253AC9}"/>
    <dgm:cxn modelId="{F36B60AF-63F7-45D4-8F7C-F50B028DB9BE}" type="presOf" srcId="{EDE7BA98-4123-4340-8F0D-227358066A08}" destId="{24CD3309-3A0E-41E8-BA3A-D66B30DD5669}" srcOrd="0" destOrd="0" presId="urn:microsoft.com/office/officeart/2005/8/layout/hList7"/>
    <dgm:cxn modelId="{CB740A48-650C-4D0B-BBE5-8FDF41D88187}" srcId="{EF81E6FD-B381-4805-AEC7-B44101919B22}" destId="{EDE7BA98-4123-4340-8F0D-227358066A08}" srcOrd="5" destOrd="0" parTransId="{41D6CD5D-B55F-48F6-B3AD-7819446554A6}" sibTransId="{D6762FA3-05F0-4128-96E5-2CC1B2D7305A}"/>
    <dgm:cxn modelId="{86CFC9CB-36E3-4CD7-806D-B89089A142CE}" type="presOf" srcId="{733FED7B-BA69-4A2C-835A-15B7DDC093E1}" destId="{3309D9F2-4A02-4784-934E-D9B6A0F7EFBA}" srcOrd="0" destOrd="0" presId="urn:microsoft.com/office/officeart/2005/8/layout/hList7"/>
    <dgm:cxn modelId="{62668D04-49E2-4E86-9093-DA59AE153A03}" srcId="{EF81E6FD-B381-4805-AEC7-B44101919B22}" destId="{0CF2EEAF-12F7-4CC1-AAEE-53AB2C9C6B16}" srcOrd="3" destOrd="0" parTransId="{085E8884-F1CF-496F-A8DF-19B7990786BD}" sibTransId="{A2F0BB84-DCE3-4EEA-B81D-CADD3FA74290}"/>
    <dgm:cxn modelId="{901B061F-1D11-4A50-9E08-E3281CDB9814}" type="presOf" srcId="{0CF2EEAF-12F7-4CC1-AAEE-53AB2C9C6B16}" destId="{17639003-1179-450B-8216-E477B27BB964}" srcOrd="0" destOrd="0" presId="urn:microsoft.com/office/officeart/2005/8/layout/hList7"/>
    <dgm:cxn modelId="{B17607D8-6367-4CA2-913A-142C1076EDE5}" srcId="{EF81E6FD-B381-4805-AEC7-B44101919B22}" destId="{70A61F58-C73F-406D-A4AD-93CC39700D8A}" srcOrd="2" destOrd="0" parTransId="{BDE73057-A9C2-421B-BA30-C7190992CD49}" sibTransId="{F6B405A0-DC89-44E3-83B9-E7AF61FE09C3}"/>
    <dgm:cxn modelId="{4FFBC1CC-0442-43F8-9BDD-ABB2A606A6C1}" type="presOf" srcId="{93B7505E-6AF8-43B1-A677-C6DDA0092B13}" destId="{F030AB14-2BDD-4F41-8408-B05B5B81E31F}" srcOrd="1" destOrd="0" presId="urn:microsoft.com/office/officeart/2005/8/layout/hList7"/>
    <dgm:cxn modelId="{D3BE4DCE-7B84-43ED-9AB0-838F325A49F6}" type="presOf" srcId="{266F91E9-3450-4B7F-B85F-96BF94253AC9}" destId="{7BE7C811-CF3F-44D9-8FF5-EEB73CDD6963}" srcOrd="0" destOrd="0" presId="urn:microsoft.com/office/officeart/2005/8/layout/hList7"/>
    <dgm:cxn modelId="{9AD27564-471B-4A80-B8C8-0F0B12613760}" type="presOf" srcId="{733FED7B-BA69-4A2C-835A-15B7DDC093E1}" destId="{7C76493D-D35C-421A-8BAD-0F5E68C0AD4B}" srcOrd="1" destOrd="0" presId="urn:microsoft.com/office/officeart/2005/8/layout/hList7"/>
    <dgm:cxn modelId="{BEEC5868-C40C-4931-98AD-4C053022A432}" type="presOf" srcId="{689B7ACA-30CF-4843-B026-2AFE7D21B56C}" destId="{CB98E745-E1CC-4CCC-AA55-827DF41112C6}" srcOrd="1" destOrd="0" presId="urn:microsoft.com/office/officeart/2005/8/layout/hList7"/>
    <dgm:cxn modelId="{BBEDAB74-7A4D-4377-804B-A1618913957D}" srcId="{EF81E6FD-B381-4805-AEC7-B44101919B22}" destId="{689B7ACA-30CF-4843-B026-2AFE7D21B56C}" srcOrd="1" destOrd="0" parTransId="{C7F2725B-2874-40EC-A0D3-F7A1A042CA18}" sibTransId="{E4266E5A-4D02-4C14-B1AC-CADC6A633447}"/>
    <dgm:cxn modelId="{274A4C5D-D64F-424D-9706-F9B468167FCA}" type="presParOf" srcId="{896BECA4-8728-4251-A24E-D2DAC5589F66}" destId="{A5381E46-7CC4-4100-BFDB-53866910A3C0}" srcOrd="0" destOrd="0" presId="urn:microsoft.com/office/officeart/2005/8/layout/hList7"/>
    <dgm:cxn modelId="{62313480-59F7-4874-BFB6-EA17306EA569}" type="presParOf" srcId="{896BECA4-8728-4251-A24E-D2DAC5589F66}" destId="{8F5990AF-942C-4163-8991-4CA362E30656}" srcOrd="1" destOrd="0" presId="urn:microsoft.com/office/officeart/2005/8/layout/hList7"/>
    <dgm:cxn modelId="{123FCF07-2A3B-4E18-BE3A-BBBDC7AB9FB9}" type="presParOf" srcId="{8F5990AF-942C-4163-8991-4CA362E30656}" destId="{45CB1128-FD05-4D68-9CFC-5A653D756745}" srcOrd="0" destOrd="0" presId="urn:microsoft.com/office/officeart/2005/8/layout/hList7"/>
    <dgm:cxn modelId="{68BC2E61-30A7-4AAD-AE88-8099531D293F}" type="presParOf" srcId="{45CB1128-FD05-4D68-9CFC-5A653D756745}" destId="{3309D9F2-4A02-4784-934E-D9B6A0F7EFBA}" srcOrd="0" destOrd="0" presId="urn:microsoft.com/office/officeart/2005/8/layout/hList7"/>
    <dgm:cxn modelId="{14628CE0-B479-44AE-ADAE-449A52538795}" type="presParOf" srcId="{45CB1128-FD05-4D68-9CFC-5A653D756745}" destId="{7C76493D-D35C-421A-8BAD-0F5E68C0AD4B}" srcOrd="1" destOrd="0" presId="urn:microsoft.com/office/officeart/2005/8/layout/hList7"/>
    <dgm:cxn modelId="{6B35B5DE-D20D-4F23-AE5E-4DE65EFD4A81}" type="presParOf" srcId="{45CB1128-FD05-4D68-9CFC-5A653D756745}" destId="{C8D0C66B-C717-41F3-99CC-F8242290FDCC}" srcOrd="2" destOrd="0" presId="urn:microsoft.com/office/officeart/2005/8/layout/hList7"/>
    <dgm:cxn modelId="{4EDB9481-E8EE-486F-B88E-662C8AE88D5D}" type="presParOf" srcId="{45CB1128-FD05-4D68-9CFC-5A653D756745}" destId="{6EB60AC8-DC68-4C08-B52A-5827D402FF94}" srcOrd="3" destOrd="0" presId="urn:microsoft.com/office/officeart/2005/8/layout/hList7"/>
    <dgm:cxn modelId="{BEFE0827-CD00-4A2D-AA89-1CAB9EA78B31}" type="presParOf" srcId="{8F5990AF-942C-4163-8991-4CA362E30656}" destId="{17AD0340-9C43-4316-8F87-CD3405127168}" srcOrd="1" destOrd="0" presId="urn:microsoft.com/office/officeart/2005/8/layout/hList7"/>
    <dgm:cxn modelId="{43AD28BF-7A22-4839-A503-59905CCAC96D}" type="presParOf" srcId="{8F5990AF-942C-4163-8991-4CA362E30656}" destId="{794D48A6-FDF9-44F5-9BDB-71FFEF8D29A0}" srcOrd="2" destOrd="0" presId="urn:microsoft.com/office/officeart/2005/8/layout/hList7"/>
    <dgm:cxn modelId="{C320ED27-7846-4D1F-B520-54BF7E44B01C}" type="presParOf" srcId="{794D48A6-FDF9-44F5-9BDB-71FFEF8D29A0}" destId="{0063D5C0-070A-47C4-99FC-A2BCC86FF757}" srcOrd="0" destOrd="0" presId="urn:microsoft.com/office/officeart/2005/8/layout/hList7"/>
    <dgm:cxn modelId="{D473A34A-F072-468B-AADE-DA992BBDC72E}" type="presParOf" srcId="{794D48A6-FDF9-44F5-9BDB-71FFEF8D29A0}" destId="{CB98E745-E1CC-4CCC-AA55-827DF41112C6}" srcOrd="1" destOrd="0" presId="urn:microsoft.com/office/officeart/2005/8/layout/hList7"/>
    <dgm:cxn modelId="{725B2F3A-EB6F-44CE-A2B1-B96EAB7EBFC4}" type="presParOf" srcId="{794D48A6-FDF9-44F5-9BDB-71FFEF8D29A0}" destId="{F7BB718E-3056-4794-89D6-21C16A90B031}" srcOrd="2" destOrd="0" presId="urn:microsoft.com/office/officeart/2005/8/layout/hList7"/>
    <dgm:cxn modelId="{FCC5664F-4135-4FC7-A75A-17474F74E3DF}" type="presParOf" srcId="{794D48A6-FDF9-44F5-9BDB-71FFEF8D29A0}" destId="{BD4D0A9B-84FB-4A21-88D2-3FF5BBA24C5D}" srcOrd="3" destOrd="0" presId="urn:microsoft.com/office/officeart/2005/8/layout/hList7"/>
    <dgm:cxn modelId="{F4F04B23-6C27-4636-A2D7-5926FC557970}" type="presParOf" srcId="{8F5990AF-942C-4163-8991-4CA362E30656}" destId="{6A92B0A0-993F-4F57-BC39-28322BDEE49E}" srcOrd="3" destOrd="0" presId="urn:microsoft.com/office/officeart/2005/8/layout/hList7"/>
    <dgm:cxn modelId="{442B0954-816F-4525-A496-BA8191E2A18C}" type="presParOf" srcId="{8F5990AF-942C-4163-8991-4CA362E30656}" destId="{FB483399-BF20-4766-B6A2-87ED971A7F4F}" srcOrd="4" destOrd="0" presId="urn:microsoft.com/office/officeart/2005/8/layout/hList7"/>
    <dgm:cxn modelId="{9AC03C61-17A0-4509-8177-D412DFBF9D9D}" type="presParOf" srcId="{FB483399-BF20-4766-B6A2-87ED971A7F4F}" destId="{57ABD1F1-D2F8-4BBE-9E1D-F4E40464204A}" srcOrd="0" destOrd="0" presId="urn:microsoft.com/office/officeart/2005/8/layout/hList7"/>
    <dgm:cxn modelId="{12A431C8-C9A2-404A-8056-48961D371CEF}" type="presParOf" srcId="{FB483399-BF20-4766-B6A2-87ED971A7F4F}" destId="{5603A46C-9CE6-488E-8BC9-E2338E610759}" srcOrd="1" destOrd="0" presId="urn:microsoft.com/office/officeart/2005/8/layout/hList7"/>
    <dgm:cxn modelId="{310AE594-6432-4E6C-9C43-4B6468920B8B}" type="presParOf" srcId="{FB483399-BF20-4766-B6A2-87ED971A7F4F}" destId="{00FC6CC6-5E68-4EA6-A959-431B4444F20F}" srcOrd="2" destOrd="0" presId="urn:microsoft.com/office/officeart/2005/8/layout/hList7"/>
    <dgm:cxn modelId="{E0654E46-532A-4026-95FF-70729BFE71C4}" type="presParOf" srcId="{FB483399-BF20-4766-B6A2-87ED971A7F4F}" destId="{31DE5692-8A5B-455D-AA0F-F5813A206267}" srcOrd="3" destOrd="0" presId="urn:microsoft.com/office/officeart/2005/8/layout/hList7"/>
    <dgm:cxn modelId="{9F3E51CD-E22C-4BB8-B61A-88276EAA650F}" type="presParOf" srcId="{8F5990AF-942C-4163-8991-4CA362E30656}" destId="{B78EC6F9-151D-454B-9558-60B22BE352C4}" srcOrd="5" destOrd="0" presId="urn:microsoft.com/office/officeart/2005/8/layout/hList7"/>
    <dgm:cxn modelId="{29E68C63-C264-475D-A1F5-B2B35CE5EE99}" type="presParOf" srcId="{8F5990AF-942C-4163-8991-4CA362E30656}" destId="{57AC6F29-C39A-486D-9D5B-E3180969CC37}" srcOrd="6" destOrd="0" presId="urn:microsoft.com/office/officeart/2005/8/layout/hList7"/>
    <dgm:cxn modelId="{A393A1C6-2EC0-4C5B-859D-3E43C718CE73}" type="presParOf" srcId="{57AC6F29-C39A-486D-9D5B-E3180969CC37}" destId="{17639003-1179-450B-8216-E477B27BB964}" srcOrd="0" destOrd="0" presId="urn:microsoft.com/office/officeart/2005/8/layout/hList7"/>
    <dgm:cxn modelId="{A0306165-5B07-4B0D-A3A9-8D7349ABD6F6}" type="presParOf" srcId="{57AC6F29-C39A-486D-9D5B-E3180969CC37}" destId="{E7D19868-CB47-4D27-99CE-94A24A9B7C7F}" srcOrd="1" destOrd="0" presId="urn:microsoft.com/office/officeart/2005/8/layout/hList7"/>
    <dgm:cxn modelId="{29AB9DB2-B58C-458F-A04C-62B2F9A0ED52}" type="presParOf" srcId="{57AC6F29-C39A-486D-9D5B-E3180969CC37}" destId="{F7537572-213D-4E53-AC16-3051C0DD089A}" srcOrd="2" destOrd="0" presId="urn:microsoft.com/office/officeart/2005/8/layout/hList7"/>
    <dgm:cxn modelId="{74765C67-1D24-4893-8E20-02D8409D25BB}" type="presParOf" srcId="{57AC6F29-C39A-486D-9D5B-E3180969CC37}" destId="{84BCC760-A1AF-48FB-B3FC-5AC9580CB615}" srcOrd="3" destOrd="0" presId="urn:microsoft.com/office/officeart/2005/8/layout/hList7"/>
    <dgm:cxn modelId="{8565BA52-494B-4D18-8133-C27840BADC89}" type="presParOf" srcId="{8F5990AF-942C-4163-8991-4CA362E30656}" destId="{2BE1EB14-B9D1-4760-A520-0579B4F1B50B}" srcOrd="7" destOrd="0" presId="urn:microsoft.com/office/officeart/2005/8/layout/hList7"/>
    <dgm:cxn modelId="{5D253BE9-28C8-44E5-8E77-301A40BD2CB6}" type="presParOf" srcId="{8F5990AF-942C-4163-8991-4CA362E30656}" destId="{36B456CB-D7D9-4C8E-91D7-881DCEE9F1BE}" srcOrd="8" destOrd="0" presId="urn:microsoft.com/office/officeart/2005/8/layout/hList7"/>
    <dgm:cxn modelId="{4F89097E-062F-4C0E-9330-F77CBBE6C0E5}" type="presParOf" srcId="{36B456CB-D7D9-4C8E-91D7-881DCEE9F1BE}" destId="{9A2E3BD1-5F27-437D-9BCA-36DCBD6082C0}" srcOrd="0" destOrd="0" presId="urn:microsoft.com/office/officeart/2005/8/layout/hList7"/>
    <dgm:cxn modelId="{E5E5C2A4-11E1-48EE-ACAF-EAD00EE6E5B5}" type="presParOf" srcId="{36B456CB-D7D9-4C8E-91D7-881DCEE9F1BE}" destId="{F030AB14-2BDD-4F41-8408-B05B5B81E31F}" srcOrd="1" destOrd="0" presId="urn:microsoft.com/office/officeart/2005/8/layout/hList7"/>
    <dgm:cxn modelId="{39BE9F08-677D-48DE-810C-2FACD485F26F}" type="presParOf" srcId="{36B456CB-D7D9-4C8E-91D7-881DCEE9F1BE}" destId="{786BA940-556D-45AA-9C8B-4A548EC790CC}" srcOrd="2" destOrd="0" presId="urn:microsoft.com/office/officeart/2005/8/layout/hList7"/>
    <dgm:cxn modelId="{E5876B49-DE8E-4A01-85DB-A3C08A83B25B}" type="presParOf" srcId="{36B456CB-D7D9-4C8E-91D7-881DCEE9F1BE}" destId="{6E351675-6FCB-4BD3-93CE-7983ED4130A2}" srcOrd="3" destOrd="0" presId="urn:microsoft.com/office/officeart/2005/8/layout/hList7"/>
    <dgm:cxn modelId="{00E026E8-F969-4366-9BEF-8C3AAA31EAA1}" type="presParOf" srcId="{8F5990AF-942C-4163-8991-4CA362E30656}" destId="{7BE7C811-CF3F-44D9-8FF5-EEB73CDD6963}" srcOrd="9" destOrd="0" presId="urn:microsoft.com/office/officeart/2005/8/layout/hList7"/>
    <dgm:cxn modelId="{A787658B-E215-493F-8331-FF1A7EABB606}" type="presParOf" srcId="{8F5990AF-942C-4163-8991-4CA362E30656}" destId="{29DD58CC-71DF-4604-8F55-BD12B4D47485}" srcOrd="10" destOrd="0" presId="urn:microsoft.com/office/officeart/2005/8/layout/hList7"/>
    <dgm:cxn modelId="{49EF53AC-AC1B-4979-A456-AA242DC00E2E}" type="presParOf" srcId="{29DD58CC-71DF-4604-8F55-BD12B4D47485}" destId="{24CD3309-3A0E-41E8-BA3A-D66B30DD5669}" srcOrd="0" destOrd="0" presId="urn:microsoft.com/office/officeart/2005/8/layout/hList7"/>
    <dgm:cxn modelId="{5616C45A-343A-4306-B496-D5F8D45AB2BD}" type="presParOf" srcId="{29DD58CC-71DF-4604-8F55-BD12B4D47485}" destId="{C2A31DBC-556F-4D5C-9DA1-BC9F72A9F2D6}" srcOrd="1" destOrd="0" presId="urn:microsoft.com/office/officeart/2005/8/layout/hList7"/>
    <dgm:cxn modelId="{8254694F-FCF1-4942-B950-C174F3D3DB0D}" type="presParOf" srcId="{29DD58CC-71DF-4604-8F55-BD12B4D47485}" destId="{3ED6DEB6-D85E-4C12-957B-A08F791C6AE4}" srcOrd="2" destOrd="0" presId="urn:microsoft.com/office/officeart/2005/8/layout/hList7"/>
    <dgm:cxn modelId="{D593753D-000C-48D4-AE6C-38CC4A7A7FD2}" type="presParOf" srcId="{29DD58CC-71DF-4604-8F55-BD12B4D47485}" destId="{D01D8ACF-6ACF-4DB6-8256-7C5EAB57852F}"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87AFD4-CC4C-4D66-9BD4-7613F45F801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e-DE"/>
        </a:p>
      </dgm:t>
    </dgm:pt>
    <dgm:pt modelId="{50963261-060D-4D12-B1C4-7EFFB92357D2}">
      <dgm:prSet phldrT="[Text]" custT="1"/>
      <dgm:spPr/>
      <dgm:t>
        <a:bodyPr/>
        <a:lstStyle/>
        <a:p>
          <a:r>
            <a:rPr lang="de-DE" sz="1400" dirty="0" smtClean="0"/>
            <a:t>Sterbe-risiko</a:t>
          </a:r>
          <a:endParaRPr lang="de-DE" sz="1400" dirty="0"/>
        </a:p>
      </dgm:t>
    </dgm:pt>
    <dgm:pt modelId="{9E434995-B18A-40AE-A3FA-FB8C309549ED}" type="parTrans" cxnId="{69E2DB5E-4CF3-4F79-9447-F734F0CC0D41}">
      <dgm:prSet/>
      <dgm:spPr/>
      <dgm:t>
        <a:bodyPr/>
        <a:lstStyle/>
        <a:p>
          <a:endParaRPr lang="de-DE"/>
        </a:p>
      </dgm:t>
    </dgm:pt>
    <dgm:pt modelId="{C48696E7-B6FA-4766-9E6B-58A85CAB59C3}" type="sibTrans" cxnId="{69E2DB5E-4CF3-4F79-9447-F734F0CC0D41}">
      <dgm:prSet/>
      <dgm:spPr/>
      <dgm:t>
        <a:bodyPr/>
        <a:lstStyle/>
        <a:p>
          <a:endParaRPr lang="de-DE"/>
        </a:p>
      </dgm:t>
    </dgm:pt>
    <dgm:pt modelId="{E50AD5E8-EAB6-4D9A-AE3A-7F7F4E3FEFE3}">
      <dgm:prSet phldrT="[Text]" custT="1"/>
      <dgm:spPr/>
      <dgm:t>
        <a:bodyPr/>
        <a:lstStyle/>
        <a:p>
          <a:r>
            <a:rPr lang="de-DE" sz="1400" dirty="0" smtClean="0"/>
            <a:t>Hitze</a:t>
          </a:r>
          <a:endParaRPr lang="de-DE" sz="1400" dirty="0"/>
        </a:p>
      </dgm:t>
    </dgm:pt>
    <dgm:pt modelId="{6F5712CB-F069-4531-A700-15D04E4AECAD}" type="parTrans" cxnId="{B053949D-1083-4904-9CFE-4D2AC3BE77AF}">
      <dgm:prSet/>
      <dgm:spPr>
        <a:solidFill>
          <a:schemeClr val="bg2"/>
        </a:solidFill>
        <a:ln>
          <a:solidFill>
            <a:schemeClr val="bg2"/>
          </a:solidFill>
        </a:ln>
      </dgm:spPr>
      <dgm:t>
        <a:bodyPr/>
        <a:lstStyle/>
        <a:p>
          <a:endParaRPr lang="de-DE"/>
        </a:p>
      </dgm:t>
    </dgm:pt>
    <dgm:pt modelId="{2661A713-92DD-4914-A029-9FA8CD727801}" type="sibTrans" cxnId="{B053949D-1083-4904-9CFE-4D2AC3BE77AF}">
      <dgm:prSet/>
      <dgm:spPr/>
      <dgm:t>
        <a:bodyPr/>
        <a:lstStyle/>
        <a:p>
          <a:endParaRPr lang="de-DE"/>
        </a:p>
      </dgm:t>
    </dgm:pt>
    <dgm:pt modelId="{2146E7A7-0DAF-48D3-A9CD-1123D7C08B12}">
      <dgm:prSet phldrT="[Text]" custT="1"/>
      <dgm:spPr/>
      <dgm:t>
        <a:bodyPr/>
        <a:lstStyle/>
        <a:p>
          <a:pPr>
            <a:spcAft>
              <a:spcPts val="0"/>
            </a:spcAft>
          </a:pPr>
          <a:r>
            <a:rPr lang="de-DE" sz="1400" dirty="0" err="1" smtClean="0"/>
            <a:t>Luftschad</a:t>
          </a:r>
          <a:r>
            <a:rPr lang="de-DE" sz="1400" dirty="0" smtClean="0"/>
            <a:t>-stoffe </a:t>
          </a:r>
        </a:p>
        <a:p>
          <a:pPr>
            <a:spcAft>
              <a:spcPct val="35000"/>
            </a:spcAft>
          </a:pPr>
          <a:r>
            <a:rPr lang="de-DE" sz="1400" dirty="0" smtClean="0"/>
            <a:t>(wie Ozon, Feinstaub)</a:t>
          </a:r>
          <a:endParaRPr lang="de-DE" sz="1400" dirty="0"/>
        </a:p>
      </dgm:t>
    </dgm:pt>
    <dgm:pt modelId="{14B55A48-7958-4D55-A27B-2B890BD166D7}" type="parTrans" cxnId="{EC5CF5A1-0AB7-4C0A-B01E-84F7E8FB0E4F}">
      <dgm:prSet/>
      <dgm:spPr>
        <a:solidFill>
          <a:schemeClr val="bg2"/>
        </a:solidFill>
      </dgm:spPr>
      <dgm:t>
        <a:bodyPr/>
        <a:lstStyle/>
        <a:p>
          <a:endParaRPr lang="de-DE"/>
        </a:p>
      </dgm:t>
    </dgm:pt>
    <dgm:pt modelId="{216842CA-1D16-4CCF-B186-89840E2CB7A5}" type="sibTrans" cxnId="{EC5CF5A1-0AB7-4C0A-B01E-84F7E8FB0E4F}">
      <dgm:prSet/>
      <dgm:spPr/>
      <dgm:t>
        <a:bodyPr/>
        <a:lstStyle/>
        <a:p>
          <a:endParaRPr lang="de-DE"/>
        </a:p>
      </dgm:t>
    </dgm:pt>
    <dgm:pt modelId="{B7943E21-DB1C-4774-9C31-58F47917140B}" type="pres">
      <dgm:prSet presAssocID="{8387AFD4-CC4C-4D66-9BD4-7613F45F801B}" presName="cycle" presStyleCnt="0">
        <dgm:presLayoutVars>
          <dgm:chMax val="1"/>
          <dgm:dir/>
          <dgm:animLvl val="ctr"/>
          <dgm:resizeHandles val="exact"/>
        </dgm:presLayoutVars>
      </dgm:prSet>
      <dgm:spPr/>
      <dgm:t>
        <a:bodyPr/>
        <a:lstStyle/>
        <a:p>
          <a:endParaRPr lang="de-DE"/>
        </a:p>
      </dgm:t>
    </dgm:pt>
    <dgm:pt modelId="{ED47DE86-A9C8-476E-BEF6-A2682D539DF1}" type="pres">
      <dgm:prSet presAssocID="{50963261-060D-4D12-B1C4-7EFFB92357D2}" presName="centerShape" presStyleLbl="node0" presStyleIdx="0" presStyleCnt="1"/>
      <dgm:spPr/>
      <dgm:t>
        <a:bodyPr/>
        <a:lstStyle/>
        <a:p>
          <a:endParaRPr lang="de-DE"/>
        </a:p>
      </dgm:t>
    </dgm:pt>
    <dgm:pt modelId="{0794CC64-3C8B-4955-A909-5BB3D7924937}" type="pres">
      <dgm:prSet presAssocID="{6F5712CB-F069-4531-A700-15D04E4AECAD}" presName="parTrans" presStyleLbl="bgSibTrans2D1" presStyleIdx="0" presStyleCnt="2"/>
      <dgm:spPr/>
      <dgm:t>
        <a:bodyPr/>
        <a:lstStyle/>
        <a:p>
          <a:endParaRPr lang="de-DE"/>
        </a:p>
      </dgm:t>
    </dgm:pt>
    <dgm:pt modelId="{2D593DE9-5EE4-42EE-973C-69203D2329C0}" type="pres">
      <dgm:prSet presAssocID="{E50AD5E8-EAB6-4D9A-AE3A-7F7F4E3FEFE3}" presName="node" presStyleLbl="node1" presStyleIdx="0" presStyleCnt="2">
        <dgm:presLayoutVars>
          <dgm:bulletEnabled val="1"/>
        </dgm:presLayoutVars>
      </dgm:prSet>
      <dgm:spPr/>
      <dgm:t>
        <a:bodyPr/>
        <a:lstStyle/>
        <a:p>
          <a:endParaRPr lang="de-DE"/>
        </a:p>
      </dgm:t>
    </dgm:pt>
    <dgm:pt modelId="{8CDCDFC3-5077-43C7-8523-7EB90805A930}" type="pres">
      <dgm:prSet presAssocID="{14B55A48-7958-4D55-A27B-2B890BD166D7}" presName="parTrans" presStyleLbl="bgSibTrans2D1" presStyleIdx="1" presStyleCnt="2"/>
      <dgm:spPr/>
      <dgm:t>
        <a:bodyPr/>
        <a:lstStyle/>
        <a:p>
          <a:endParaRPr lang="de-DE"/>
        </a:p>
      </dgm:t>
    </dgm:pt>
    <dgm:pt modelId="{6AB00A79-09A0-4018-9762-FC9F559CB3ED}" type="pres">
      <dgm:prSet presAssocID="{2146E7A7-0DAF-48D3-A9CD-1123D7C08B12}" presName="node" presStyleLbl="node1" presStyleIdx="1" presStyleCnt="2">
        <dgm:presLayoutVars>
          <dgm:bulletEnabled val="1"/>
        </dgm:presLayoutVars>
      </dgm:prSet>
      <dgm:spPr/>
      <dgm:t>
        <a:bodyPr/>
        <a:lstStyle/>
        <a:p>
          <a:endParaRPr lang="de-DE"/>
        </a:p>
      </dgm:t>
    </dgm:pt>
  </dgm:ptLst>
  <dgm:cxnLst>
    <dgm:cxn modelId="{4FFD423D-A8E3-4D9B-81C1-34EBE312CF12}" type="presOf" srcId="{E50AD5E8-EAB6-4D9A-AE3A-7F7F4E3FEFE3}" destId="{2D593DE9-5EE4-42EE-973C-69203D2329C0}" srcOrd="0" destOrd="0" presId="urn:microsoft.com/office/officeart/2005/8/layout/radial4"/>
    <dgm:cxn modelId="{9E5C6857-4CAF-4017-95AA-0093ADE27A7A}" type="presOf" srcId="{6F5712CB-F069-4531-A700-15D04E4AECAD}" destId="{0794CC64-3C8B-4955-A909-5BB3D7924937}" srcOrd="0" destOrd="0" presId="urn:microsoft.com/office/officeart/2005/8/layout/radial4"/>
    <dgm:cxn modelId="{EC5CF5A1-0AB7-4C0A-B01E-84F7E8FB0E4F}" srcId="{50963261-060D-4D12-B1C4-7EFFB92357D2}" destId="{2146E7A7-0DAF-48D3-A9CD-1123D7C08B12}" srcOrd="1" destOrd="0" parTransId="{14B55A48-7958-4D55-A27B-2B890BD166D7}" sibTransId="{216842CA-1D16-4CCF-B186-89840E2CB7A5}"/>
    <dgm:cxn modelId="{C830F1C3-F8FB-4077-9B1E-0163D97B9CEE}" type="presOf" srcId="{14B55A48-7958-4D55-A27B-2B890BD166D7}" destId="{8CDCDFC3-5077-43C7-8523-7EB90805A930}" srcOrd="0" destOrd="0" presId="urn:microsoft.com/office/officeart/2005/8/layout/radial4"/>
    <dgm:cxn modelId="{604FF442-1BC4-499B-B976-0A409C3143F4}" type="presOf" srcId="{8387AFD4-CC4C-4D66-9BD4-7613F45F801B}" destId="{B7943E21-DB1C-4774-9C31-58F47917140B}" srcOrd="0" destOrd="0" presId="urn:microsoft.com/office/officeart/2005/8/layout/radial4"/>
    <dgm:cxn modelId="{29617DED-270D-414E-869C-4BA089A3716D}" type="presOf" srcId="{50963261-060D-4D12-B1C4-7EFFB92357D2}" destId="{ED47DE86-A9C8-476E-BEF6-A2682D539DF1}" srcOrd="0" destOrd="0" presId="urn:microsoft.com/office/officeart/2005/8/layout/radial4"/>
    <dgm:cxn modelId="{E48F046F-2E75-4E98-95D7-E881533363C6}" type="presOf" srcId="{2146E7A7-0DAF-48D3-A9CD-1123D7C08B12}" destId="{6AB00A79-09A0-4018-9762-FC9F559CB3ED}" srcOrd="0" destOrd="0" presId="urn:microsoft.com/office/officeart/2005/8/layout/radial4"/>
    <dgm:cxn modelId="{69E2DB5E-4CF3-4F79-9447-F734F0CC0D41}" srcId="{8387AFD4-CC4C-4D66-9BD4-7613F45F801B}" destId="{50963261-060D-4D12-B1C4-7EFFB92357D2}" srcOrd="0" destOrd="0" parTransId="{9E434995-B18A-40AE-A3FA-FB8C309549ED}" sibTransId="{C48696E7-B6FA-4766-9E6B-58A85CAB59C3}"/>
    <dgm:cxn modelId="{B053949D-1083-4904-9CFE-4D2AC3BE77AF}" srcId="{50963261-060D-4D12-B1C4-7EFFB92357D2}" destId="{E50AD5E8-EAB6-4D9A-AE3A-7F7F4E3FEFE3}" srcOrd="0" destOrd="0" parTransId="{6F5712CB-F069-4531-A700-15D04E4AECAD}" sibTransId="{2661A713-92DD-4914-A029-9FA8CD727801}"/>
    <dgm:cxn modelId="{576C5FCC-4469-40BC-91C5-1481A298F9BF}" type="presParOf" srcId="{B7943E21-DB1C-4774-9C31-58F47917140B}" destId="{ED47DE86-A9C8-476E-BEF6-A2682D539DF1}" srcOrd="0" destOrd="0" presId="urn:microsoft.com/office/officeart/2005/8/layout/radial4"/>
    <dgm:cxn modelId="{DC218042-ED17-40CD-80B8-E91522861D78}" type="presParOf" srcId="{B7943E21-DB1C-4774-9C31-58F47917140B}" destId="{0794CC64-3C8B-4955-A909-5BB3D7924937}" srcOrd="1" destOrd="0" presId="urn:microsoft.com/office/officeart/2005/8/layout/radial4"/>
    <dgm:cxn modelId="{F26EF2B1-23F1-4D9D-B1E1-4D80AF80BE0D}" type="presParOf" srcId="{B7943E21-DB1C-4774-9C31-58F47917140B}" destId="{2D593DE9-5EE4-42EE-973C-69203D2329C0}" srcOrd="2" destOrd="0" presId="urn:microsoft.com/office/officeart/2005/8/layout/radial4"/>
    <dgm:cxn modelId="{B47DC52C-6BE4-4C58-BF62-149A4E598CFA}" type="presParOf" srcId="{B7943E21-DB1C-4774-9C31-58F47917140B}" destId="{8CDCDFC3-5077-43C7-8523-7EB90805A930}" srcOrd="3" destOrd="0" presId="urn:microsoft.com/office/officeart/2005/8/layout/radial4"/>
    <dgm:cxn modelId="{440C0B63-62B7-4B65-85C1-65B5E745B5FF}" type="presParOf" srcId="{B7943E21-DB1C-4774-9C31-58F47917140B}" destId="{6AB00A79-09A0-4018-9762-FC9F559CB3ED}"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87AFD4-CC4C-4D66-9BD4-7613F45F801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e-DE"/>
        </a:p>
      </dgm:t>
    </dgm:pt>
    <dgm:pt modelId="{50963261-060D-4D12-B1C4-7EFFB92357D2}">
      <dgm:prSet phldrT="[Text]" custT="1"/>
      <dgm:spPr/>
      <dgm:t>
        <a:bodyPr/>
        <a:lstStyle/>
        <a:p>
          <a:r>
            <a:rPr lang="de-DE" sz="1400" dirty="0" smtClean="0"/>
            <a:t>Sterbe-risiko</a:t>
          </a:r>
          <a:endParaRPr lang="de-DE" sz="1400" dirty="0"/>
        </a:p>
      </dgm:t>
    </dgm:pt>
    <dgm:pt modelId="{9E434995-B18A-40AE-A3FA-FB8C309549ED}" type="parTrans" cxnId="{69E2DB5E-4CF3-4F79-9447-F734F0CC0D41}">
      <dgm:prSet/>
      <dgm:spPr/>
      <dgm:t>
        <a:bodyPr/>
        <a:lstStyle/>
        <a:p>
          <a:endParaRPr lang="de-DE"/>
        </a:p>
      </dgm:t>
    </dgm:pt>
    <dgm:pt modelId="{C48696E7-B6FA-4766-9E6B-58A85CAB59C3}" type="sibTrans" cxnId="{69E2DB5E-4CF3-4F79-9447-F734F0CC0D41}">
      <dgm:prSet/>
      <dgm:spPr/>
      <dgm:t>
        <a:bodyPr/>
        <a:lstStyle/>
        <a:p>
          <a:endParaRPr lang="de-DE"/>
        </a:p>
      </dgm:t>
    </dgm:pt>
    <dgm:pt modelId="{E50AD5E8-EAB6-4D9A-AE3A-7F7F4E3FEFE3}">
      <dgm:prSet phldrT="[Text]" custT="1"/>
      <dgm:spPr/>
      <dgm:t>
        <a:bodyPr/>
        <a:lstStyle/>
        <a:p>
          <a:r>
            <a:rPr lang="de-DE" sz="1400" dirty="0" smtClean="0"/>
            <a:t>Hitze</a:t>
          </a:r>
          <a:endParaRPr lang="de-DE" sz="1000" dirty="0"/>
        </a:p>
      </dgm:t>
    </dgm:pt>
    <dgm:pt modelId="{6F5712CB-F069-4531-A700-15D04E4AECAD}" type="parTrans" cxnId="{B053949D-1083-4904-9CFE-4D2AC3BE77AF}">
      <dgm:prSet/>
      <dgm:spPr>
        <a:solidFill>
          <a:srgbClr val="C00000"/>
        </a:solidFill>
        <a:ln>
          <a:solidFill>
            <a:srgbClr val="C00000"/>
          </a:solidFill>
        </a:ln>
      </dgm:spPr>
      <dgm:t>
        <a:bodyPr/>
        <a:lstStyle/>
        <a:p>
          <a:endParaRPr lang="de-DE"/>
        </a:p>
      </dgm:t>
    </dgm:pt>
    <dgm:pt modelId="{2661A713-92DD-4914-A029-9FA8CD727801}" type="sibTrans" cxnId="{B053949D-1083-4904-9CFE-4D2AC3BE77AF}">
      <dgm:prSet/>
      <dgm:spPr/>
      <dgm:t>
        <a:bodyPr/>
        <a:lstStyle/>
        <a:p>
          <a:endParaRPr lang="de-DE"/>
        </a:p>
      </dgm:t>
    </dgm:pt>
    <dgm:pt modelId="{2146E7A7-0DAF-48D3-A9CD-1123D7C08B12}">
      <dgm:prSet phldrT="[Text]" custT="1"/>
      <dgm:spPr/>
      <dgm:t>
        <a:bodyPr/>
        <a:lstStyle/>
        <a:p>
          <a:pPr>
            <a:spcAft>
              <a:spcPts val="0"/>
            </a:spcAft>
          </a:pPr>
          <a:r>
            <a:rPr lang="de-DE" sz="1400" dirty="0" err="1" smtClean="0"/>
            <a:t>Luftschad</a:t>
          </a:r>
          <a:r>
            <a:rPr lang="de-DE" sz="1400" dirty="0" smtClean="0"/>
            <a:t>-stoffe </a:t>
          </a:r>
        </a:p>
        <a:p>
          <a:pPr>
            <a:spcAft>
              <a:spcPct val="35000"/>
            </a:spcAft>
          </a:pPr>
          <a:r>
            <a:rPr lang="de-DE" sz="1400" dirty="0" smtClean="0"/>
            <a:t>(wie Ozon, Feinstaub)</a:t>
          </a:r>
          <a:endParaRPr lang="de-DE" sz="1400" dirty="0"/>
        </a:p>
      </dgm:t>
    </dgm:pt>
    <dgm:pt modelId="{14B55A48-7958-4D55-A27B-2B890BD166D7}" type="parTrans" cxnId="{EC5CF5A1-0AB7-4C0A-B01E-84F7E8FB0E4F}">
      <dgm:prSet/>
      <dgm:spPr>
        <a:solidFill>
          <a:srgbClr val="C00000"/>
        </a:solidFill>
        <a:ln>
          <a:solidFill>
            <a:srgbClr val="C00000"/>
          </a:solidFill>
        </a:ln>
      </dgm:spPr>
      <dgm:t>
        <a:bodyPr/>
        <a:lstStyle/>
        <a:p>
          <a:endParaRPr lang="de-DE"/>
        </a:p>
      </dgm:t>
    </dgm:pt>
    <dgm:pt modelId="{216842CA-1D16-4CCF-B186-89840E2CB7A5}" type="sibTrans" cxnId="{EC5CF5A1-0AB7-4C0A-B01E-84F7E8FB0E4F}">
      <dgm:prSet/>
      <dgm:spPr/>
      <dgm:t>
        <a:bodyPr/>
        <a:lstStyle/>
        <a:p>
          <a:endParaRPr lang="de-DE"/>
        </a:p>
      </dgm:t>
    </dgm:pt>
    <dgm:pt modelId="{B7943E21-DB1C-4774-9C31-58F47917140B}" type="pres">
      <dgm:prSet presAssocID="{8387AFD4-CC4C-4D66-9BD4-7613F45F801B}" presName="cycle" presStyleCnt="0">
        <dgm:presLayoutVars>
          <dgm:chMax val="1"/>
          <dgm:dir/>
          <dgm:animLvl val="ctr"/>
          <dgm:resizeHandles val="exact"/>
        </dgm:presLayoutVars>
      </dgm:prSet>
      <dgm:spPr/>
      <dgm:t>
        <a:bodyPr/>
        <a:lstStyle/>
        <a:p>
          <a:endParaRPr lang="de-DE"/>
        </a:p>
      </dgm:t>
    </dgm:pt>
    <dgm:pt modelId="{ED47DE86-A9C8-476E-BEF6-A2682D539DF1}" type="pres">
      <dgm:prSet presAssocID="{50963261-060D-4D12-B1C4-7EFFB92357D2}" presName="centerShape" presStyleLbl="node0" presStyleIdx="0" presStyleCnt="1"/>
      <dgm:spPr/>
      <dgm:t>
        <a:bodyPr/>
        <a:lstStyle/>
        <a:p>
          <a:endParaRPr lang="de-DE"/>
        </a:p>
      </dgm:t>
    </dgm:pt>
    <dgm:pt modelId="{0794CC64-3C8B-4955-A909-5BB3D7924937}" type="pres">
      <dgm:prSet presAssocID="{6F5712CB-F069-4531-A700-15D04E4AECAD}" presName="parTrans" presStyleLbl="bgSibTrans2D1" presStyleIdx="0" presStyleCnt="2" custScaleY="177479"/>
      <dgm:spPr/>
      <dgm:t>
        <a:bodyPr/>
        <a:lstStyle/>
        <a:p>
          <a:endParaRPr lang="de-DE"/>
        </a:p>
      </dgm:t>
    </dgm:pt>
    <dgm:pt modelId="{2D593DE9-5EE4-42EE-973C-69203D2329C0}" type="pres">
      <dgm:prSet presAssocID="{E50AD5E8-EAB6-4D9A-AE3A-7F7F4E3FEFE3}" presName="node" presStyleLbl="node1" presStyleIdx="0" presStyleCnt="2">
        <dgm:presLayoutVars>
          <dgm:bulletEnabled val="1"/>
        </dgm:presLayoutVars>
      </dgm:prSet>
      <dgm:spPr/>
      <dgm:t>
        <a:bodyPr/>
        <a:lstStyle/>
        <a:p>
          <a:endParaRPr lang="de-DE"/>
        </a:p>
      </dgm:t>
    </dgm:pt>
    <dgm:pt modelId="{8CDCDFC3-5077-43C7-8523-7EB90805A930}" type="pres">
      <dgm:prSet presAssocID="{14B55A48-7958-4D55-A27B-2B890BD166D7}" presName="parTrans" presStyleLbl="bgSibTrans2D1" presStyleIdx="1" presStyleCnt="2" custScaleY="156029"/>
      <dgm:spPr/>
      <dgm:t>
        <a:bodyPr/>
        <a:lstStyle/>
        <a:p>
          <a:endParaRPr lang="de-DE"/>
        </a:p>
      </dgm:t>
    </dgm:pt>
    <dgm:pt modelId="{6AB00A79-09A0-4018-9762-FC9F559CB3ED}" type="pres">
      <dgm:prSet presAssocID="{2146E7A7-0DAF-48D3-A9CD-1123D7C08B12}" presName="node" presStyleLbl="node1" presStyleIdx="1" presStyleCnt="2">
        <dgm:presLayoutVars>
          <dgm:bulletEnabled val="1"/>
        </dgm:presLayoutVars>
      </dgm:prSet>
      <dgm:spPr/>
      <dgm:t>
        <a:bodyPr/>
        <a:lstStyle/>
        <a:p>
          <a:endParaRPr lang="de-DE"/>
        </a:p>
      </dgm:t>
    </dgm:pt>
  </dgm:ptLst>
  <dgm:cxnLst>
    <dgm:cxn modelId="{EC5CF5A1-0AB7-4C0A-B01E-84F7E8FB0E4F}" srcId="{50963261-060D-4D12-B1C4-7EFFB92357D2}" destId="{2146E7A7-0DAF-48D3-A9CD-1123D7C08B12}" srcOrd="1" destOrd="0" parTransId="{14B55A48-7958-4D55-A27B-2B890BD166D7}" sibTransId="{216842CA-1D16-4CCF-B186-89840E2CB7A5}"/>
    <dgm:cxn modelId="{335913DC-6AEB-48C4-A648-0E49279C668B}" type="presOf" srcId="{14B55A48-7958-4D55-A27B-2B890BD166D7}" destId="{8CDCDFC3-5077-43C7-8523-7EB90805A930}" srcOrd="0" destOrd="0" presId="urn:microsoft.com/office/officeart/2005/8/layout/radial4"/>
    <dgm:cxn modelId="{D710B5E2-CB2F-47F1-BCCC-BD3839CB04CF}" type="presOf" srcId="{8387AFD4-CC4C-4D66-9BD4-7613F45F801B}" destId="{B7943E21-DB1C-4774-9C31-58F47917140B}" srcOrd="0" destOrd="0" presId="urn:microsoft.com/office/officeart/2005/8/layout/radial4"/>
    <dgm:cxn modelId="{09CE738A-F531-4750-AFF1-5EBCF74A48BA}" type="presOf" srcId="{E50AD5E8-EAB6-4D9A-AE3A-7F7F4E3FEFE3}" destId="{2D593DE9-5EE4-42EE-973C-69203D2329C0}" srcOrd="0" destOrd="0" presId="urn:microsoft.com/office/officeart/2005/8/layout/radial4"/>
    <dgm:cxn modelId="{C042BFA6-4471-42A5-8F11-E79F4C88C7B3}" type="presOf" srcId="{6F5712CB-F069-4531-A700-15D04E4AECAD}" destId="{0794CC64-3C8B-4955-A909-5BB3D7924937}" srcOrd="0" destOrd="0" presId="urn:microsoft.com/office/officeart/2005/8/layout/radial4"/>
    <dgm:cxn modelId="{69E2DB5E-4CF3-4F79-9447-F734F0CC0D41}" srcId="{8387AFD4-CC4C-4D66-9BD4-7613F45F801B}" destId="{50963261-060D-4D12-B1C4-7EFFB92357D2}" srcOrd="0" destOrd="0" parTransId="{9E434995-B18A-40AE-A3FA-FB8C309549ED}" sibTransId="{C48696E7-B6FA-4766-9E6B-58A85CAB59C3}"/>
    <dgm:cxn modelId="{FFF7C8C0-B212-4F5A-8012-2B89B1F6F437}" type="presOf" srcId="{50963261-060D-4D12-B1C4-7EFFB92357D2}" destId="{ED47DE86-A9C8-476E-BEF6-A2682D539DF1}" srcOrd="0" destOrd="0" presId="urn:microsoft.com/office/officeart/2005/8/layout/radial4"/>
    <dgm:cxn modelId="{B053949D-1083-4904-9CFE-4D2AC3BE77AF}" srcId="{50963261-060D-4D12-B1C4-7EFFB92357D2}" destId="{E50AD5E8-EAB6-4D9A-AE3A-7F7F4E3FEFE3}" srcOrd="0" destOrd="0" parTransId="{6F5712CB-F069-4531-A700-15D04E4AECAD}" sibTransId="{2661A713-92DD-4914-A029-9FA8CD727801}"/>
    <dgm:cxn modelId="{CCDD0B49-E3E8-4F62-9FED-6C86FE8F2F72}" type="presOf" srcId="{2146E7A7-0DAF-48D3-A9CD-1123D7C08B12}" destId="{6AB00A79-09A0-4018-9762-FC9F559CB3ED}" srcOrd="0" destOrd="0" presId="urn:microsoft.com/office/officeart/2005/8/layout/radial4"/>
    <dgm:cxn modelId="{977EE63F-D21C-44AD-8C13-27BA1A05C6C0}" type="presParOf" srcId="{B7943E21-DB1C-4774-9C31-58F47917140B}" destId="{ED47DE86-A9C8-476E-BEF6-A2682D539DF1}" srcOrd="0" destOrd="0" presId="urn:microsoft.com/office/officeart/2005/8/layout/radial4"/>
    <dgm:cxn modelId="{94D13CA7-8C4E-4B89-B198-79CEE3444D29}" type="presParOf" srcId="{B7943E21-DB1C-4774-9C31-58F47917140B}" destId="{0794CC64-3C8B-4955-A909-5BB3D7924937}" srcOrd="1" destOrd="0" presId="urn:microsoft.com/office/officeart/2005/8/layout/radial4"/>
    <dgm:cxn modelId="{47CEECEF-C1C1-4401-820A-96ED08895FCF}" type="presParOf" srcId="{B7943E21-DB1C-4774-9C31-58F47917140B}" destId="{2D593DE9-5EE4-42EE-973C-69203D2329C0}" srcOrd="2" destOrd="0" presId="urn:microsoft.com/office/officeart/2005/8/layout/radial4"/>
    <dgm:cxn modelId="{666FCCDC-6FDD-4AB9-912A-D493FFC9A643}" type="presParOf" srcId="{B7943E21-DB1C-4774-9C31-58F47917140B}" destId="{8CDCDFC3-5077-43C7-8523-7EB90805A930}" srcOrd="3" destOrd="0" presId="urn:microsoft.com/office/officeart/2005/8/layout/radial4"/>
    <dgm:cxn modelId="{578925EA-3DE7-4E70-83ED-1F255FE615A1}" type="presParOf" srcId="{B7943E21-DB1C-4774-9C31-58F47917140B}" destId="{6AB00A79-09A0-4018-9762-FC9F559CB3ED}"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EEDD5-12EE-45EB-A1F2-B078620E9988}">
      <dsp:nvSpPr>
        <dsp:cNvPr id="0" name=""/>
        <dsp:cNvSpPr/>
      </dsp:nvSpPr>
      <dsp:spPr>
        <a:xfrm>
          <a:off x="3909570" y="2126550"/>
          <a:ext cx="2599117" cy="2599117"/>
        </a:xfrm>
        <a:prstGeom prst="gear9">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de-DE" sz="3200" b="1" kern="1200" dirty="0" smtClean="0"/>
            <a:t>Hitze</a:t>
          </a:r>
          <a:endParaRPr lang="de-DE" sz="3200" b="1" kern="1200" dirty="0"/>
        </a:p>
      </dsp:txBody>
      <dsp:txXfrm>
        <a:off x="4432108" y="2735381"/>
        <a:ext cx="1554041" cy="1336000"/>
      </dsp:txXfrm>
    </dsp:sp>
    <dsp:sp modelId="{275E4AFE-2580-4D69-8FAE-0647B1212DBD}">
      <dsp:nvSpPr>
        <dsp:cNvPr id="0" name=""/>
        <dsp:cNvSpPr/>
      </dsp:nvSpPr>
      <dsp:spPr>
        <a:xfrm>
          <a:off x="2397356" y="1512213"/>
          <a:ext cx="1890267" cy="1890267"/>
        </a:xfrm>
        <a:prstGeom prst="gear6">
          <a:avLst/>
        </a:prstGeom>
        <a:gradFill rotWithShape="0">
          <a:gsLst>
            <a:gs pos="0">
              <a:schemeClr val="accent1">
                <a:shade val="80000"/>
                <a:hueOff val="109458"/>
                <a:satOff val="955"/>
                <a:lumOff val="12127"/>
                <a:alphaOff val="0"/>
                <a:shade val="51000"/>
                <a:satMod val="130000"/>
              </a:schemeClr>
            </a:gs>
            <a:gs pos="80000">
              <a:schemeClr val="accent1">
                <a:shade val="80000"/>
                <a:hueOff val="109458"/>
                <a:satOff val="955"/>
                <a:lumOff val="12127"/>
                <a:alphaOff val="0"/>
                <a:shade val="93000"/>
                <a:satMod val="130000"/>
              </a:schemeClr>
            </a:gs>
            <a:gs pos="100000">
              <a:schemeClr val="accent1">
                <a:shade val="80000"/>
                <a:hueOff val="109458"/>
                <a:satOff val="955"/>
                <a:lumOff val="121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smtClean="0"/>
            <a:t>Krank-</a:t>
          </a:r>
          <a:r>
            <a:rPr lang="de-DE" sz="1200" b="1" kern="1200" dirty="0" err="1" smtClean="0"/>
            <a:t>heit</a:t>
          </a:r>
          <a:r>
            <a:rPr lang="de-DE" sz="1200" b="1" kern="1200" dirty="0" smtClean="0"/>
            <a:t> &amp; </a:t>
          </a:r>
          <a:r>
            <a:rPr lang="de-DE" sz="1200" b="1" kern="1200" dirty="0" err="1" smtClean="0"/>
            <a:t>Medika-mente</a:t>
          </a:r>
          <a:endParaRPr lang="de-DE" sz="1200" b="1" kern="1200" dirty="0"/>
        </a:p>
      </dsp:txBody>
      <dsp:txXfrm>
        <a:off x="2873236" y="1990970"/>
        <a:ext cx="938507" cy="932753"/>
      </dsp:txXfrm>
    </dsp:sp>
    <dsp:sp modelId="{6402CAAD-6AE7-4A91-B267-95DA98200824}">
      <dsp:nvSpPr>
        <dsp:cNvPr id="0" name=""/>
        <dsp:cNvSpPr/>
      </dsp:nvSpPr>
      <dsp:spPr>
        <a:xfrm rot="20700000">
          <a:off x="3456099" y="208122"/>
          <a:ext cx="1852076" cy="1852076"/>
        </a:xfrm>
        <a:prstGeom prst="gear6">
          <a:avLst/>
        </a:prstGeom>
        <a:gradFill rotWithShape="0">
          <a:gsLst>
            <a:gs pos="0">
              <a:schemeClr val="accent1">
                <a:shade val="80000"/>
                <a:hueOff val="218916"/>
                <a:satOff val="1910"/>
                <a:lumOff val="24255"/>
                <a:alphaOff val="0"/>
                <a:shade val="51000"/>
                <a:satMod val="130000"/>
              </a:schemeClr>
            </a:gs>
            <a:gs pos="80000">
              <a:schemeClr val="accent1">
                <a:shade val="80000"/>
                <a:hueOff val="218916"/>
                <a:satOff val="1910"/>
                <a:lumOff val="24255"/>
                <a:alphaOff val="0"/>
                <a:shade val="93000"/>
                <a:satMod val="130000"/>
              </a:schemeClr>
            </a:gs>
            <a:gs pos="100000">
              <a:schemeClr val="accent1">
                <a:shade val="80000"/>
                <a:hueOff val="218916"/>
                <a:satOff val="1910"/>
                <a:lumOff val="24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de-DE" sz="2700" b="1" kern="1200" dirty="0" smtClean="0"/>
            <a:t>Alter</a:t>
          </a:r>
          <a:endParaRPr lang="de-DE" sz="2700" b="1" kern="1200" dirty="0"/>
        </a:p>
      </dsp:txBody>
      <dsp:txXfrm rot="-20700000">
        <a:off x="3862313" y="614336"/>
        <a:ext cx="1039646" cy="1039646"/>
      </dsp:txXfrm>
    </dsp:sp>
    <dsp:sp modelId="{C3783D59-034C-4200-9996-E1E07B2F846B}">
      <dsp:nvSpPr>
        <dsp:cNvPr id="0" name=""/>
        <dsp:cNvSpPr/>
      </dsp:nvSpPr>
      <dsp:spPr>
        <a:xfrm>
          <a:off x="3715590" y="1730999"/>
          <a:ext cx="3326870" cy="3326870"/>
        </a:xfrm>
        <a:prstGeom prst="circularArrow">
          <a:avLst>
            <a:gd name="adj1" fmla="val 4687"/>
            <a:gd name="adj2" fmla="val 299029"/>
            <a:gd name="adj3" fmla="val 2527546"/>
            <a:gd name="adj4" fmla="val 15836976"/>
            <a:gd name="adj5" fmla="val 5469"/>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9A2E61-9819-473C-90E8-C611FAD7DA85}">
      <dsp:nvSpPr>
        <dsp:cNvPr id="0" name=""/>
        <dsp:cNvSpPr/>
      </dsp:nvSpPr>
      <dsp:spPr>
        <a:xfrm>
          <a:off x="2062594" y="1091688"/>
          <a:ext cx="2417179" cy="2417179"/>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109414"/>
                <a:satOff val="-1397"/>
                <a:lumOff val="10721"/>
                <a:alphaOff val="0"/>
                <a:shade val="51000"/>
                <a:satMod val="130000"/>
              </a:schemeClr>
            </a:gs>
            <a:gs pos="80000">
              <a:schemeClr val="accent1">
                <a:shade val="90000"/>
                <a:hueOff val="109414"/>
                <a:satOff val="-1397"/>
                <a:lumOff val="10721"/>
                <a:alphaOff val="0"/>
                <a:shade val="93000"/>
                <a:satMod val="130000"/>
              </a:schemeClr>
            </a:gs>
            <a:gs pos="100000">
              <a:schemeClr val="accent1">
                <a:shade val="90000"/>
                <a:hueOff val="109414"/>
                <a:satOff val="-1397"/>
                <a:lumOff val="107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0AC5D3A-E589-47AD-BD21-54AFBBAE9681}">
      <dsp:nvSpPr>
        <dsp:cNvPr id="0" name=""/>
        <dsp:cNvSpPr/>
      </dsp:nvSpPr>
      <dsp:spPr>
        <a:xfrm>
          <a:off x="3027695" y="-199832"/>
          <a:ext cx="2606205" cy="2606205"/>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218828"/>
                <a:satOff val="-2794"/>
                <a:lumOff val="21441"/>
                <a:alphaOff val="0"/>
                <a:shade val="51000"/>
                <a:satMod val="130000"/>
              </a:schemeClr>
            </a:gs>
            <a:gs pos="80000">
              <a:schemeClr val="accent1">
                <a:shade val="90000"/>
                <a:hueOff val="218828"/>
                <a:satOff val="-2794"/>
                <a:lumOff val="21441"/>
                <a:alphaOff val="0"/>
                <a:shade val="93000"/>
                <a:satMod val="130000"/>
              </a:schemeClr>
            </a:gs>
            <a:gs pos="100000">
              <a:schemeClr val="accent1">
                <a:shade val="90000"/>
                <a:hueOff val="218828"/>
                <a:satOff val="-2794"/>
                <a:lumOff val="214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819BD-4B21-44C3-8402-FD377C6F46C8}">
      <dsp:nvSpPr>
        <dsp:cNvPr id="0" name=""/>
        <dsp:cNvSpPr/>
      </dsp:nvSpPr>
      <dsp:spPr>
        <a:xfrm>
          <a:off x="3442936" y="2504613"/>
          <a:ext cx="1443324" cy="1443324"/>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de-DE" sz="3500" kern="1200" dirty="0" smtClean="0"/>
            <a:t>Mai er</a:t>
          </a:r>
          <a:endParaRPr lang="de-DE" sz="3500" kern="1200" dirty="0"/>
        </a:p>
      </dsp:txBody>
      <dsp:txXfrm>
        <a:off x="3654306" y="2715983"/>
        <a:ext cx="1020584" cy="1020584"/>
      </dsp:txXfrm>
    </dsp:sp>
    <dsp:sp modelId="{470BAF35-4A1A-498C-BB15-B3D8C8EB110C}">
      <dsp:nvSpPr>
        <dsp:cNvPr id="0" name=""/>
        <dsp:cNvSpPr/>
      </dsp:nvSpPr>
      <dsp:spPr>
        <a:xfrm rot="10248899">
          <a:off x="730692" y="3366509"/>
          <a:ext cx="2589328" cy="411347"/>
        </a:xfrm>
        <a:prstGeom prst="leftArrow">
          <a:avLst>
            <a:gd name="adj1" fmla="val 60000"/>
            <a:gd name="adj2" fmla="val 50000"/>
          </a:avLst>
        </a:prstGeom>
        <a:solidFill>
          <a:schemeClr val="tx2">
            <a:lumMod val="75000"/>
          </a:schemeClr>
        </a:solidFill>
        <a:ln>
          <a:solidFill>
            <a:schemeClr val="tx2">
              <a:lumMod val="75000"/>
            </a:schemeClr>
          </a:solidFill>
        </a:ln>
        <a:effectLst/>
      </dsp:spPr>
      <dsp:style>
        <a:lnRef idx="0">
          <a:scrgbClr r="0" g="0" b="0"/>
        </a:lnRef>
        <a:fillRef idx="1">
          <a:scrgbClr r="0" g="0" b="0"/>
        </a:fillRef>
        <a:effectRef idx="0">
          <a:scrgbClr r="0" g="0" b="0"/>
        </a:effectRef>
        <a:fontRef idx="minor">
          <a:schemeClr val="lt1"/>
        </a:fontRef>
      </dsp:style>
    </dsp:sp>
    <dsp:sp modelId="{6CBE51DF-9ACC-4C4C-A563-CD7956E43519}">
      <dsp:nvSpPr>
        <dsp:cNvPr id="0" name=""/>
        <dsp:cNvSpPr/>
      </dsp:nvSpPr>
      <dsp:spPr>
        <a:xfrm>
          <a:off x="242128" y="3374710"/>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endParaRPr lang="de-DE" sz="2200" kern="1200" dirty="0"/>
        </a:p>
      </dsp:txBody>
      <dsp:txXfrm>
        <a:off x="265801" y="3398383"/>
        <a:ext cx="962980" cy="760915"/>
      </dsp:txXfrm>
    </dsp:sp>
    <dsp:sp modelId="{6841AB6E-78E2-4476-85A6-7BE4740AE362}">
      <dsp:nvSpPr>
        <dsp:cNvPr id="0" name=""/>
        <dsp:cNvSpPr/>
      </dsp:nvSpPr>
      <dsp:spPr>
        <a:xfrm rot="11589511">
          <a:off x="972859" y="2553230"/>
          <a:ext cx="2385163" cy="411347"/>
        </a:xfrm>
        <a:prstGeom prst="leftArrow">
          <a:avLst>
            <a:gd name="adj1" fmla="val 60000"/>
            <a:gd name="adj2" fmla="val 50000"/>
          </a:avLst>
        </a:prstGeom>
        <a:solidFill>
          <a:schemeClr val="tx2">
            <a:lumMod val="75000"/>
          </a:schemeClr>
        </a:solidFill>
        <a:ln>
          <a:solidFill>
            <a:schemeClr val="tx2">
              <a:lumMod val="75000"/>
            </a:schemeClr>
          </a:solidFill>
        </a:ln>
        <a:effectLst/>
      </dsp:spPr>
      <dsp:style>
        <a:lnRef idx="0">
          <a:scrgbClr r="0" g="0" b="0"/>
        </a:lnRef>
        <a:fillRef idx="1">
          <a:scrgbClr r="0" g="0" b="0"/>
        </a:fillRef>
        <a:effectRef idx="0">
          <a:scrgbClr r="0" g="0" b="0"/>
        </a:effectRef>
        <a:fontRef idx="minor">
          <a:schemeClr val="lt1"/>
        </a:fontRef>
      </dsp:style>
    </dsp:sp>
    <dsp:sp modelId="{848BD4B4-045F-45F6-9308-E8F7D87B8777}">
      <dsp:nvSpPr>
        <dsp:cNvPr id="0" name=""/>
        <dsp:cNvSpPr/>
      </dsp:nvSpPr>
      <dsp:spPr>
        <a:xfrm>
          <a:off x="499008" y="2083287"/>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endParaRPr lang="de-DE" sz="2200" kern="1200" dirty="0"/>
        </a:p>
      </dsp:txBody>
      <dsp:txXfrm>
        <a:off x="522681" y="2106960"/>
        <a:ext cx="962980" cy="760915"/>
      </dsp:txXfrm>
    </dsp:sp>
    <dsp:sp modelId="{D2E246E9-1677-48BA-9083-4957A620C87F}">
      <dsp:nvSpPr>
        <dsp:cNvPr id="0" name=""/>
        <dsp:cNvSpPr/>
      </dsp:nvSpPr>
      <dsp:spPr>
        <a:xfrm rot="13023040">
          <a:off x="1514225" y="1847888"/>
          <a:ext cx="2193980" cy="411347"/>
        </a:xfrm>
        <a:prstGeom prst="leftArrow">
          <a:avLst>
            <a:gd name="adj1" fmla="val 60000"/>
            <a:gd name="adj2" fmla="val 50000"/>
          </a:avLst>
        </a:prstGeom>
        <a:solidFill>
          <a:schemeClr val="tx2">
            <a:lumMod val="75000"/>
          </a:schemeClr>
        </a:solidFill>
        <a:ln>
          <a:solidFill>
            <a:schemeClr val="tx2">
              <a:lumMod val="75000"/>
            </a:schemeClr>
          </a:solidFill>
        </a:ln>
        <a:effectLst/>
      </dsp:spPr>
      <dsp:style>
        <a:lnRef idx="0">
          <a:scrgbClr r="0" g="0" b="0"/>
        </a:lnRef>
        <a:fillRef idx="1">
          <a:scrgbClr r="0" g="0" b="0"/>
        </a:fillRef>
        <a:effectRef idx="0">
          <a:scrgbClr r="0" g="0" b="0"/>
        </a:effectRef>
        <a:fontRef idx="minor">
          <a:schemeClr val="lt1"/>
        </a:fontRef>
      </dsp:style>
    </dsp:sp>
    <dsp:sp modelId="{9C61E61D-2818-4B29-A8CA-61CDEB6CD01C}">
      <dsp:nvSpPr>
        <dsp:cNvPr id="0" name=""/>
        <dsp:cNvSpPr/>
      </dsp:nvSpPr>
      <dsp:spPr>
        <a:xfrm>
          <a:off x="1230541" y="988471"/>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endParaRPr lang="de-DE" sz="4200" kern="1200"/>
        </a:p>
      </dsp:txBody>
      <dsp:txXfrm>
        <a:off x="1254214" y="1012144"/>
        <a:ext cx="962980" cy="760915"/>
      </dsp:txXfrm>
    </dsp:sp>
    <dsp:sp modelId="{3CDCC2AD-3776-4E63-8E92-DB646CB01D48}">
      <dsp:nvSpPr>
        <dsp:cNvPr id="0" name=""/>
        <dsp:cNvSpPr/>
      </dsp:nvSpPr>
      <dsp:spPr>
        <a:xfrm rot="14551353">
          <a:off x="2278352" y="1364936"/>
          <a:ext cx="2050378" cy="411347"/>
        </a:xfrm>
        <a:prstGeom prst="leftArrow">
          <a:avLst>
            <a:gd name="adj1" fmla="val 60000"/>
            <a:gd name="adj2" fmla="val 50000"/>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CBDF4CD9-249E-4CCD-81D0-3C9F899EECA5}">
      <dsp:nvSpPr>
        <dsp:cNvPr id="0" name=""/>
        <dsp:cNvSpPr/>
      </dsp:nvSpPr>
      <dsp:spPr>
        <a:xfrm>
          <a:off x="2325356" y="256938"/>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endParaRPr lang="de-DE" sz="4200" kern="1200"/>
        </a:p>
      </dsp:txBody>
      <dsp:txXfrm>
        <a:off x="2349029" y="280611"/>
        <a:ext cx="962980" cy="760915"/>
      </dsp:txXfrm>
    </dsp:sp>
    <dsp:sp modelId="{348D3A1A-378E-4F9A-93DE-D520F72D2625}">
      <dsp:nvSpPr>
        <dsp:cNvPr id="0" name=""/>
        <dsp:cNvSpPr/>
      </dsp:nvSpPr>
      <dsp:spPr>
        <a:xfrm rot="16148043">
          <a:off x="3144342" y="1191005"/>
          <a:ext cx="1985205" cy="411347"/>
        </a:xfrm>
        <a:prstGeom prst="leftArrow">
          <a:avLst>
            <a:gd name="adj1" fmla="val 60000"/>
            <a:gd name="adj2" fmla="val 50000"/>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D4912F17-E8B8-4539-B7DD-7E3AFD919E0B}">
      <dsp:nvSpPr>
        <dsp:cNvPr id="0" name=""/>
        <dsp:cNvSpPr/>
      </dsp:nvSpPr>
      <dsp:spPr>
        <a:xfrm>
          <a:off x="3616780" y="58"/>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endParaRPr lang="de-DE" sz="4200" kern="1200"/>
        </a:p>
      </dsp:txBody>
      <dsp:txXfrm>
        <a:off x="3640453" y="23731"/>
        <a:ext cx="962980" cy="760915"/>
      </dsp:txXfrm>
    </dsp:sp>
    <dsp:sp modelId="{4E2EFD9A-1B0A-4663-996D-9DDB90863AC1}">
      <dsp:nvSpPr>
        <dsp:cNvPr id="0" name=""/>
        <dsp:cNvSpPr/>
      </dsp:nvSpPr>
      <dsp:spPr>
        <a:xfrm rot="17757437">
          <a:off x="3965508" y="1360868"/>
          <a:ext cx="2014129" cy="411347"/>
        </a:xfrm>
        <a:prstGeom prst="leftArrow">
          <a:avLst>
            <a:gd name="adj1" fmla="val 60000"/>
            <a:gd name="adj2" fmla="val 50000"/>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D3726B9C-AEA7-4428-880B-9B7DD87173B7}">
      <dsp:nvSpPr>
        <dsp:cNvPr id="0" name=""/>
        <dsp:cNvSpPr/>
      </dsp:nvSpPr>
      <dsp:spPr>
        <a:xfrm>
          <a:off x="4908203" y="256938"/>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endParaRPr lang="de-DE" sz="4200" kern="1200"/>
        </a:p>
      </dsp:txBody>
      <dsp:txXfrm>
        <a:off x="4931876" y="280611"/>
        <a:ext cx="962980" cy="760915"/>
      </dsp:txXfrm>
    </dsp:sp>
    <dsp:sp modelId="{5883D01E-32EB-40D6-A021-DCA5962CBB86}">
      <dsp:nvSpPr>
        <dsp:cNvPr id="0" name=""/>
        <dsp:cNvSpPr/>
      </dsp:nvSpPr>
      <dsp:spPr>
        <a:xfrm rot="19317573">
          <a:off x="4604362" y="1843217"/>
          <a:ext cx="2130057" cy="411347"/>
        </a:xfrm>
        <a:prstGeom prst="lef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EF5A4B2E-0A2F-47EA-85EA-1816FEAE7AEE}">
      <dsp:nvSpPr>
        <dsp:cNvPr id="0" name=""/>
        <dsp:cNvSpPr/>
      </dsp:nvSpPr>
      <dsp:spPr>
        <a:xfrm>
          <a:off x="6003018" y="988471"/>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endParaRPr lang="de-DE" sz="4200" kern="1200"/>
        </a:p>
      </dsp:txBody>
      <dsp:txXfrm>
        <a:off x="6026691" y="1012144"/>
        <a:ext cx="962980" cy="760915"/>
      </dsp:txXfrm>
    </dsp:sp>
    <dsp:sp modelId="{CBF4A24B-A20C-4B3F-AEFC-04AB36CC2CEA}">
      <dsp:nvSpPr>
        <dsp:cNvPr id="0" name=""/>
        <dsp:cNvSpPr/>
      </dsp:nvSpPr>
      <dsp:spPr>
        <a:xfrm rot="20789379">
          <a:off x="4964913" y="2551193"/>
          <a:ext cx="2306717" cy="411347"/>
        </a:xfrm>
        <a:prstGeom prst="lef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900DFFE4-F640-40C6-8FD2-BDA99DCB8808}">
      <dsp:nvSpPr>
        <dsp:cNvPr id="0" name=""/>
        <dsp:cNvSpPr/>
      </dsp:nvSpPr>
      <dsp:spPr>
        <a:xfrm>
          <a:off x="6734551" y="2083287"/>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1866900">
            <a:lnSpc>
              <a:spcPct val="90000"/>
            </a:lnSpc>
            <a:spcBef>
              <a:spcPct val="0"/>
            </a:spcBef>
            <a:spcAft>
              <a:spcPct val="35000"/>
            </a:spcAft>
          </a:pPr>
          <a:endParaRPr lang="de-DE" sz="4200" kern="1200"/>
        </a:p>
      </dsp:txBody>
      <dsp:txXfrm>
        <a:off x="6758224" y="2106960"/>
        <a:ext cx="962980" cy="760915"/>
      </dsp:txXfrm>
    </dsp:sp>
    <dsp:sp modelId="{65B2C34B-3845-4937-A48E-14770FBEDE29}">
      <dsp:nvSpPr>
        <dsp:cNvPr id="0" name=""/>
        <dsp:cNvSpPr/>
      </dsp:nvSpPr>
      <dsp:spPr>
        <a:xfrm rot="564961">
          <a:off x="5003733" y="3367865"/>
          <a:ext cx="2509769" cy="411347"/>
        </a:xfrm>
        <a:prstGeom prst="leftArrow">
          <a:avLst>
            <a:gd name="adj1" fmla="val 60000"/>
            <a:gd name="adj2" fmla="val 50000"/>
          </a:avLst>
        </a:prstGeom>
        <a:solidFill>
          <a:srgbClr val="7030A0"/>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1A4100B6-E453-4E08-82C8-7E8B4C478AA2}">
      <dsp:nvSpPr>
        <dsp:cNvPr id="0" name=""/>
        <dsp:cNvSpPr/>
      </dsp:nvSpPr>
      <dsp:spPr>
        <a:xfrm>
          <a:off x="6991431" y="3374710"/>
          <a:ext cx="1010326" cy="80826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endParaRPr lang="de-DE" sz="2200" kern="1200"/>
        </a:p>
      </dsp:txBody>
      <dsp:txXfrm>
        <a:off x="7015104" y="3398383"/>
        <a:ext cx="962980" cy="760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57DE9-57A1-4015-95D4-30D511E7D78E}">
      <dsp:nvSpPr>
        <dsp:cNvPr id="0" name=""/>
        <dsp:cNvSpPr/>
      </dsp:nvSpPr>
      <dsp:spPr>
        <a:xfrm>
          <a:off x="2321718" y="174"/>
          <a:ext cx="1452562" cy="944165"/>
        </a:xfrm>
        <a:prstGeom prst="roundRect">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Soziale Kontakte</a:t>
          </a:r>
          <a:endParaRPr lang="de-DE" sz="1400" kern="1200" dirty="0"/>
        </a:p>
      </dsp:txBody>
      <dsp:txXfrm>
        <a:off x="2367808" y="46264"/>
        <a:ext cx="1360382" cy="851985"/>
      </dsp:txXfrm>
    </dsp:sp>
    <dsp:sp modelId="{6F8A769D-806F-4107-AA05-32E71146CCD8}">
      <dsp:nvSpPr>
        <dsp:cNvPr id="0" name=""/>
        <dsp:cNvSpPr/>
      </dsp:nvSpPr>
      <dsp:spPr>
        <a:xfrm>
          <a:off x="1488257" y="472257"/>
          <a:ext cx="3119485" cy="3119485"/>
        </a:xfrm>
        <a:custGeom>
          <a:avLst/>
          <a:gdLst/>
          <a:ahLst/>
          <a:cxnLst/>
          <a:rect l="0" t="0" r="0" b="0"/>
          <a:pathLst>
            <a:path>
              <a:moveTo>
                <a:pt x="2296485" y="184967"/>
              </a:moveTo>
              <a:arcTo wR="1559742" hR="1559742" stAng="17891212" swAng="2625610"/>
            </a:path>
          </a:pathLst>
        </a:custGeom>
        <a:noFill/>
        <a:ln w="25400" cap="flat" cmpd="sng" algn="ctr">
          <a:solidFill>
            <a:srgbClr val="C00000"/>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52BF09A9-F5BC-495C-8F64-1C2E2592303E}">
      <dsp:nvSpPr>
        <dsp:cNvPr id="0" name=""/>
        <dsp:cNvSpPr/>
      </dsp:nvSpPr>
      <dsp:spPr>
        <a:xfrm>
          <a:off x="3881461" y="1559917"/>
          <a:ext cx="1452562" cy="944165"/>
        </a:xfrm>
        <a:prstGeom prst="roundRect">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Einrichtungen</a:t>
          </a:r>
          <a:endParaRPr lang="de-DE" sz="1400" kern="1200" dirty="0"/>
        </a:p>
      </dsp:txBody>
      <dsp:txXfrm>
        <a:off x="3927551" y="1606007"/>
        <a:ext cx="1360382" cy="851985"/>
      </dsp:txXfrm>
    </dsp:sp>
    <dsp:sp modelId="{6E57F89A-FFDA-441A-BED9-535035E70997}">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25400" cap="flat" cmpd="sng" algn="ctr">
          <a:solidFill>
            <a:srgbClr val="0070C0"/>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3FB4F47F-956F-4065-95C3-9AA3809B544A}">
      <dsp:nvSpPr>
        <dsp:cNvPr id="0" name=""/>
        <dsp:cNvSpPr/>
      </dsp:nvSpPr>
      <dsp:spPr>
        <a:xfrm>
          <a:off x="2321718" y="3119659"/>
          <a:ext cx="1452562" cy="944165"/>
        </a:xfrm>
        <a:prstGeom prst="roundRect">
          <a:avLst/>
        </a:prstGeom>
        <a:solidFill>
          <a:srgbClr val="7030A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Elektronische Hilfsmittel</a:t>
          </a:r>
          <a:endParaRPr lang="de-DE" sz="1400" kern="1200" dirty="0"/>
        </a:p>
      </dsp:txBody>
      <dsp:txXfrm>
        <a:off x="2367808" y="3165749"/>
        <a:ext cx="1360382" cy="851985"/>
      </dsp:txXfrm>
    </dsp:sp>
    <dsp:sp modelId="{9A6B2BC2-E76A-420E-80FF-344FA1930E4A}">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25400" cap="flat" cmpd="sng" algn="ctr">
          <a:solidFill>
            <a:srgbClr val="7030A0"/>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F73A6528-A005-4CA5-90E9-9BE8865B332C}">
      <dsp:nvSpPr>
        <dsp:cNvPr id="0" name=""/>
        <dsp:cNvSpPr/>
      </dsp:nvSpPr>
      <dsp:spPr>
        <a:xfrm>
          <a:off x="761975" y="1559917"/>
          <a:ext cx="1452562" cy="944165"/>
        </a:xfrm>
        <a:prstGeom prst="roundRect">
          <a:avLst/>
        </a:prstGeom>
        <a:solidFill>
          <a:schemeClr val="tx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Medizinische Versorgung</a:t>
          </a:r>
          <a:endParaRPr lang="de-DE" sz="1400" kern="1200" dirty="0"/>
        </a:p>
      </dsp:txBody>
      <dsp:txXfrm>
        <a:off x="808065" y="1606007"/>
        <a:ext cx="1360382" cy="851985"/>
      </dsp:txXfrm>
    </dsp:sp>
    <dsp:sp modelId="{18E50D77-ABC2-4A28-8C7A-18F36FD3A323}">
      <dsp:nvSpPr>
        <dsp:cNvPr id="0" name=""/>
        <dsp:cNvSpPr/>
      </dsp:nvSpPr>
      <dsp:spPr>
        <a:xfrm>
          <a:off x="1488257" y="472257"/>
          <a:ext cx="3119485" cy="3119485"/>
        </a:xfrm>
        <a:custGeom>
          <a:avLst/>
          <a:gdLst/>
          <a:ahLst/>
          <a:cxnLst/>
          <a:rect l="0" t="0" r="0" b="0"/>
          <a:pathLst>
            <a:path>
              <a:moveTo>
                <a:pt x="76785" y="1076384"/>
              </a:moveTo>
              <a:arcTo wR="1559742" hR="1559742" stAng="11883178" swAng="2625610"/>
            </a:path>
          </a:pathLst>
        </a:custGeom>
        <a:noFill/>
        <a:ln w="25400" cap="flat" cmpd="sng" algn="ctr">
          <a:solidFill>
            <a:schemeClr val="tx2">
              <a:lumMod val="75000"/>
            </a:schemeClr>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9D9F2-4A02-4784-934E-D9B6A0F7EFBA}">
      <dsp:nvSpPr>
        <dsp:cNvPr id="0" name=""/>
        <dsp:cNvSpPr/>
      </dsp:nvSpPr>
      <dsp:spPr>
        <a:xfrm>
          <a:off x="100" y="0"/>
          <a:ext cx="1340436" cy="45005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de-DE" sz="1200" kern="1200" dirty="0" smtClean="0"/>
            <a:t>Eine einfache Rechnung, die aufgeht!</a:t>
          </a:r>
        </a:p>
      </dsp:txBody>
      <dsp:txXfrm>
        <a:off x="100" y="1800224"/>
        <a:ext cx="1340436" cy="1800224"/>
      </dsp:txXfrm>
    </dsp:sp>
    <dsp:sp modelId="{6EB60AC8-DC68-4C08-B52A-5827D402FF94}">
      <dsp:nvSpPr>
        <dsp:cNvPr id="0" name=""/>
        <dsp:cNvSpPr/>
      </dsp:nvSpPr>
      <dsp:spPr>
        <a:xfrm>
          <a:off x="40313" y="270033"/>
          <a:ext cx="1260010" cy="149868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063D5C0-070A-47C4-99FC-A2BCC86FF757}">
      <dsp:nvSpPr>
        <dsp:cNvPr id="0" name=""/>
        <dsp:cNvSpPr/>
      </dsp:nvSpPr>
      <dsp:spPr>
        <a:xfrm>
          <a:off x="1380750" y="0"/>
          <a:ext cx="1340436" cy="45005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de-DE" sz="1200" kern="1200" dirty="0" smtClean="0"/>
            <a:t>Klimawandel </a:t>
          </a:r>
        </a:p>
        <a:p>
          <a:pPr lvl="0" algn="ctr" defTabSz="533400" rtl="0">
            <a:lnSpc>
              <a:spcPct val="90000"/>
            </a:lnSpc>
            <a:spcBef>
              <a:spcPct val="0"/>
            </a:spcBef>
            <a:spcAft>
              <a:spcPct val="35000"/>
            </a:spcAft>
          </a:pPr>
          <a:r>
            <a:rPr lang="de-DE" sz="1200" kern="1200" dirty="0" smtClean="0"/>
            <a:t>=</a:t>
          </a:r>
        </a:p>
        <a:p>
          <a:pPr lvl="0" algn="ctr" defTabSz="533400" rtl="0">
            <a:lnSpc>
              <a:spcPct val="90000"/>
            </a:lnSpc>
            <a:spcBef>
              <a:spcPct val="0"/>
            </a:spcBef>
            <a:spcAft>
              <a:spcPct val="35000"/>
            </a:spcAft>
          </a:pPr>
          <a:r>
            <a:rPr lang="de-DE" sz="1200" kern="1200" dirty="0" smtClean="0"/>
            <a:t> Gesundheits-gefährdung</a:t>
          </a:r>
        </a:p>
      </dsp:txBody>
      <dsp:txXfrm>
        <a:off x="1380750" y="1800224"/>
        <a:ext cx="1340436" cy="1800224"/>
      </dsp:txXfrm>
    </dsp:sp>
    <dsp:sp modelId="{BD4D0A9B-84FB-4A21-88D2-3FF5BBA24C5D}">
      <dsp:nvSpPr>
        <dsp:cNvPr id="0" name=""/>
        <dsp:cNvSpPr/>
      </dsp:nvSpPr>
      <dsp:spPr>
        <a:xfrm>
          <a:off x="1420963" y="270033"/>
          <a:ext cx="1260010" cy="149868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6000" r="-9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7ABD1F1-D2F8-4BBE-9E1D-F4E40464204A}">
      <dsp:nvSpPr>
        <dsp:cNvPr id="0" name=""/>
        <dsp:cNvSpPr/>
      </dsp:nvSpPr>
      <dsp:spPr>
        <a:xfrm>
          <a:off x="2761400" y="0"/>
          <a:ext cx="1340436" cy="45005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de-DE" sz="1200" kern="1200" dirty="0" smtClean="0"/>
            <a:t>Klimaschutz</a:t>
          </a:r>
        </a:p>
        <a:p>
          <a:pPr lvl="0" algn="ctr" defTabSz="533400" rtl="0">
            <a:lnSpc>
              <a:spcPct val="90000"/>
            </a:lnSpc>
            <a:spcBef>
              <a:spcPct val="0"/>
            </a:spcBef>
            <a:spcAft>
              <a:spcPct val="35000"/>
            </a:spcAft>
          </a:pPr>
          <a:r>
            <a:rPr lang="de-DE" sz="1200" kern="1200" dirty="0" smtClean="0"/>
            <a:t> = </a:t>
          </a:r>
        </a:p>
        <a:p>
          <a:pPr lvl="0" algn="ctr" defTabSz="533400" rtl="0">
            <a:lnSpc>
              <a:spcPct val="90000"/>
            </a:lnSpc>
            <a:spcBef>
              <a:spcPct val="0"/>
            </a:spcBef>
            <a:spcAft>
              <a:spcPct val="35000"/>
            </a:spcAft>
          </a:pPr>
          <a:r>
            <a:rPr lang="de-DE" sz="1200" kern="1200" dirty="0" smtClean="0"/>
            <a:t>Begrenzung Klimawandel</a:t>
          </a:r>
        </a:p>
      </dsp:txBody>
      <dsp:txXfrm>
        <a:off x="2761400" y="1800224"/>
        <a:ext cx="1340436" cy="1800224"/>
      </dsp:txXfrm>
    </dsp:sp>
    <dsp:sp modelId="{31DE5692-8A5B-455D-AA0F-F5813A206267}">
      <dsp:nvSpPr>
        <dsp:cNvPr id="0" name=""/>
        <dsp:cNvSpPr/>
      </dsp:nvSpPr>
      <dsp:spPr>
        <a:xfrm>
          <a:off x="2801613" y="270033"/>
          <a:ext cx="1260010" cy="1498687"/>
        </a:xfrm>
        <a:prstGeom prst="ellipse">
          <a:avLst/>
        </a:prstGeom>
        <a:blipFill>
          <a:blip xmlns:r="http://schemas.openxmlformats.org/officeDocument/2006/relationships" r:embed="rId3" cstate="print">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7639003-1179-450B-8216-E477B27BB964}">
      <dsp:nvSpPr>
        <dsp:cNvPr id="0" name=""/>
        <dsp:cNvSpPr/>
      </dsp:nvSpPr>
      <dsp:spPr>
        <a:xfrm>
          <a:off x="4142050" y="0"/>
          <a:ext cx="1340436" cy="45005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de-DE" sz="1200" kern="1200" dirty="0" smtClean="0"/>
            <a:t>Begrenzung Klimawandel</a:t>
          </a:r>
        </a:p>
        <a:p>
          <a:pPr lvl="0" algn="ctr" defTabSz="533400" rtl="0">
            <a:lnSpc>
              <a:spcPct val="90000"/>
            </a:lnSpc>
            <a:spcBef>
              <a:spcPct val="0"/>
            </a:spcBef>
            <a:spcAft>
              <a:spcPct val="35000"/>
            </a:spcAft>
          </a:pPr>
          <a:r>
            <a:rPr lang="de-DE" sz="1200" kern="1200" dirty="0" smtClean="0"/>
            <a:t> = </a:t>
          </a:r>
        </a:p>
        <a:p>
          <a:pPr lvl="0" algn="ctr" defTabSz="533400" rtl="0">
            <a:lnSpc>
              <a:spcPct val="90000"/>
            </a:lnSpc>
            <a:spcBef>
              <a:spcPct val="0"/>
            </a:spcBef>
            <a:spcAft>
              <a:spcPct val="35000"/>
            </a:spcAft>
          </a:pPr>
          <a:r>
            <a:rPr lang="de-DE" sz="1200" kern="1200" dirty="0" smtClean="0"/>
            <a:t>Begrenzung Gesundheits-gefährdung</a:t>
          </a:r>
        </a:p>
      </dsp:txBody>
      <dsp:txXfrm>
        <a:off x="4142050" y="1800224"/>
        <a:ext cx="1340436" cy="1800224"/>
      </dsp:txXfrm>
    </dsp:sp>
    <dsp:sp modelId="{84BCC760-A1AF-48FB-B3FC-5AC9580CB615}">
      <dsp:nvSpPr>
        <dsp:cNvPr id="0" name=""/>
        <dsp:cNvSpPr/>
      </dsp:nvSpPr>
      <dsp:spPr>
        <a:xfrm>
          <a:off x="4182263" y="270033"/>
          <a:ext cx="1260010" cy="149868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E3BD1-5F27-437D-9BCA-36DCBD6082C0}">
      <dsp:nvSpPr>
        <dsp:cNvPr id="0" name=""/>
        <dsp:cNvSpPr/>
      </dsp:nvSpPr>
      <dsp:spPr>
        <a:xfrm>
          <a:off x="5522699" y="0"/>
          <a:ext cx="1340436" cy="45005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de-DE" sz="1200" kern="1200" dirty="0" smtClean="0"/>
            <a:t>Klimaschutz</a:t>
          </a:r>
        </a:p>
        <a:p>
          <a:pPr lvl="0" algn="ctr" defTabSz="533400" rtl="0">
            <a:lnSpc>
              <a:spcPct val="90000"/>
            </a:lnSpc>
            <a:spcBef>
              <a:spcPct val="0"/>
            </a:spcBef>
            <a:spcAft>
              <a:spcPct val="35000"/>
            </a:spcAft>
          </a:pPr>
          <a:r>
            <a:rPr lang="de-DE" sz="1200" kern="1200" dirty="0" smtClean="0"/>
            <a:t> =</a:t>
          </a:r>
        </a:p>
        <a:p>
          <a:pPr lvl="0" algn="ctr" defTabSz="533400" rtl="0">
            <a:lnSpc>
              <a:spcPct val="90000"/>
            </a:lnSpc>
            <a:spcBef>
              <a:spcPct val="0"/>
            </a:spcBef>
            <a:spcAft>
              <a:spcPct val="35000"/>
            </a:spcAft>
          </a:pPr>
          <a:r>
            <a:rPr lang="de-DE" sz="1200" kern="1200" dirty="0" smtClean="0"/>
            <a:t> Gesundheits-schutz</a:t>
          </a:r>
        </a:p>
      </dsp:txBody>
      <dsp:txXfrm>
        <a:off x="5522699" y="1800224"/>
        <a:ext cx="1340436" cy="1800224"/>
      </dsp:txXfrm>
    </dsp:sp>
    <dsp:sp modelId="{6E351675-6FCB-4BD3-93CE-7983ED4130A2}">
      <dsp:nvSpPr>
        <dsp:cNvPr id="0" name=""/>
        <dsp:cNvSpPr/>
      </dsp:nvSpPr>
      <dsp:spPr>
        <a:xfrm>
          <a:off x="5562912" y="270033"/>
          <a:ext cx="1260010" cy="1498687"/>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3000" b="-1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CD3309-3A0E-41E8-BA3A-D66B30DD5669}">
      <dsp:nvSpPr>
        <dsp:cNvPr id="0" name=""/>
        <dsp:cNvSpPr/>
      </dsp:nvSpPr>
      <dsp:spPr>
        <a:xfrm>
          <a:off x="6903349" y="0"/>
          <a:ext cx="1340436" cy="45005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de-DE" sz="1200" kern="1200" dirty="0" smtClean="0"/>
            <a:t>Klimaschutz</a:t>
          </a:r>
        </a:p>
        <a:p>
          <a:pPr lvl="0" algn="ctr" defTabSz="533400" rtl="0">
            <a:lnSpc>
              <a:spcPct val="90000"/>
            </a:lnSpc>
            <a:spcBef>
              <a:spcPct val="0"/>
            </a:spcBef>
            <a:spcAft>
              <a:spcPct val="35000"/>
            </a:spcAft>
          </a:pPr>
          <a:r>
            <a:rPr lang="de-DE" sz="1200" kern="1200" dirty="0" smtClean="0"/>
            <a:t> =</a:t>
          </a:r>
        </a:p>
        <a:p>
          <a:pPr lvl="0" algn="ctr" defTabSz="533400" rtl="0">
            <a:lnSpc>
              <a:spcPct val="90000"/>
            </a:lnSpc>
            <a:spcBef>
              <a:spcPct val="0"/>
            </a:spcBef>
            <a:spcAft>
              <a:spcPct val="35000"/>
            </a:spcAft>
          </a:pPr>
          <a:r>
            <a:rPr lang="de-DE" sz="1200" kern="1200" dirty="0" smtClean="0"/>
            <a:t>Prävention!</a:t>
          </a:r>
        </a:p>
      </dsp:txBody>
      <dsp:txXfrm>
        <a:off x="6903349" y="1800224"/>
        <a:ext cx="1340436" cy="1800224"/>
      </dsp:txXfrm>
    </dsp:sp>
    <dsp:sp modelId="{D01D8ACF-6ACF-4DB6-8256-7C5EAB57852F}">
      <dsp:nvSpPr>
        <dsp:cNvPr id="0" name=""/>
        <dsp:cNvSpPr/>
      </dsp:nvSpPr>
      <dsp:spPr>
        <a:xfrm>
          <a:off x="6943562" y="270033"/>
          <a:ext cx="1260010" cy="149868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5381E46-7CC4-4100-BFDB-53866910A3C0}">
      <dsp:nvSpPr>
        <dsp:cNvPr id="0" name=""/>
        <dsp:cNvSpPr/>
      </dsp:nvSpPr>
      <dsp:spPr>
        <a:xfrm>
          <a:off x="576058" y="3379875"/>
          <a:ext cx="7105271" cy="963109"/>
        </a:xfrm>
        <a:prstGeom prst="curvedUp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7DE86-A9C8-476E-BEF6-A2682D539DF1}">
      <dsp:nvSpPr>
        <dsp:cNvPr id="0" name=""/>
        <dsp:cNvSpPr/>
      </dsp:nvSpPr>
      <dsp:spPr>
        <a:xfrm>
          <a:off x="1278465" y="1574813"/>
          <a:ext cx="1179223" cy="11792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t>Sterbe-risiko</a:t>
          </a:r>
          <a:endParaRPr lang="de-DE" sz="1400" kern="1200" dirty="0"/>
        </a:p>
      </dsp:txBody>
      <dsp:txXfrm>
        <a:off x="1451158" y="1747506"/>
        <a:ext cx="833837" cy="833837"/>
      </dsp:txXfrm>
    </dsp:sp>
    <dsp:sp modelId="{0794CC64-3C8B-4955-A909-5BB3D7924937}">
      <dsp:nvSpPr>
        <dsp:cNvPr id="0" name=""/>
        <dsp:cNvSpPr/>
      </dsp:nvSpPr>
      <dsp:spPr>
        <a:xfrm rot="12900000">
          <a:off x="475578" y="1353993"/>
          <a:ext cx="950133" cy="336078"/>
        </a:xfrm>
        <a:prstGeom prst="leftArrow">
          <a:avLst>
            <a:gd name="adj1" fmla="val 60000"/>
            <a:gd name="adj2" fmla="val 50000"/>
          </a:avLst>
        </a:prstGeom>
        <a:solidFill>
          <a:schemeClr val="bg2"/>
        </a:solidFill>
        <a:ln>
          <a:solidFill>
            <a:schemeClr val="bg2"/>
          </a:solidFill>
        </a:ln>
        <a:effectLst/>
      </dsp:spPr>
      <dsp:style>
        <a:lnRef idx="0">
          <a:scrgbClr r="0" g="0" b="0"/>
        </a:lnRef>
        <a:fillRef idx="1">
          <a:scrgbClr r="0" g="0" b="0"/>
        </a:fillRef>
        <a:effectRef idx="0">
          <a:scrgbClr r="0" g="0" b="0"/>
        </a:effectRef>
        <a:fontRef idx="minor">
          <a:schemeClr val="lt1"/>
        </a:fontRef>
      </dsp:style>
    </dsp:sp>
    <dsp:sp modelId="{2D593DE9-5EE4-42EE-973C-69203D2329C0}">
      <dsp:nvSpPr>
        <dsp:cNvPr id="0" name=""/>
        <dsp:cNvSpPr/>
      </dsp:nvSpPr>
      <dsp:spPr>
        <a:xfrm>
          <a:off x="1361" y="801440"/>
          <a:ext cx="1120262" cy="896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kern="1200" dirty="0" smtClean="0"/>
            <a:t>Hitze</a:t>
          </a:r>
          <a:endParaRPr lang="de-DE" sz="1400" kern="1200" dirty="0"/>
        </a:p>
      </dsp:txBody>
      <dsp:txXfrm>
        <a:off x="27610" y="827689"/>
        <a:ext cx="1067764" cy="843712"/>
      </dsp:txXfrm>
    </dsp:sp>
    <dsp:sp modelId="{8CDCDFC3-5077-43C7-8523-7EB90805A930}">
      <dsp:nvSpPr>
        <dsp:cNvPr id="0" name=""/>
        <dsp:cNvSpPr/>
      </dsp:nvSpPr>
      <dsp:spPr>
        <a:xfrm rot="19500000">
          <a:off x="2310442" y="1353993"/>
          <a:ext cx="950133" cy="336078"/>
        </a:xfrm>
        <a:prstGeom prst="lef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6AB00A79-09A0-4018-9762-FC9F559CB3ED}">
      <dsp:nvSpPr>
        <dsp:cNvPr id="0" name=""/>
        <dsp:cNvSpPr/>
      </dsp:nvSpPr>
      <dsp:spPr>
        <a:xfrm>
          <a:off x="2614530" y="801440"/>
          <a:ext cx="1120262" cy="896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ts val="0"/>
            </a:spcAft>
          </a:pPr>
          <a:r>
            <a:rPr lang="de-DE" sz="1400" kern="1200" dirty="0" err="1" smtClean="0"/>
            <a:t>Luftschad</a:t>
          </a:r>
          <a:r>
            <a:rPr lang="de-DE" sz="1400" kern="1200" dirty="0" smtClean="0"/>
            <a:t>-stoffe </a:t>
          </a:r>
        </a:p>
        <a:p>
          <a:pPr lvl="0" algn="ctr" defTabSz="622300">
            <a:lnSpc>
              <a:spcPct val="90000"/>
            </a:lnSpc>
            <a:spcBef>
              <a:spcPct val="0"/>
            </a:spcBef>
            <a:spcAft>
              <a:spcPct val="35000"/>
            </a:spcAft>
          </a:pPr>
          <a:r>
            <a:rPr lang="de-DE" sz="1400" kern="1200" dirty="0" smtClean="0"/>
            <a:t>(wie Ozon, Feinstaub)</a:t>
          </a:r>
          <a:endParaRPr lang="de-DE" sz="1400" kern="1200" dirty="0"/>
        </a:p>
      </dsp:txBody>
      <dsp:txXfrm>
        <a:off x="2640779" y="827689"/>
        <a:ext cx="1067764" cy="8437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7DE86-A9C8-476E-BEF6-A2682D539DF1}">
      <dsp:nvSpPr>
        <dsp:cNvPr id="0" name=""/>
        <dsp:cNvSpPr/>
      </dsp:nvSpPr>
      <dsp:spPr>
        <a:xfrm>
          <a:off x="1230598" y="1533023"/>
          <a:ext cx="1135072" cy="1135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t>Sterbe-risiko</a:t>
          </a:r>
          <a:endParaRPr lang="de-DE" sz="1400" kern="1200" dirty="0"/>
        </a:p>
      </dsp:txBody>
      <dsp:txXfrm>
        <a:off x="1396825" y="1699250"/>
        <a:ext cx="802618" cy="802618"/>
      </dsp:txXfrm>
    </dsp:sp>
    <dsp:sp modelId="{0794CC64-3C8B-4955-A909-5BB3D7924937}">
      <dsp:nvSpPr>
        <dsp:cNvPr id="0" name=""/>
        <dsp:cNvSpPr/>
      </dsp:nvSpPr>
      <dsp:spPr>
        <a:xfrm rot="12900000">
          <a:off x="457269" y="1194982"/>
          <a:ext cx="915085" cy="574136"/>
        </a:xfrm>
        <a:prstGeom prst="leftArrow">
          <a:avLst>
            <a:gd name="adj1" fmla="val 60000"/>
            <a:gd name="adj2" fmla="val 50000"/>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2D593DE9-5EE4-42EE-973C-69203D2329C0}">
      <dsp:nvSpPr>
        <dsp:cNvPr id="0" name=""/>
        <dsp:cNvSpPr/>
      </dsp:nvSpPr>
      <dsp:spPr>
        <a:xfrm>
          <a:off x="855" y="788287"/>
          <a:ext cx="1078318" cy="862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kern="1200" dirty="0" smtClean="0"/>
            <a:t>Hitze</a:t>
          </a:r>
          <a:endParaRPr lang="de-DE" sz="1000" kern="1200" dirty="0"/>
        </a:p>
      </dsp:txBody>
      <dsp:txXfrm>
        <a:off x="26121" y="813553"/>
        <a:ext cx="1027786" cy="812123"/>
      </dsp:txXfrm>
    </dsp:sp>
    <dsp:sp modelId="{8CDCDFC3-5077-43C7-8523-7EB90805A930}">
      <dsp:nvSpPr>
        <dsp:cNvPr id="0" name=""/>
        <dsp:cNvSpPr/>
      </dsp:nvSpPr>
      <dsp:spPr>
        <a:xfrm rot="19500000">
          <a:off x="2223914" y="1229677"/>
          <a:ext cx="915085" cy="504747"/>
        </a:xfrm>
        <a:prstGeom prst="leftArrow">
          <a:avLst>
            <a:gd name="adj1" fmla="val 60000"/>
            <a:gd name="adj2" fmla="val 50000"/>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6AB00A79-09A0-4018-9762-FC9F559CB3ED}">
      <dsp:nvSpPr>
        <dsp:cNvPr id="0" name=""/>
        <dsp:cNvSpPr/>
      </dsp:nvSpPr>
      <dsp:spPr>
        <a:xfrm>
          <a:off x="2517094" y="788287"/>
          <a:ext cx="1078318" cy="862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ts val="0"/>
            </a:spcAft>
          </a:pPr>
          <a:r>
            <a:rPr lang="de-DE" sz="1400" kern="1200" dirty="0" err="1" smtClean="0"/>
            <a:t>Luftschad</a:t>
          </a:r>
          <a:r>
            <a:rPr lang="de-DE" sz="1400" kern="1200" dirty="0" smtClean="0"/>
            <a:t>-stoffe </a:t>
          </a:r>
        </a:p>
        <a:p>
          <a:pPr lvl="0" algn="ctr" defTabSz="622300">
            <a:lnSpc>
              <a:spcPct val="90000"/>
            </a:lnSpc>
            <a:spcBef>
              <a:spcPct val="0"/>
            </a:spcBef>
            <a:spcAft>
              <a:spcPct val="35000"/>
            </a:spcAft>
          </a:pPr>
          <a:r>
            <a:rPr lang="de-DE" sz="1400" kern="1200" dirty="0" smtClean="0"/>
            <a:t>(wie Ozon, Feinstaub)</a:t>
          </a:r>
          <a:endParaRPr lang="de-DE" sz="1400" kern="1200" dirty="0"/>
        </a:p>
      </dsp:txBody>
      <dsp:txXfrm>
        <a:off x="2542360" y="813553"/>
        <a:ext cx="1027786" cy="81212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BD0DB28-8EF2-4233-A0A6-A246DE56B6E2}" type="datetimeFigureOut">
              <a:rPr lang="de-DE" smtClean="0"/>
              <a:t>19.03.2018</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F61F3EA-CBA5-4EAB-B321-16D95954B607}" type="slidenum">
              <a:rPr lang="de-DE" smtClean="0"/>
              <a:t>‹Nr.›</a:t>
            </a:fld>
            <a:endParaRPr lang="de-DE"/>
          </a:p>
        </p:txBody>
      </p:sp>
    </p:spTree>
    <p:extLst>
      <p:ext uri="{BB962C8B-B14F-4D97-AF65-F5344CB8AC3E}">
        <p14:creationId xmlns:p14="http://schemas.microsoft.com/office/powerpoint/2010/main" val="762841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797675" cy="9928225"/>
          </a:xfrm>
          <a:prstGeom prst="roundRect">
            <a:avLst>
              <a:gd name="adj" fmla="val 23"/>
            </a:avLst>
          </a:prstGeom>
          <a:solidFill>
            <a:srgbClr val="FFFFFF"/>
          </a:solidFill>
          <a:ln w="9360">
            <a:noFill/>
            <a:miter lim="800000"/>
            <a:headEnd/>
            <a:tailEnd/>
          </a:ln>
          <a:effectLst/>
        </p:spPr>
        <p:txBody>
          <a:bodyPr wrap="none" lIns="91458" tIns="45729" rIns="91458" bIns="45729" anchor="ctr"/>
          <a:lstStyle/>
          <a:p>
            <a:pPr>
              <a:defRPr/>
            </a:pPr>
            <a:endParaRPr lang="de-DE"/>
          </a:p>
        </p:txBody>
      </p:sp>
      <p:sp>
        <p:nvSpPr>
          <p:cNvPr id="4098" name="AutoShape 2"/>
          <p:cNvSpPr>
            <a:spLocks noChangeArrowheads="1"/>
          </p:cNvSpPr>
          <p:nvPr/>
        </p:nvSpPr>
        <p:spPr bwMode="auto">
          <a:xfrm>
            <a:off x="0" y="0"/>
            <a:ext cx="6797675" cy="9928225"/>
          </a:xfrm>
          <a:prstGeom prst="roundRect">
            <a:avLst>
              <a:gd name="adj" fmla="val 23"/>
            </a:avLst>
          </a:prstGeom>
          <a:solidFill>
            <a:srgbClr val="FFFFFF"/>
          </a:solidFill>
          <a:ln w="9525">
            <a:noFill/>
            <a:round/>
            <a:headEnd/>
            <a:tailEnd/>
          </a:ln>
          <a:effectLst/>
        </p:spPr>
        <p:txBody>
          <a:bodyPr wrap="none" lIns="91458" tIns="45729" rIns="91458" bIns="45729" anchor="ctr"/>
          <a:lstStyle/>
          <a:p>
            <a:pPr>
              <a:defRPr/>
            </a:pPr>
            <a:endParaRPr lang="de-DE"/>
          </a:p>
        </p:txBody>
      </p:sp>
      <p:sp>
        <p:nvSpPr>
          <p:cNvPr id="4099" name="AutoShape 3"/>
          <p:cNvSpPr>
            <a:spLocks noChangeArrowheads="1"/>
          </p:cNvSpPr>
          <p:nvPr/>
        </p:nvSpPr>
        <p:spPr bwMode="auto">
          <a:xfrm>
            <a:off x="0" y="0"/>
            <a:ext cx="6797675" cy="9928225"/>
          </a:xfrm>
          <a:prstGeom prst="roundRect">
            <a:avLst>
              <a:gd name="adj" fmla="val 23"/>
            </a:avLst>
          </a:prstGeom>
          <a:solidFill>
            <a:srgbClr val="FFFFFF"/>
          </a:solidFill>
          <a:ln w="9525">
            <a:noFill/>
            <a:round/>
            <a:headEnd/>
            <a:tailEnd/>
          </a:ln>
          <a:effectLst/>
        </p:spPr>
        <p:txBody>
          <a:bodyPr wrap="none" lIns="91458" tIns="45729" rIns="91458" bIns="45729" anchor="ctr"/>
          <a:lstStyle/>
          <a:p>
            <a:pPr>
              <a:defRPr/>
            </a:pPr>
            <a:endParaRPr lang="de-DE"/>
          </a:p>
        </p:txBody>
      </p:sp>
      <p:sp>
        <p:nvSpPr>
          <p:cNvPr id="4100" name="Text Box 4"/>
          <p:cNvSpPr txBox="1">
            <a:spLocks noChangeArrowheads="1"/>
          </p:cNvSpPr>
          <p:nvPr/>
        </p:nvSpPr>
        <p:spPr bwMode="auto">
          <a:xfrm>
            <a:off x="0" y="0"/>
            <a:ext cx="2947088" cy="497047"/>
          </a:xfrm>
          <a:prstGeom prst="rect">
            <a:avLst/>
          </a:prstGeom>
          <a:noFill/>
          <a:ln w="9525">
            <a:noFill/>
            <a:round/>
            <a:headEnd/>
            <a:tailEnd/>
          </a:ln>
          <a:effectLst/>
        </p:spPr>
        <p:txBody>
          <a:bodyPr wrap="none" lIns="91458" tIns="45729" rIns="91458" bIns="45729" anchor="ctr"/>
          <a:lstStyle/>
          <a:p>
            <a:pPr>
              <a:defRPr/>
            </a:pPr>
            <a:endParaRPr lang="de-DE"/>
          </a:p>
        </p:txBody>
      </p:sp>
      <p:sp>
        <p:nvSpPr>
          <p:cNvPr id="4101" name="Text Box 5"/>
          <p:cNvSpPr txBox="1">
            <a:spLocks noChangeArrowheads="1"/>
          </p:cNvSpPr>
          <p:nvPr/>
        </p:nvSpPr>
        <p:spPr bwMode="auto">
          <a:xfrm>
            <a:off x="3852174" y="0"/>
            <a:ext cx="2947088" cy="497047"/>
          </a:xfrm>
          <a:prstGeom prst="rect">
            <a:avLst/>
          </a:prstGeom>
          <a:noFill/>
          <a:ln w="9525">
            <a:noFill/>
            <a:round/>
            <a:headEnd/>
            <a:tailEnd/>
          </a:ln>
          <a:effectLst/>
        </p:spPr>
        <p:txBody>
          <a:bodyPr wrap="none" lIns="91458" tIns="45729" rIns="91458" bIns="45729" anchor="ctr"/>
          <a:lstStyle/>
          <a:p>
            <a:pPr>
              <a:defRPr/>
            </a:pPr>
            <a:endParaRPr lang="de-DE"/>
          </a:p>
        </p:txBody>
      </p:sp>
      <p:sp>
        <p:nvSpPr>
          <p:cNvPr id="15367" name="Rectangle 6"/>
          <p:cNvSpPr>
            <a:spLocks noGrp="1" noRot="1" noChangeAspect="1" noChangeArrowheads="1"/>
          </p:cNvSpPr>
          <p:nvPr>
            <p:ph type="sldImg"/>
          </p:nvPr>
        </p:nvSpPr>
        <p:spPr bwMode="auto">
          <a:xfrm>
            <a:off x="917575" y="744538"/>
            <a:ext cx="4959350" cy="371951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3" name="Rectangle 7"/>
          <p:cNvSpPr>
            <a:spLocks noGrp="1" noChangeArrowheads="1"/>
          </p:cNvSpPr>
          <p:nvPr>
            <p:ph type="body"/>
          </p:nvPr>
        </p:nvSpPr>
        <p:spPr bwMode="auto">
          <a:xfrm>
            <a:off x="906675" y="4716384"/>
            <a:ext cx="4981150" cy="4463891"/>
          </a:xfrm>
          <a:prstGeom prst="rect">
            <a:avLst/>
          </a:prstGeom>
          <a:noFill/>
          <a:ln w="9525">
            <a:noFill/>
            <a:round/>
            <a:headEnd/>
            <a:tailEnd/>
          </a:ln>
          <a:effectLst/>
        </p:spPr>
        <p:txBody>
          <a:bodyPr vert="horz" wrap="square" lIns="90018" tIns="46809" rIns="90018" bIns="46809" numCol="1" anchor="t" anchorCtr="0" compatLnSpc="1">
            <a:prstTxWarp prst="textNoShape">
              <a:avLst/>
            </a:prstTxWarp>
          </a:bodyPr>
          <a:lstStyle/>
          <a:p>
            <a:pPr lvl="0"/>
            <a:endParaRPr lang="en-US" noProof="0" smtClean="0"/>
          </a:p>
        </p:txBody>
      </p:sp>
      <p:sp>
        <p:nvSpPr>
          <p:cNvPr id="4104" name="Text Box 8"/>
          <p:cNvSpPr txBox="1">
            <a:spLocks noChangeArrowheads="1"/>
          </p:cNvSpPr>
          <p:nvPr/>
        </p:nvSpPr>
        <p:spPr bwMode="auto">
          <a:xfrm>
            <a:off x="0" y="9432767"/>
            <a:ext cx="2947088" cy="497047"/>
          </a:xfrm>
          <a:prstGeom prst="rect">
            <a:avLst/>
          </a:prstGeom>
          <a:noFill/>
          <a:ln w="9525">
            <a:noFill/>
            <a:round/>
            <a:headEnd/>
            <a:tailEnd/>
          </a:ln>
          <a:effectLst/>
        </p:spPr>
        <p:txBody>
          <a:bodyPr wrap="none" lIns="91458" tIns="45729" rIns="91458" bIns="45729" anchor="ctr"/>
          <a:lstStyle/>
          <a:p>
            <a:pPr>
              <a:defRPr/>
            </a:pPr>
            <a:endParaRPr lang="de-DE"/>
          </a:p>
        </p:txBody>
      </p:sp>
      <p:sp>
        <p:nvSpPr>
          <p:cNvPr id="4105" name="Rectangle 9"/>
          <p:cNvSpPr>
            <a:spLocks noGrp="1" noChangeArrowheads="1"/>
          </p:cNvSpPr>
          <p:nvPr>
            <p:ph type="sldNum"/>
          </p:nvPr>
        </p:nvSpPr>
        <p:spPr bwMode="auto">
          <a:xfrm>
            <a:off x="3852174" y="9432767"/>
            <a:ext cx="2942325" cy="492282"/>
          </a:xfrm>
          <a:prstGeom prst="rect">
            <a:avLst/>
          </a:prstGeom>
          <a:noFill/>
          <a:ln w="9525">
            <a:noFill/>
            <a:round/>
            <a:headEnd/>
            <a:tailEnd/>
          </a:ln>
          <a:effectLst/>
        </p:spPr>
        <p:txBody>
          <a:bodyPr vert="horz" wrap="square" lIns="90018" tIns="46809" rIns="90018" bIns="46809" numCol="1" anchor="b" anchorCtr="0" compatLnSpc="1">
            <a:prstTxWarp prst="textNoShape">
              <a:avLst/>
            </a:prstTxWarp>
          </a:bodyPr>
          <a:lstStyle>
            <a:lvl1pPr algn="r">
              <a:tabLst>
                <a:tab pos="0" algn="l"/>
                <a:tab pos="447765" algn="l"/>
                <a:tab pos="897117" algn="l"/>
                <a:tab pos="1346469" algn="l"/>
                <a:tab pos="1795822" algn="l"/>
                <a:tab pos="2245174" algn="l"/>
                <a:tab pos="2694527" algn="l"/>
                <a:tab pos="3143879" algn="l"/>
                <a:tab pos="3593232" algn="l"/>
                <a:tab pos="4042583" algn="l"/>
                <a:tab pos="4491936" algn="l"/>
                <a:tab pos="4941288" algn="l"/>
                <a:tab pos="5390641" algn="l"/>
                <a:tab pos="5839993" algn="l"/>
                <a:tab pos="6289346" algn="l"/>
                <a:tab pos="6738697" algn="l"/>
                <a:tab pos="7188050" algn="l"/>
                <a:tab pos="7637402" algn="l"/>
                <a:tab pos="8086755" algn="l"/>
                <a:tab pos="8536107" algn="l"/>
                <a:tab pos="8985460" algn="l"/>
              </a:tabLst>
              <a:defRPr sz="1200">
                <a:solidFill>
                  <a:srgbClr val="000000"/>
                </a:solidFill>
              </a:defRPr>
            </a:lvl1pPr>
          </a:lstStyle>
          <a:p>
            <a:pPr>
              <a:defRPr/>
            </a:pPr>
            <a:fld id="{C517DC31-31E4-4BCF-830D-4DEC8F785273}" type="slidenum">
              <a:rPr lang="de-DE"/>
              <a:pPr>
                <a:defRPr/>
              </a:pPr>
              <a:t>‹Nr.›</a:t>
            </a:fld>
            <a:endParaRPr lang="de-DE"/>
          </a:p>
        </p:txBody>
      </p:sp>
    </p:spTree>
    <p:extLst>
      <p:ext uri="{BB962C8B-B14F-4D97-AF65-F5344CB8AC3E}">
        <p14:creationId xmlns:p14="http://schemas.microsoft.com/office/powerpoint/2010/main" val="71719219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1</a:t>
            </a:fld>
            <a:endParaRPr lang="de-DE" altLang="de-DE" dirty="0">
              <a:solidFill>
                <a:srgbClr val="000000"/>
              </a:solidFill>
            </a:endParaRPr>
          </a:p>
        </p:txBody>
      </p:sp>
    </p:spTree>
    <p:extLst>
      <p:ext uri="{BB962C8B-B14F-4D97-AF65-F5344CB8AC3E}">
        <p14:creationId xmlns:p14="http://schemas.microsoft.com/office/powerpoint/2010/main" val="462434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10</a:t>
            </a:fld>
            <a:endParaRPr lang="de-DE" altLang="de-DE" dirty="0">
              <a:solidFill>
                <a:srgbClr val="000000"/>
              </a:solidFill>
            </a:endParaRPr>
          </a:p>
        </p:txBody>
      </p:sp>
    </p:spTree>
    <p:extLst>
      <p:ext uri="{BB962C8B-B14F-4D97-AF65-F5344CB8AC3E}">
        <p14:creationId xmlns:p14="http://schemas.microsoft.com/office/powerpoint/2010/main" val="462434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11</a:t>
            </a:fld>
            <a:endParaRPr lang="de-DE" altLang="de-DE" dirty="0">
              <a:solidFill>
                <a:srgbClr val="000000"/>
              </a:solidFill>
            </a:endParaRPr>
          </a:p>
        </p:txBody>
      </p:sp>
    </p:spTree>
    <p:extLst>
      <p:ext uri="{BB962C8B-B14F-4D97-AF65-F5344CB8AC3E}">
        <p14:creationId xmlns:p14="http://schemas.microsoft.com/office/powerpoint/2010/main" val="378980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17</a:t>
            </a:fld>
            <a:endParaRPr lang="de-DE"/>
          </a:p>
        </p:txBody>
      </p:sp>
    </p:spTree>
    <p:extLst>
      <p:ext uri="{BB962C8B-B14F-4D97-AF65-F5344CB8AC3E}">
        <p14:creationId xmlns:p14="http://schemas.microsoft.com/office/powerpoint/2010/main" val="146132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19</a:t>
            </a:fld>
            <a:endParaRPr lang="de-DE"/>
          </a:p>
        </p:txBody>
      </p:sp>
    </p:spTree>
    <p:extLst>
      <p:ext uri="{BB962C8B-B14F-4D97-AF65-F5344CB8AC3E}">
        <p14:creationId xmlns:p14="http://schemas.microsoft.com/office/powerpoint/2010/main" val="295029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22</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extLst>
      <p:ext uri="{BB962C8B-B14F-4D97-AF65-F5344CB8AC3E}">
        <p14:creationId xmlns:p14="http://schemas.microsoft.com/office/powerpoint/2010/main" val="1458693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23</a:t>
            </a:fld>
            <a:endParaRPr lang="de-DE"/>
          </a:p>
        </p:txBody>
      </p:sp>
    </p:spTree>
    <p:extLst>
      <p:ext uri="{BB962C8B-B14F-4D97-AF65-F5344CB8AC3E}">
        <p14:creationId xmlns:p14="http://schemas.microsoft.com/office/powerpoint/2010/main" val="40919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24</a:t>
            </a:fld>
            <a:endParaRPr lang="de-DE" altLang="de-DE" dirty="0">
              <a:solidFill>
                <a:srgbClr val="000000"/>
              </a:solidFill>
            </a:endParaRPr>
          </a:p>
        </p:txBody>
      </p:sp>
    </p:spTree>
    <p:extLst>
      <p:ext uri="{BB962C8B-B14F-4D97-AF65-F5344CB8AC3E}">
        <p14:creationId xmlns:p14="http://schemas.microsoft.com/office/powerpoint/2010/main" val="462434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25</a:t>
            </a:fld>
            <a:endParaRPr lang="de-DE" altLang="de-DE" dirty="0">
              <a:solidFill>
                <a:srgbClr val="000000"/>
              </a:solidFill>
            </a:endParaRPr>
          </a:p>
        </p:txBody>
      </p:sp>
    </p:spTree>
    <p:extLst>
      <p:ext uri="{BB962C8B-B14F-4D97-AF65-F5344CB8AC3E}">
        <p14:creationId xmlns:p14="http://schemas.microsoft.com/office/powerpoint/2010/main" val="318091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Anmerkung</a:t>
            </a:r>
            <a:r>
              <a:rPr lang="de-DE" sz="1100" b="1" baseline="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fürs Projektteam: kurze Erklärung Exsikkose im Video</a:t>
            </a:r>
            <a:endParaRPr lang="de-DE" sz="11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26</a:t>
            </a:fld>
            <a:endParaRPr lang="de-DE"/>
          </a:p>
        </p:txBody>
      </p:sp>
    </p:spTree>
    <p:extLst>
      <p:ext uri="{BB962C8B-B14F-4D97-AF65-F5344CB8AC3E}">
        <p14:creationId xmlns:p14="http://schemas.microsoft.com/office/powerpoint/2010/main" val="341938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29</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extLst>
      <p:ext uri="{BB962C8B-B14F-4D97-AF65-F5344CB8AC3E}">
        <p14:creationId xmlns:p14="http://schemas.microsoft.com/office/powerpoint/2010/main" val="145869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2</a:t>
            </a:fld>
            <a:endParaRPr lang="de-DE" altLang="de-DE"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30</a:t>
            </a:fld>
            <a:endParaRPr lang="de-DE"/>
          </a:p>
        </p:txBody>
      </p:sp>
    </p:spTree>
    <p:extLst>
      <p:ext uri="{BB962C8B-B14F-4D97-AF65-F5344CB8AC3E}">
        <p14:creationId xmlns:p14="http://schemas.microsoft.com/office/powerpoint/2010/main" val="409193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31</a:t>
            </a:fld>
            <a:endParaRPr lang="de-DE" altLang="de-DE" dirty="0">
              <a:solidFill>
                <a:srgbClr val="000000"/>
              </a:solidFill>
            </a:endParaRPr>
          </a:p>
        </p:txBody>
      </p:sp>
    </p:spTree>
    <p:extLst>
      <p:ext uri="{BB962C8B-B14F-4D97-AF65-F5344CB8AC3E}">
        <p14:creationId xmlns:p14="http://schemas.microsoft.com/office/powerpoint/2010/main" val="462434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32</a:t>
            </a:fld>
            <a:endParaRPr lang="de-DE" altLang="de-DE" dirty="0">
              <a:solidFill>
                <a:srgbClr val="000000"/>
              </a:solidFill>
            </a:endParaRPr>
          </a:p>
        </p:txBody>
      </p:sp>
    </p:spTree>
    <p:extLst>
      <p:ext uri="{BB962C8B-B14F-4D97-AF65-F5344CB8AC3E}">
        <p14:creationId xmlns:p14="http://schemas.microsoft.com/office/powerpoint/2010/main" val="187535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39</a:t>
            </a:fld>
            <a:endParaRPr lang="de-DE"/>
          </a:p>
        </p:txBody>
      </p:sp>
    </p:spTree>
    <p:extLst>
      <p:ext uri="{BB962C8B-B14F-4D97-AF65-F5344CB8AC3E}">
        <p14:creationId xmlns:p14="http://schemas.microsoft.com/office/powerpoint/2010/main" val="2675321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41</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extLst>
      <p:ext uri="{BB962C8B-B14F-4D97-AF65-F5344CB8AC3E}">
        <p14:creationId xmlns:p14="http://schemas.microsoft.com/office/powerpoint/2010/main" val="1458693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42</a:t>
            </a:fld>
            <a:endParaRPr lang="de-DE"/>
          </a:p>
        </p:txBody>
      </p:sp>
    </p:spTree>
    <p:extLst>
      <p:ext uri="{BB962C8B-B14F-4D97-AF65-F5344CB8AC3E}">
        <p14:creationId xmlns:p14="http://schemas.microsoft.com/office/powerpoint/2010/main" val="409193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43</a:t>
            </a:fld>
            <a:endParaRPr lang="de-DE" altLang="de-DE" dirty="0">
              <a:solidFill>
                <a:srgbClr val="000000"/>
              </a:solidFill>
            </a:endParaRPr>
          </a:p>
        </p:txBody>
      </p:sp>
    </p:spTree>
    <p:extLst>
      <p:ext uri="{BB962C8B-B14F-4D97-AF65-F5344CB8AC3E}">
        <p14:creationId xmlns:p14="http://schemas.microsoft.com/office/powerpoint/2010/main" val="462434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44</a:t>
            </a:fld>
            <a:endParaRPr lang="de-DE" altLang="de-DE" dirty="0">
              <a:solidFill>
                <a:srgbClr val="000000"/>
              </a:solidFill>
            </a:endParaRPr>
          </a:p>
        </p:txBody>
      </p:sp>
    </p:spTree>
    <p:extLst>
      <p:ext uri="{BB962C8B-B14F-4D97-AF65-F5344CB8AC3E}">
        <p14:creationId xmlns:p14="http://schemas.microsoft.com/office/powerpoint/2010/main" val="3511185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45</a:t>
            </a:fld>
            <a:endParaRPr lang="de-DE"/>
          </a:p>
        </p:txBody>
      </p:sp>
    </p:spTree>
    <p:extLst>
      <p:ext uri="{BB962C8B-B14F-4D97-AF65-F5344CB8AC3E}">
        <p14:creationId xmlns:p14="http://schemas.microsoft.com/office/powerpoint/2010/main" val="2837185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46</a:t>
            </a:fld>
            <a:endParaRPr lang="de-DE"/>
          </a:p>
        </p:txBody>
      </p:sp>
    </p:spTree>
    <p:extLst>
      <p:ext uri="{BB962C8B-B14F-4D97-AF65-F5344CB8AC3E}">
        <p14:creationId xmlns:p14="http://schemas.microsoft.com/office/powerpoint/2010/main" val="404542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p>
          <a:p>
            <a:endParaRPr lang="de-DE" dirty="0" smtClean="0"/>
          </a:p>
          <a:p>
            <a:r>
              <a:rPr lang="de-DE" baseline="0" dirty="0" smtClean="0"/>
              <a:t>--------------------------------------------------------------------------------------------------------------------------------------------------------------------------------------------------------------------------------------------</a:t>
            </a:r>
            <a:endParaRPr lang="de-DE" dirty="0" smtClean="0"/>
          </a:p>
          <a:p>
            <a:r>
              <a:rPr lang="de-DE" dirty="0" smtClean="0"/>
              <a:t>Quellen: </a:t>
            </a:r>
          </a:p>
          <a:p>
            <a:r>
              <a:rPr lang="de-DE" sz="1200" dirty="0" err="1" smtClean="0"/>
              <a:t>Birkmann</a:t>
            </a:r>
            <a:r>
              <a:rPr lang="de-DE" sz="1200" dirty="0" smtClean="0"/>
              <a:t> et al. Glossar. Klimawandel und Raumentwicklung. Akademie für Raumforschung und Landesplanung. 2013.</a:t>
            </a:r>
          </a:p>
          <a:p>
            <a:r>
              <a:rPr lang="de-DE" sz="1200" dirty="0" err="1" smtClean="0"/>
              <a:t>Brasseur</a:t>
            </a:r>
            <a:r>
              <a:rPr lang="de-DE" sz="1200" dirty="0" smtClean="0"/>
              <a:t> et al. Einführung. Klimawandel in Deutschland. Springer. 2016.</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sz="1200" dirty="0" smtClean="0"/>
              <a:t>Schmidt et al. Globale Klimaprojektionen und regionale Projektionen für Deutschland und Europa. Springer. 2016.</a:t>
            </a:r>
          </a:p>
          <a:p>
            <a:endParaRPr lang="de-DE" sz="1200" dirty="0" smtClean="0"/>
          </a:p>
          <a:p>
            <a:endParaRPr lang="de-DE" dirty="0" smtClean="0"/>
          </a:p>
          <a:p>
            <a:endParaRPr lang="de-DE" dirty="0" smtClean="0"/>
          </a:p>
          <a:p>
            <a:endParaRPr lang="de-DE" dirty="0" smtClean="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3</a:t>
            </a:fld>
            <a:endParaRPr lang="de-DE"/>
          </a:p>
        </p:txBody>
      </p:sp>
    </p:spTree>
    <p:extLst>
      <p:ext uri="{BB962C8B-B14F-4D97-AF65-F5344CB8AC3E}">
        <p14:creationId xmlns:p14="http://schemas.microsoft.com/office/powerpoint/2010/main" val="3530221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50</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extLst>
      <p:ext uri="{BB962C8B-B14F-4D97-AF65-F5344CB8AC3E}">
        <p14:creationId xmlns:p14="http://schemas.microsoft.com/office/powerpoint/2010/main" val="145869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51</a:t>
            </a:fld>
            <a:endParaRPr lang="de-DE"/>
          </a:p>
        </p:txBody>
      </p:sp>
    </p:spTree>
    <p:extLst>
      <p:ext uri="{BB962C8B-B14F-4D97-AF65-F5344CB8AC3E}">
        <p14:creationId xmlns:p14="http://schemas.microsoft.com/office/powerpoint/2010/main" val="409193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52</a:t>
            </a:fld>
            <a:endParaRPr lang="de-DE"/>
          </a:p>
        </p:txBody>
      </p:sp>
    </p:spTree>
    <p:extLst>
      <p:ext uri="{BB962C8B-B14F-4D97-AF65-F5344CB8AC3E}">
        <p14:creationId xmlns:p14="http://schemas.microsoft.com/office/powerpoint/2010/main" val="399345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53</a:t>
            </a:fld>
            <a:endParaRPr lang="de-DE" altLang="de-DE" dirty="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54</a:t>
            </a:fld>
            <a:endParaRPr lang="de-DE"/>
          </a:p>
        </p:txBody>
      </p:sp>
    </p:spTree>
    <p:extLst>
      <p:ext uri="{BB962C8B-B14F-4D97-AF65-F5344CB8AC3E}">
        <p14:creationId xmlns:p14="http://schemas.microsoft.com/office/powerpoint/2010/main" val="809885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55</a:t>
            </a:fld>
            <a:endParaRPr lang="de-DE"/>
          </a:p>
        </p:txBody>
      </p:sp>
    </p:spTree>
    <p:extLst>
      <p:ext uri="{BB962C8B-B14F-4D97-AF65-F5344CB8AC3E}">
        <p14:creationId xmlns:p14="http://schemas.microsoft.com/office/powerpoint/2010/main" val="809885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56</a:t>
            </a:fld>
            <a:endParaRPr lang="de-DE"/>
          </a:p>
        </p:txBody>
      </p:sp>
    </p:spTree>
    <p:extLst>
      <p:ext uri="{BB962C8B-B14F-4D97-AF65-F5344CB8AC3E}">
        <p14:creationId xmlns:p14="http://schemas.microsoft.com/office/powerpoint/2010/main" val="3770527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57</a:t>
            </a:fld>
            <a:endParaRPr lang="de-DE"/>
          </a:p>
        </p:txBody>
      </p:sp>
    </p:spTree>
    <p:extLst>
      <p:ext uri="{BB962C8B-B14F-4D97-AF65-F5344CB8AC3E}">
        <p14:creationId xmlns:p14="http://schemas.microsoft.com/office/powerpoint/2010/main" val="524282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b="1" dirty="0" smtClean="0">
                <a:latin typeface="Verdana" panose="020B0604030504040204" pitchFamily="34" charset="0"/>
                <a:ea typeface="Verdana" panose="020B0604030504040204" pitchFamily="34" charset="0"/>
                <a:cs typeface="Verdana" panose="020B0604030504040204" pitchFamily="34" charset="0"/>
              </a:rPr>
              <a:t>Anmerkung</a:t>
            </a:r>
            <a:r>
              <a:rPr lang="de-DE" sz="1100" b="1" baseline="0" dirty="0" smtClean="0">
                <a:latin typeface="Verdana" panose="020B0604030504040204" pitchFamily="34" charset="0"/>
                <a:ea typeface="Verdana" panose="020B0604030504040204" pitchFamily="34" charset="0"/>
                <a:cs typeface="Verdana" panose="020B0604030504040204" pitchFamily="34" charset="0"/>
              </a:rPr>
              <a:t>: </a:t>
            </a:r>
          </a:p>
          <a:p>
            <a:r>
              <a:rPr lang="de-DE" sz="1100" b="1" baseline="0" dirty="0" smtClean="0">
                <a:latin typeface="Verdana" panose="020B0604030504040204" pitchFamily="34" charset="0"/>
                <a:ea typeface="Verdana" panose="020B0604030504040204" pitchFamily="34" charset="0"/>
                <a:cs typeface="Verdana" panose="020B0604030504040204" pitchFamily="34" charset="0"/>
              </a:rPr>
              <a:t>PRÄSENZPHASE</a:t>
            </a:r>
            <a:endParaRPr lang="de-DE" sz="11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58</a:t>
            </a:fld>
            <a:endParaRPr lang="de-DE"/>
          </a:p>
        </p:txBody>
      </p:sp>
    </p:spTree>
    <p:extLst>
      <p:ext uri="{BB962C8B-B14F-4D97-AF65-F5344CB8AC3E}">
        <p14:creationId xmlns:p14="http://schemas.microsoft.com/office/powerpoint/2010/main" val="4206255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59</a:t>
            </a:fld>
            <a:endParaRPr lang="de-DE" altLang="de-DE" dirty="0">
              <a:solidFill>
                <a:srgbClr val="000000"/>
              </a:solidFill>
            </a:endParaRPr>
          </a:p>
        </p:txBody>
      </p:sp>
    </p:spTree>
    <p:extLst>
      <p:ext uri="{BB962C8B-B14F-4D97-AF65-F5344CB8AC3E}">
        <p14:creationId xmlns:p14="http://schemas.microsoft.com/office/powerpoint/2010/main" val="46243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Treibhaus</a:t>
            </a:r>
            <a:r>
              <a:rPr lang="de-DE" baseline="0" dirty="0" smtClean="0"/>
              <a:t>effekt ist ein natürlicher Vorgang und hat das Leben auf der Erde erst möglich gemacht. Ohne Treibhauseffekt betrüge die Temperatur auf der Erde -18 Grad und die Erde wäre vereist. Der Treibhauseffekt funktioniert ähnlich wie ein Glashaus (Treibhaus) im Garten. </a:t>
            </a:r>
          </a:p>
          <a:p>
            <a:endParaRPr lang="de-DE" baseline="0" dirty="0" smtClean="0"/>
          </a:p>
          <a:p>
            <a:r>
              <a:rPr lang="de-DE" baseline="0" dirty="0" smtClean="0"/>
              <a:t>Das Video erklärt in 2 Minuten, wie der Treibhauseffekt funktioniert: http://www.bpb.de/mediathek/179226/was-ist-der-treibhauseffekt </a:t>
            </a:r>
          </a:p>
          <a:p>
            <a:endParaRPr lang="de-DE" baseline="0" dirty="0" smtClean="0"/>
          </a:p>
          <a:p>
            <a:r>
              <a:rPr lang="de-DE" b="1" baseline="0" dirty="0" smtClean="0"/>
              <a:t>Wie funktioniert der Treibhauseffekt?</a:t>
            </a:r>
          </a:p>
          <a:p>
            <a:r>
              <a:rPr lang="de-DE" baseline="0" dirty="0" smtClean="0"/>
              <a:t>In der Atmosphäre, die die Erde umgibt, sind verschiedene Gase enthalten, z. B. CO2 (Kohlenstoffdioxid) oder Methan, die auch Treibhausgase genannt werden. </a:t>
            </a:r>
          </a:p>
          <a:p>
            <a:r>
              <a:rPr lang="de-DE" baseline="0" dirty="0" smtClean="0"/>
              <a:t>Diese Gase lassen das Sonnenlicht bzw. die Sonnenstrahlung passieren. </a:t>
            </a:r>
          </a:p>
          <a:p>
            <a:r>
              <a:rPr lang="de-DE" baseline="0" dirty="0" smtClean="0"/>
              <a:t>Wenn das Sonnenlicht auf die Erde trifft, strahlt die Erde das Licht unter anderem als Wärmestrahlung zurück in die Atmosphäre. Ein Teil dieser Wärme wird in den Weltraum zurückgeschickt. Der andere Teil wird von den sogenannten Treibhausgasen aufgenommen; die Treibhausgase verringern also den Anteil der Wärme, die in den Weltraum zurückgeschickt wird.</a:t>
            </a:r>
          </a:p>
          <a:p>
            <a:r>
              <a:rPr lang="de-DE" baseline="0" dirty="0" smtClean="0"/>
              <a:t>Die Treibhausgase geben die Wärmestrahlung in alle Richtungen wieder ab – schicken sie also auch zurück zur Erde. Die Erdoberfläche/die Atmosphäre erwärmt sich. </a:t>
            </a:r>
          </a:p>
          <a:p>
            <a:endParaRPr lang="de-DE" baseline="0" dirty="0" smtClean="0"/>
          </a:p>
          <a:p>
            <a:r>
              <a:rPr lang="de-DE" baseline="0" dirty="0" smtClean="0"/>
              <a:t>Der Treibhauseffekt ist also ein natürlicher Vorgang und das Klima hat sich im Laufe der Erdgeschichte schon mehrmals verändert – was also hat der Mensch mit dem Klimawandel zu tun?</a:t>
            </a:r>
          </a:p>
          <a:p>
            <a:endParaRPr lang="de-DE" dirty="0" smtClean="0"/>
          </a:p>
          <a:p>
            <a:endParaRPr lang="de-DE" dirty="0" smtClean="0"/>
          </a:p>
          <a:p>
            <a:r>
              <a:rPr lang="de-DE" baseline="0" dirty="0" smtClean="0"/>
              <a:t>--------------------------------------------------------------------------------------------------------------------------------------------------------------------------------------------------------------------------------------------</a:t>
            </a:r>
            <a:endParaRPr lang="de-DE" dirty="0" smtClean="0"/>
          </a:p>
          <a:p>
            <a:r>
              <a:rPr lang="de-DE" dirty="0" smtClean="0"/>
              <a:t>Quellen: </a:t>
            </a:r>
          </a:p>
          <a:p>
            <a:endParaRPr lang="de-DE" dirty="0" smtClean="0"/>
          </a:p>
          <a:p>
            <a:r>
              <a:rPr lang="de-DE" sz="1200" dirty="0" err="1" smtClean="0"/>
              <a:t>Birkmann</a:t>
            </a:r>
            <a:r>
              <a:rPr lang="de-DE" sz="1200" dirty="0" smtClean="0"/>
              <a:t> et al. Glossar. Klimawandel und Raumentwicklung. Akademie für Raumforschung und Landesplanung. 2013.</a:t>
            </a:r>
          </a:p>
          <a:p>
            <a:r>
              <a:rPr lang="de-DE" sz="1200" dirty="0" smtClean="0"/>
              <a:t>Bundesministerium</a:t>
            </a:r>
            <a:r>
              <a:rPr lang="de-DE" sz="1200" baseline="0" dirty="0" smtClean="0"/>
              <a:t> für Umwelt, Naturschutz und Reaktorsicherheit. Klimawandel. Arbeitsheft für Schülerinnen und Schüler. 2009</a:t>
            </a:r>
            <a:endParaRPr lang="de-DE" sz="1200" dirty="0" smtClean="0"/>
          </a:p>
          <a:p>
            <a:r>
              <a:rPr lang="de-DE" sz="1200" dirty="0" smtClean="0"/>
              <a:t>Deutschland muss sich auf Hitzewellen einstellen. Frankfurter Rundschau. 2015. Verfügbar unter: Was sind die Ursachen von Klimaänderungen?. Umweltbundesamt. 2013a. Verfügbar unter: https://www.umweltbundesamt.de/service/uba-fragen/was-sind-die-ursachen-von-klimaaenderungen </a:t>
            </a:r>
          </a:p>
          <a:p>
            <a:r>
              <a:rPr lang="de-DE" sz="1200" dirty="0" smtClean="0"/>
              <a:t>Wie funktioniert der Treibhauseffekt?. Umweltbundesamt. 2013b. Verfügbar unter: https://www.umweltbundesamt.de/service/uba-fragen/wie-funktioniert-der-treibhauseffekt</a:t>
            </a:r>
            <a:endParaRPr lang="de-DE" dirty="0" smtClean="0"/>
          </a:p>
          <a:p>
            <a:endParaRPr lang="de-DE" dirty="0" smtClean="0"/>
          </a:p>
          <a:p>
            <a:endParaRPr lang="de-DE" dirty="0" smtClean="0"/>
          </a:p>
          <a:p>
            <a:endParaRPr lang="de-DE" dirty="0" smtClean="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4</a:t>
            </a:fld>
            <a:endParaRPr lang="de-DE"/>
          </a:p>
        </p:txBody>
      </p:sp>
    </p:spTree>
    <p:extLst>
      <p:ext uri="{BB962C8B-B14F-4D97-AF65-F5344CB8AC3E}">
        <p14:creationId xmlns:p14="http://schemas.microsoft.com/office/powerpoint/2010/main" val="451103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60</a:t>
            </a:fld>
            <a:endParaRPr lang="de-DE" altLang="de-DE" dirty="0">
              <a:solidFill>
                <a:srgbClr val="000000"/>
              </a:solidFill>
            </a:endParaRPr>
          </a:p>
        </p:txBody>
      </p:sp>
    </p:spTree>
    <p:extLst>
      <p:ext uri="{BB962C8B-B14F-4D97-AF65-F5344CB8AC3E}">
        <p14:creationId xmlns:p14="http://schemas.microsoft.com/office/powerpoint/2010/main" val="3986383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63</a:t>
            </a:fld>
            <a:endParaRPr lang="de-DE"/>
          </a:p>
        </p:txBody>
      </p:sp>
    </p:spTree>
    <p:extLst>
      <p:ext uri="{BB962C8B-B14F-4D97-AF65-F5344CB8AC3E}">
        <p14:creationId xmlns:p14="http://schemas.microsoft.com/office/powerpoint/2010/main" val="3158875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64</a:t>
            </a:fld>
            <a:endParaRPr lang="de-DE"/>
          </a:p>
        </p:txBody>
      </p:sp>
    </p:spTree>
    <p:extLst>
      <p:ext uri="{BB962C8B-B14F-4D97-AF65-F5344CB8AC3E}">
        <p14:creationId xmlns:p14="http://schemas.microsoft.com/office/powerpoint/2010/main" val="1638095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66</a:t>
            </a:fld>
            <a:endParaRPr lang="de-DE"/>
          </a:p>
        </p:txBody>
      </p:sp>
    </p:spTree>
    <p:extLst>
      <p:ext uri="{BB962C8B-B14F-4D97-AF65-F5344CB8AC3E}">
        <p14:creationId xmlns:p14="http://schemas.microsoft.com/office/powerpoint/2010/main" val="219596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67</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extLst>
      <p:ext uri="{BB962C8B-B14F-4D97-AF65-F5344CB8AC3E}">
        <p14:creationId xmlns:p14="http://schemas.microsoft.com/office/powerpoint/2010/main" val="1458693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68</a:t>
            </a:fld>
            <a:endParaRPr lang="de-DE"/>
          </a:p>
        </p:txBody>
      </p:sp>
    </p:spTree>
    <p:extLst>
      <p:ext uri="{BB962C8B-B14F-4D97-AF65-F5344CB8AC3E}">
        <p14:creationId xmlns:p14="http://schemas.microsoft.com/office/powerpoint/2010/main" val="409193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69</a:t>
            </a:fld>
            <a:endParaRPr lang="de-DE" altLang="de-DE" dirty="0">
              <a:solidFill>
                <a:srgbClr val="000000"/>
              </a:solidFill>
            </a:endParaRPr>
          </a:p>
        </p:txBody>
      </p:sp>
    </p:spTree>
    <p:extLst>
      <p:ext uri="{BB962C8B-B14F-4D97-AF65-F5344CB8AC3E}">
        <p14:creationId xmlns:p14="http://schemas.microsoft.com/office/powerpoint/2010/main" val="1854247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70</a:t>
            </a:fld>
            <a:endParaRPr lang="de-DE" altLang="de-DE" dirty="0">
              <a:solidFill>
                <a:srgbClr val="000000"/>
              </a:solidFill>
            </a:endParaRPr>
          </a:p>
        </p:txBody>
      </p:sp>
    </p:spTree>
    <p:extLst>
      <p:ext uri="{BB962C8B-B14F-4D97-AF65-F5344CB8AC3E}">
        <p14:creationId xmlns:p14="http://schemas.microsoft.com/office/powerpoint/2010/main" val="2034813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71</a:t>
            </a:fld>
            <a:endParaRPr lang="de-DE"/>
          </a:p>
        </p:txBody>
      </p:sp>
    </p:spTree>
    <p:extLst>
      <p:ext uri="{BB962C8B-B14F-4D97-AF65-F5344CB8AC3E}">
        <p14:creationId xmlns:p14="http://schemas.microsoft.com/office/powerpoint/2010/main" val="3957829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72</a:t>
            </a:fld>
            <a:endParaRPr lang="de-DE"/>
          </a:p>
        </p:txBody>
      </p:sp>
    </p:spTree>
    <p:extLst>
      <p:ext uri="{BB962C8B-B14F-4D97-AF65-F5344CB8AC3E}">
        <p14:creationId xmlns:p14="http://schemas.microsoft.com/office/powerpoint/2010/main" val="150029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Wir Menschen setzen durch unsere Aktivitäten viele verschiedene Treibhausgase frei. Um Energie zu produzieren, damit unsere Autos fahren, unsere Fabriken arbeiten und unsere Smartphones betrieben werden können, verbrennen wir fossile Brennstoffe. Beim Verbrennen fossiler Brennstoffe werden Treibhausgase, vor allem CO2, sprich Kohlendioxid, freigesetzt. Messungen zeigen, dass sich seit der Industrialisierung besonders der Anteil von CO2 erhöht hat.</a:t>
            </a:r>
          </a:p>
          <a:p>
            <a:endParaRPr lang="de-DE" baseline="0" dirty="0" smtClean="0"/>
          </a:p>
          <a:p>
            <a:r>
              <a:rPr lang="de-DE" baseline="0" dirty="0" smtClean="0"/>
              <a:t>Wir erhöhen den Anteil an Treibhausgasen in der Atmosphäre. Da die Treibhausgase die Wärmestrahlung aufnehmen führt das dazu, dass mehr Wärme in der Atmosphäre/auf der Erde verbleibt und weniger Wärme in den Weltraum zurückgeschickt wird. Das Klima erwärmt sich also. </a:t>
            </a:r>
          </a:p>
          <a:p>
            <a:endParaRPr lang="de-DE" baseline="0" dirty="0" smtClean="0"/>
          </a:p>
          <a:p>
            <a:r>
              <a:rPr lang="de-DE" baseline="0" dirty="0" smtClean="0"/>
              <a:t>CO2 ist ein wichtiges Treibhausgas unserer Zeit und ist z. B. in Abgasen von Fabriken, Autos und Flugzeugen enthalten. Aber auch durch die Viehhaltung und weitere menschliche Aktivitäten beeinflussen wir das Klima. </a:t>
            </a:r>
          </a:p>
          <a:p>
            <a:endParaRPr lang="de-DE" baseline="0" dirty="0" smtClean="0"/>
          </a:p>
          <a:p>
            <a:endParaRPr lang="de-DE" baseline="0" dirty="0" smtClean="0"/>
          </a:p>
          <a:p>
            <a:r>
              <a:rPr lang="de-DE" baseline="0" dirty="0" smtClean="0"/>
              <a:t>--------------------------------------------------------------------------------------------------------------------------------------------------------------------------------------------------------------------------------------------</a:t>
            </a:r>
          </a:p>
          <a:p>
            <a:r>
              <a:rPr lang="de-DE" baseline="0" dirty="0" smtClean="0"/>
              <a:t>Quellen: </a:t>
            </a:r>
          </a:p>
          <a:p>
            <a:endParaRPr lang="de-DE" dirty="0" smtClean="0"/>
          </a:p>
          <a:p>
            <a:r>
              <a:rPr lang="de-DE" sz="1200" dirty="0" err="1" smtClean="0"/>
              <a:t>Birkmann</a:t>
            </a:r>
            <a:r>
              <a:rPr lang="de-DE" sz="1200" dirty="0" smtClean="0"/>
              <a:t> et al. Glossar. Klimawandel und Raumentwicklung. Akademie für Raumforschung und Landesplanung. 2013.</a:t>
            </a:r>
          </a:p>
          <a:p>
            <a:r>
              <a:rPr lang="de-DE" sz="1200" dirty="0" smtClean="0"/>
              <a:t>Was sind die Ursachen von Klimaänderungen?. Umweltbundesamt. 2013a. Verfügbar unter: https://www.umweltbundesamt.de/service/uba-fragen/was-sind-die-ursachen-von-klimaaenderungen </a:t>
            </a:r>
          </a:p>
          <a:p>
            <a:r>
              <a:rPr lang="de-DE" sz="1200" dirty="0" smtClean="0"/>
              <a:t>Wie funktioniert der Treibhauseffekt?. Umweltbundesamt. 2013b. Verfügbar unter: https://www.umweltbundesamt.de/service/uba-fragen/wie-funktioniert-der-treibhauseffekt</a:t>
            </a:r>
            <a:endParaRPr lang="de-DE" dirty="0" smtClean="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5</a:t>
            </a:fld>
            <a:endParaRPr lang="de-DE"/>
          </a:p>
        </p:txBody>
      </p:sp>
    </p:spTree>
    <p:extLst>
      <p:ext uri="{BB962C8B-B14F-4D97-AF65-F5344CB8AC3E}">
        <p14:creationId xmlns:p14="http://schemas.microsoft.com/office/powerpoint/2010/main" val="1331210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73</a:t>
            </a:fld>
            <a:endParaRPr lang="de-DE"/>
          </a:p>
        </p:txBody>
      </p:sp>
    </p:spTree>
    <p:extLst>
      <p:ext uri="{BB962C8B-B14F-4D97-AF65-F5344CB8AC3E}">
        <p14:creationId xmlns:p14="http://schemas.microsoft.com/office/powerpoint/2010/main" val="26967418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74</a:t>
            </a:fld>
            <a:endParaRPr lang="de-DE"/>
          </a:p>
        </p:txBody>
      </p:sp>
    </p:spTree>
    <p:extLst>
      <p:ext uri="{BB962C8B-B14F-4D97-AF65-F5344CB8AC3E}">
        <p14:creationId xmlns:p14="http://schemas.microsoft.com/office/powerpoint/2010/main" val="15322556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75</a:t>
            </a:fld>
            <a:endParaRPr lang="de-DE"/>
          </a:p>
        </p:txBody>
      </p:sp>
    </p:spTree>
    <p:extLst>
      <p:ext uri="{BB962C8B-B14F-4D97-AF65-F5344CB8AC3E}">
        <p14:creationId xmlns:p14="http://schemas.microsoft.com/office/powerpoint/2010/main" val="2591982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76</a:t>
            </a:fld>
            <a:endParaRPr lang="de-DE"/>
          </a:p>
        </p:txBody>
      </p:sp>
    </p:spTree>
    <p:extLst>
      <p:ext uri="{BB962C8B-B14F-4D97-AF65-F5344CB8AC3E}">
        <p14:creationId xmlns:p14="http://schemas.microsoft.com/office/powerpoint/2010/main" val="166524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77</a:t>
            </a:fld>
            <a:endParaRPr lang="de-DE"/>
          </a:p>
        </p:txBody>
      </p:sp>
    </p:spTree>
    <p:extLst>
      <p:ext uri="{BB962C8B-B14F-4D97-AF65-F5344CB8AC3E}">
        <p14:creationId xmlns:p14="http://schemas.microsoft.com/office/powerpoint/2010/main" val="2876612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78</a:t>
            </a:fld>
            <a:endParaRPr lang="de-DE"/>
          </a:p>
        </p:txBody>
      </p:sp>
    </p:spTree>
    <p:extLst>
      <p:ext uri="{BB962C8B-B14F-4D97-AF65-F5344CB8AC3E}">
        <p14:creationId xmlns:p14="http://schemas.microsoft.com/office/powerpoint/2010/main" val="36269264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 viel trinken</a:t>
            </a:r>
            <a:r>
              <a:rPr lang="de-DE" baseline="0" dirty="0" smtClean="0"/>
              <a:t> Sie an einem vollen Arbeitstag? Denken Sie immer daran?</a:t>
            </a:r>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79</a:t>
            </a:fld>
            <a:endParaRPr lang="de-DE"/>
          </a:p>
        </p:txBody>
      </p:sp>
    </p:spTree>
    <p:extLst>
      <p:ext uri="{BB962C8B-B14F-4D97-AF65-F5344CB8AC3E}">
        <p14:creationId xmlns:p14="http://schemas.microsoft.com/office/powerpoint/2010/main" val="3972511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80</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extLst>
      <p:ext uri="{BB962C8B-B14F-4D97-AF65-F5344CB8AC3E}">
        <p14:creationId xmlns:p14="http://schemas.microsoft.com/office/powerpoint/2010/main" val="3768858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82</a:t>
            </a:fld>
            <a:endParaRPr lang="de-DE" altLang="de-DE" dirty="0">
              <a:solidFill>
                <a:srgbClr val="000000"/>
              </a:solidFill>
            </a:endParaRPr>
          </a:p>
        </p:txBody>
      </p:sp>
    </p:spTree>
    <p:extLst>
      <p:ext uri="{BB962C8B-B14F-4D97-AF65-F5344CB8AC3E}">
        <p14:creationId xmlns:p14="http://schemas.microsoft.com/office/powerpoint/2010/main" val="462434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83</a:t>
            </a:fld>
            <a:endParaRPr lang="de-DE" altLang="de-DE" dirty="0">
              <a:solidFill>
                <a:srgbClr val="000000"/>
              </a:solidFill>
            </a:endParaRPr>
          </a:p>
        </p:txBody>
      </p:sp>
    </p:spTree>
    <p:extLst>
      <p:ext uri="{BB962C8B-B14F-4D97-AF65-F5344CB8AC3E}">
        <p14:creationId xmlns:p14="http://schemas.microsoft.com/office/powerpoint/2010/main" val="145707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a:t>
            </a:r>
            <a:r>
              <a:rPr lang="de-DE" baseline="0" dirty="0" smtClean="0"/>
              <a:t> dieser Folie sehen Sie Zeitungsmeldungen zum Klimawandel in Deutschland. </a:t>
            </a:r>
          </a:p>
          <a:p>
            <a:endParaRPr lang="de-DE" baseline="0" dirty="0" smtClean="0"/>
          </a:p>
          <a:p>
            <a:r>
              <a:rPr lang="de-DE" baseline="0" dirty="0" smtClean="0"/>
              <a:t>Deutschland reagiert auf den Klimawandel.</a:t>
            </a:r>
          </a:p>
          <a:p>
            <a:r>
              <a:rPr lang="de-DE" baseline="0" dirty="0" smtClean="0"/>
              <a:t>Dies passiert zum einen durch Klimaschutzmaßnahmen. Diese können beeinflussen, wie stark sich das Klima verändert, dass es sich verändert, können Klimaschutzmaßnahmen jedoch nicht mehr verhindern. </a:t>
            </a:r>
          </a:p>
          <a:p>
            <a:endParaRPr lang="de-DE" baseline="0" dirty="0" smtClean="0"/>
          </a:p>
          <a:p>
            <a:r>
              <a:rPr lang="de-DE" baseline="0" dirty="0" smtClean="0"/>
              <a:t>Deswegen ist es wichtig, dass wir uns an den Klimawandel anpassen. Das Thema Hitze und Gesundheit spielt dabei eine wichtige Rolle – und deswegen richtet sich das Bildungsmodul „Hitze und Gesundheit“ an Sie. </a:t>
            </a:r>
          </a:p>
          <a:p>
            <a:endParaRPr lang="de-DE" baseline="0" dirty="0" smtClean="0"/>
          </a:p>
          <a:p>
            <a:endParaRPr lang="de-DE" baseline="0" dirty="0" smtClean="0"/>
          </a:p>
          <a:p>
            <a:r>
              <a:rPr lang="de-DE" baseline="0" dirty="0" smtClean="0"/>
              <a:t>--------------------------------------------------------------------------------------------------------------------------------------------------------------------------------------------------------------------------------------------</a:t>
            </a:r>
          </a:p>
          <a:p>
            <a:r>
              <a:rPr lang="de-DE" baseline="0" dirty="0" smtClean="0"/>
              <a:t>Quellen: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de-DE" baseline="0" dirty="0" smtClean="0"/>
          </a:p>
          <a:p>
            <a:r>
              <a:rPr lang="de-DE" sz="1200" dirty="0" smtClean="0"/>
              <a:t>Sommerliche Hitze und Unwetter nehmen zu. FAZ. 2015. Verfügbar unter: http://www.faz.net/aktuell/gesellschaft/deutschland-im-klimawandel-sommerliche-hitze-und-unwetter-nehmen-zu-13773114.html [08.05.2017].</a:t>
            </a:r>
          </a:p>
          <a:p>
            <a:r>
              <a:rPr lang="de-DE" sz="1200" dirty="0" smtClean="0"/>
              <a:t>Deutschland muss sich auf Hitzewellen einstellen. Frankfurter Rundschau. 2015. Verfügbar unter: http://www.fr.de/wissen/klimawandel/klimawandel/klimawandel-deutschland-muss-sich-auf-hitzewellen-einstellen-a-411632 [08.05.2017].</a:t>
            </a:r>
          </a:p>
          <a:p>
            <a:r>
              <a:rPr lang="de-DE" sz="1200" dirty="0" smtClean="0"/>
              <a:t>Hagel, Hitze, Trockenheit. Folgen des Klimawandels in Deutschland deutlich spürbar. Kölnische Rundschau. 2015. Verfügbar unter: http://www.rundschau-online.de/aus-aller-welt/hagel--hitze--trockenheit-folgen-des-klimawandels-in-deutschland-deutlich-spuerbar-1478392 </a:t>
            </a:r>
          </a:p>
          <a:p>
            <a:r>
              <a:rPr lang="de-DE" sz="1200" dirty="0" smtClean="0"/>
              <a:t>Deutschland und sein Hitzeproblem. Süddeutsche Zeitung. 2017. Verfügbar unter: http://www.sueddeutsche.de/wissen/klima-deutschland-und-sein-hitzeproblem-1.3418893 </a:t>
            </a:r>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6</a:t>
            </a:fld>
            <a:endParaRPr lang="de-DE"/>
          </a:p>
        </p:txBody>
      </p:sp>
    </p:spTree>
    <p:extLst>
      <p:ext uri="{BB962C8B-B14F-4D97-AF65-F5344CB8AC3E}">
        <p14:creationId xmlns:p14="http://schemas.microsoft.com/office/powerpoint/2010/main" val="2278750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84</a:t>
            </a:fld>
            <a:endParaRPr lang="de-DE"/>
          </a:p>
        </p:txBody>
      </p:sp>
    </p:spTree>
    <p:extLst>
      <p:ext uri="{BB962C8B-B14F-4D97-AF65-F5344CB8AC3E}">
        <p14:creationId xmlns:p14="http://schemas.microsoft.com/office/powerpoint/2010/main" val="1193346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85</a:t>
            </a:fld>
            <a:endParaRPr lang="de-DE"/>
          </a:p>
        </p:txBody>
      </p:sp>
    </p:spTree>
    <p:extLst>
      <p:ext uri="{BB962C8B-B14F-4D97-AF65-F5344CB8AC3E}">
        <p14:creationId xmlns:p14="http://schemas.microsoft.com/office/powerpoint/2010/main" val="26849731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ANMERKUNG: App runterladen</a:t>
            </a:r>
            <a:r>
              <a:rPr lang="de-DE" baseline="0" dirty="0" smtClean="0"/>
              <a:t> und diese vorstellen, besprechen</a:t>
            </a:r>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86</a:t>
            </a:fld>
            <a:endParaRPr lang="de-DE"/>
          </a:p>
        </p:txBody>
      </p:sp>
    </p:spTree>
    <p:extLst>
      <p:ext uri="{BB962C8B-B14F-4D97-AF65-F5344CB8AC3E}">
        <p14:creationId xmlns:p14="http://schemas.microsoft.com/office/powerpoint/2010/main" val="34326773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Quelle:</a:t>
            </a:r>
            <a:r>
              <a:rPr lang="de-DE" baseline="0" dirty="0" smtClean="0"/>
              <a:t> </a:t>
            </a:r>
          </a:p>
          <a:p>
            <a:r>
              <a:rPr lang="de-DE" dirty="0" smtClean="0"/>
              <a:t>http://www.dwd.de/DE/leistungen/hitzewarnung/hitzewarnung.html </a:t>
            </a:r>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89</a:t>
            </a:fld>
            <a:endParaRPr lang="de-DE"/>
          </a:p>
        </p:txBody>
      </p:sp>
    </p:spTree>
    <p:extLst>
      <p:ext uri="{BB962C8B-B14F-4D97-AF65-F5344CB8AC3E}">
        <p14:creationId xmlns:p14="http://schemas.microsoft.com/office/powerpoint/2010/main" val="12274922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90</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extLst>
      <p:ext uri="{BB962C8B-B14F-4D97-AF65-F5344CB8AC3E}">
        <p14:creationId xmlns:p14="http://schemas.microsoft.com/office/powerpoint/2010/main" val="1458693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91</a:t>
            </a:fld>
            <a:endParaRPr lang="de-DE"/>
          </a:p>
        </p:txBody>
      </p:sp>
    </p:spTree>
    <p:extLst>
      <p:ext uri="{BB962C8B-B14F-4D97-AF65-F5344CB8AC3E}">
        <p14:creationId xmlns:p14="http://schemas.microsoft.com/office/powerpoint/2010/main" val="4091935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92</a:t>
            </a:fld>
            <a:endParaRPr lang="de-DE" altLang="de-DE" dirty="0">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59350" cy="3719512"/>
          </a:xfrm>
          <a:ln/>
        </p:spPr>
      </p:sp>
      <p:sp>
        <p:nvSpPr>
          <p:cNvPr id="103427" name="Notizenplatzhalter 2"/>
          <p:cNvSpPr>
            <a:spLocks noGrp="1"/>
          </p:cNvSpPr>
          <p:nvPr>
            <p:ph type="body" idx="1"/>
          </p:nvPr>
        </p:nvSpPr>
        <p:spPr>
          <a:noFill/>
        </p:spPr>
        <p:txBody>
          <a:bodyPr/>
          <a:lstStyle/>
          <a:p>
            <a:endParaRPr lang="de-DE" altLang="de-DE" dirty="0" smtClean="0"/>
          </a:p>
        </p:txBody>
      </p:sp>
      <p:sp>
        <p:nvSpPr>
          <p:cNvPr id="1034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6747" indent="-282632" eaLnBrk="0" hangingPunct="0">
              <a:spcBef>
                <a:spcPct val="30000"/>
              </a:spcBef>
              <a:defRPr sz="1200">
                <a:solidFill>
                  <a:schemeClr val="tx1"/>
                </a:solidFill>
                <a:latin typeface="Times New Roman" pitchFamily="18" charset="0"/>
              </a:defRPr>
            </a:lvl2pPr>
            <a:lvl3pPr marL="1133702" indent="-225470" eaLnBrk="0" hangingPunct="0">
              <a:spcBef>
                <a:spcPct val="30000"/>
              </a:spcBef>
              <a:defRPr sz="1200">
                <a:solidFill>
                  <a:schemeClr val="tx1"/>
                </a:solidFill>
                <a:latin typeface="Times New Roman" pitchFamily="18" charset="0"/>
              </a:defRPr>
            </a:lvl3pPr>
            <a:lvl4pPr marL="1587818" indent="-225470" eaLnBrk="0" hangingPunct="0">
              <a:spcBef>
                <a:spcPct val="30000"/>
              </a:spcBef>
              <a:defRPr sz="1200">
                <a:solidFill>
                  <a:schemeClr val="tx1"/>
                </a:solidFill>
                <a:latin typeface="Times New Roman" pitchFamily="18" charset="0"/>
              </a:defRPr>
            </a:lvl4pPr>
            <a:lvl5pPr marL="2040346" indent="-225470" eaLnBrk="0" hangingPunct="0">
              <a:spcBef>
                <a:spcPct val="30000"/>
              </a:spcBef>
              <a:defRPr sz="1200">
                <a:solidFill>
                  <a:schemeClr val="tx1"/>
                </a:solidFill>
                <a:latin typeface="Times New Roman" pitchFamily="18" charset="0"/>
              </a:defRPr>
            </a:lvl5pPr>
            <a:lvl6pPr marL="2497637" indent="-225470" eaLnBrk="0" fontAlgn="base" hangingPunct="0">
              <a:spcBef>
                <a:spcPct val="30000"/>
              </a:spcBef>
              <a:spcAft>
                <a:spcPct val="0"/>
              </a:spcAft>
              <a:defRPr sz="1200">
                <a:solidFill>
                  <a:schemeClr val="tx1"/>
                </a:solidFill>
                <a:latin typeface="Times New Roman" pitchFamily="18" charset="0"/>
              </a:defRPr>
            </a:lvl6pPr>
            <a:lvl7pPr marL="2954929" indent="-225470" eaLnBrk="0" fontAlgn="base" hangingPunct="0">
              <a:spcBef>
                <a:spcPct val="30000"/>
              </a:spcBef>
              <a:spcAft>
                <a:spcPct val="0"/>
              </a:spcAft>
              <a:defRPr sz="1200">
                <a:solidFill>
                  <a:schemeClr val="tx1"/>
                </a:solidFill>
                <a:latin typeface="Times New Roman" pitchFamily="18" charset="0"/>
              </a:defRPr>
            </a:lvl7pPr>
            <a:lvl8pPr marL="3412220" indent="-225470" eaLnBrk="0" fontAlgn="base" hangingPunct="0">
              <a:spcBef>
                <a:spcPct val="30000"/>
              </a:spcBef>
              <a:spcAft>
                <a:spcPct val="0"/>
              </a:spcAft>
              <a:defRPr sz="1200">
                <a:solidFill>
                  <a:schemeClr val="tx1"/>
                </a:solidFill>
                <a:latin typeface="Times New Roman" pitchFamily="18" charset="0"/>
              </a:defRPr>
            </a:lvl8pPr>
            <a:lvl9pPr marL="3869512" indent="-2254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24F61D-C557-4CA2-B45F-D884AA675341}" type="slidenum">
              <a:rPr lang="de-DE" altLang="de-DE">
                <a:solidFill>
                  <a:srgbClr val="000000"/>
                </a:solidFill>
              </a:rPr>
              <a:pPr eaLnBrk="1" hangingPunct="1">
                <a:spcBef>
                  <a:spcPct val="0"/>
                </a:spcBef>
              </a:pPr>
              <a:t>93</a:t>
            </a:fld>
            <a:endParaRPr lang="de-DE" altLang="de-DE" dirty="0">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Graphik</a:t>
            </a:r>
            <a:r>
              <a:rPr lang="de-DE" baseline="0" dirty="0" smtClean="0"/>
              <a:t> zeigt, dass der Schutz des Klimas letztendlich Präventionsarbeit ist, da gesundheitlichen Risiken, die durch den Klimawandel verursacht werden, vorgebeugt wird. </a:t>
            </a:r>
          </a:p>
          <a:p>
            <a:r>
              <a:rPr lang="de-DE" baseline="0" dirty="0" smtClean="0"/>
              <a:t>Durch den Klimawandel ist die Gesundheit gefährdet (Bild 2), z. B. leiden ältere und chronisch kranke Personen unter Hitzewellen. Durch Klimaschutzmaßnahmen kann der Klimawandel in seinen Auswirkungen begrenzt werden (Bild 3). Dies bedeutet also, dass, wenn der Klimawandel begrenzt wird, auch die Gesundheitsgefährdungen vermindert werden (Bild 4). Der Schutz des Klimas schützt also auch die Gesundheit (Bild 5). Dementsprechend ist Klimaschutz Prävention, da Erkrankungen, die durch den Klimawandel auftreten, vorgebeugt wird. </a:t>
            </a:r>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94</a:t>
            </a:fld>
            <a:endParaRPr lang="de-DE"/>
          </a:p>
        </p:txBody>
      </p:sp>
    </p:spTree>
    <p:extLst>
      <p:ext uri="{BB962C8B-B14F-4D97-AF65-F5344CB8AC3E}">
        <p14:creationId xmlns:p14="http://schemas.microsoft.com/office/powerpoint/2010/main" val="30022392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Klimaschutzmaßnahmen verlangsamen zum einen den Klimawandel, zum anderen führen sie aber auch zu einer Änderung des Lebensstils bzw. von Verhaltensmustern, die Risikofaktoren für verschiedene Erkrankungen sind. </a:t>
            </a:r>
            <a:endParaRPr lang="de-DE" dirty="0" smtClean="0"/>
          </a:p>
          <a:p>
            <a:endParaRPr lang="de-DE" dirty="0" smtClean="0"/>
          </a:p>
          <a:p>
            <a:r>
              <a:rPr lang="de-DE" dirty="0" smtClean="0"/>
              <a:t>Wird</a:t>
            </a:r>
            <a:r>
              <a:rPr lang="de-DE" baseline="0" dirty="0" smtClean="0"/>
              <a:t> z. B. das Auto häufiger stehen gelassen und stattdessen das Fahrrad genutzt oder der Weg zu Fuß zurückgelegt, führt dies 1) zu einem geringeren Ausstoß von Schadstoffen, 2) wird Bewegungsmangel vorgebeugt, der ein Risikofaktor für unter anderem Osteoporose, Diabetes mellitus Typ II und ischämische Herzkrankheiten ist. 3) verringern sich dadurch auch die Lärmimmission und die Luftverschmutzung, die Risikofaktoren für die Entwicklung von bspw. Lungenkarzinomen oder einen Myokardinfarkt sind. </a:t>
            </a:r>
          </a:p>
          <a:p>
            <a:endParaRPr lang="de-DE" baseline="0" dirty="0" smtClean="0"/>
          </a:p>
          <a:p>
            <a:r>
              <a:rPr lang="de-DE" baseline="0" dirty="0" smtClean="0"/>
              <a:t>Dies gilt ebenfalls für die Energieerzeugung aus erneuerbaren Energien, die Nutzung emissionsärmerer Fahrzeuge oder Veränderungen in der Viehhaltung.</a:t>
            </a:r>
            <a:endParaRPr lang="de-DE" dirty="0" smtClean="0"/>
          </a:p>
          <a:p>
            <a:endParaRPr lang="de-DE" dirty="0" smtClean="0"/>
          </a:p>
          <a:p>
            <a:r>
              <a:rPr lang="de-DE" dirty="0" smtClean="0"/>
              <a:t>Inwiefern die durch den Klimawandel bedingten Risikofaktoren, das</a:t>
            </a:r>
            <a:r>
              <a:rPr lang="de-DE" baseline="0" dirty="0" smtClean="0"/>
              <a:t> Auftreten bestimmter chronischer Erkrankungen und der Nutzen aus Klimaschutz und Lebensstiländerung zusammenwirken, wird in dieser Übersicht anschaulich dargestellt. Auch die individuelle CO2-Bilanz verbessert sich dadurch (siehe Folie 5). </a:t>
            </a:r>
          </a:p>
          <a:p>
            <a:endParaRPr lang="de-DE" baseline="0" dirty="0" smtClean="0"/>
          </a:p>
          <a:p>
            <a:r>
              <a:rPr lang="de-DE" baseline="0" dirty="0" smtClean="0"/>
              <a:t>---------------------------------------------------------------------------------------------------------------------------------------------------------------------</a:t>
            </a:r>
          </a:p>
          <a:p>
            <a:r>
              <a:rPr lang="de-DE" baseline="0" dirty="0" smtClean="0"/>
              <a:t>Quellen: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dirty="0" err="1" smtClean="0"/>
              <a:t>Huscher</a:t>
            </a:r>
            <a:r>
              <a:rPr lang="de-DE" dirty="0" smtClean="0"/>
              <a:t> J. </a:t>
            </a:r>
            <a:r>
              <a:rPr lang="de-DE" i="1" dirty="0" smtClean="0"/>
              <a:t>Klimaschutz als Präventionsstrategie</a:t>
            </a:r>
            <a:r>
              <a:rPr lang="de-DE" dirty="0" smtClean="0"/>
              <a:t>. 2016.</a:t>
            </a:r>
          </a:p>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95</a:t>
            </a:fld>
            <a:endParaRPr lang="de-DE"/>
          </a:p>
        </p:txBody>
      </p:sp>
    </p:spTree>
    <p:extLst>
      <p:ext uri="{BB962C8B-B14F-4D97-AF65-F5344CB8AC3E}">
        <p14:creationId xmlns:p14="http://schemas.microsoft.com/office/powerpoint/2010/main" val="324243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7</a:t>
            </a:fld>
            <a:endParaRPr lang="de-DE"/>
          </a:p>
        </p:txBody>
      </p:sp>
    </p:spTree>
    <p:extLst>
      <p:ext uri="{BB962C8B-B14F-4D97-AF65-F5344CB8AC3E}">
        <p14:creationId xmlns:p14="http://schemas.microsoft.com/office/powerpoint/2010/main" val="1037625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p>
          <a:p>
            <a:r>
              <a:rPr lang="de-DE" dirty="0" smtClean="0"/>
              <a:t>Quellen: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dirty="0" err="1" smtClean="0"/>
              <a:t>Huscher</a:t>
            </a:r>
            <a:r>
              <a:rPr lang="de-DE" dirty="0" smtClean="0"/>
              <a:t> J. </a:t>
            </a:r>
            <a:r>
              <a:rPr lang="de-DE" i="1" dirty="0" smtClean="0"/>
              <a:t>Klimaschutz als Präventionsstrategie</a:t>
            </a:r>
            <a:r>
              <a:rPr lang="de-DE" dirty="0" smtClean="0"/>
              <a:t>. 2016.</a:t>
            </a:r>
          </a:p>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96</a:t>
            </a:fld>
            <a:endParaRPr lang="de-DE"/>
          </a:p>
        </p:txBody>
      </p:sp>
    </p:spTree>
    <p:extLst>
      <p:ext uri="{BB962C8B-B14F-4D97-AF65-F5344CB8AC3E}">
        <p14:creationId xmlns:p14="http://schemas.microsoft.com/office/powerpoint/2010/main" val="27475587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Sowohl Hitze bzw. die Lufttemperatur als auch Luftschadstoffe haben</a:t>
            </a:r>
            <a:r>
              <a:rPr lang="de-DE" baseline="0" dirty="0" smtClean="0"/>
              <a:t> einen negativen Effekt auf die Gesundheit, sie beeinflussen also das Sterberisiko unabhängig voneinander. </a:t>
            </a:r>
          </a:p>
          <a:p>
            <a:r>
              <a:rPr lang="de-DE" baseline="0" dirty="0" smtClean="0"/>
              <a:t>So hat sich gezeigt, dass a) der Einfluss von Hitzetagen auf die Sterblichkeit durch erhöhte Konzentrationen von z. B. Feinstaub und Ozon, verstärkt wird. Und b) hat sich ebenfalls gezeigt, dass eine hohe Lufttemperatur den gesundheitsschädlichen Einfluss von Luftschadstoffen verstärken kann. </a:t>
            </a:r>
          </a:p>
          <a:p>
            <a:endParaRPr lang="de-DE" dirty="0" smtClean="0"/>
          </a:p>
          <a:p>
            <a:endParaRPr lang="de-DE" dirty="0" smtClean="0"/>
          </a:p>
          <a:p>
            <a:r>
              <a:rPr lang="de-DE" dirty="0" smtClean="0"/>
              <a:t>---------------------------------------------------------------------------------------------------------------------</a:t>
            </a:r>
          </a:p>
          <a:p>
            <a:r>
              <a:rPr lang="de-DE" dirty="0" smtClean="0"/>
              <a:t>Quellen: </a:t>
            </a:r>
          </a:p>
          <a:p>
            <a:pPr marL="0" marR="0" lvl="1"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dirty="0" smtClean="0"/>
              <a:t>Augustin et al. Gesundheit. Klimawandel in Deutschland. Springer. 2016.</a:t>
            </a:r>
          </a:p>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97</a:t>
            </a:fld>
            <a:endParaRPr lang="de-DE"/>
          </a:p>
        </p:txBody>
      </p:sp>
    </p:spTree>
    <p:extLst>
      <p:ext uri="{BB962C8B-B14F-4D97-AF65-F5344CB8AC3E}">
        <p14:creationId xmlns:p14="http://schemas.microsoft.com/office/powerpoint/2010/main" val="4183591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kern="1200" dirty="0" smtClean="0">
                <a:solidFill>
                  <a:srgbClr val="000000"/>
                </a:solidFill>
                <a:effectLst/>
                <a:latin typeface="Times New Roman" pitchFamily="18" charset="0"/>
                <a:ea typeface="+mn-ea"/>
                <a:cs typeface="+mn-cs"/>
              </a:rPr>
              <a:t>Das</a:t>
            </a:r>
            <a:r>
              <a:rPr lang="de-DE" sz="1200" b="0" kern="1200" baseline="0" dirty="0" smtClean="0">
                <a:solidFill>
                  <a:srgbClr val="000000"/>
                </a:solidFill>
                <a:effectLst/>
                <a:latin typeface="Times New Roman" pitchFamily="18" charset="0"/>
                <a:ea typeface="+mn-ea"/>
                <a:cs typeface="+mn-cs"/>
              </a:rPr>
              <a:t> Klima kann jeder schützen – die Felder, wo dies im Alltag möglich ist, zeigt die Graphik zum durchschnittlichen CO2-Verbrauch eines Bundesbürgers. </a:t>
            </a:r>
          </a:p>
          <a:p>
            <a:r>
              <a:rPr lang="de-DE" sz="1200" b="0" kern="1200" baseline="0" dirty="0" smtClean="0">
                <a:solidFill>
                  <a:srgbClr val="000000"/>
                </a:solidFill>
                <a:effectLst/>
                <a:latin typeface="Times New Roman" pitchFamily="18" charset="0"/>
                <a:ea typeface="+mn-ea"/>
                <a:cs typeface="+mn-cs"/>
              </a:rPr>
              <a:t>Es gilt: Klimaschutz ist auch im Kleinen möglich, allerdings ist insbesondere die Politik für wichtige und umfassende Klimaschutzmaßnahmen verantwortlich. Auch Unternehmen können durch eine nachhaltige Unternehmensführung zum Klimaschutz beitragen. Durch Klimaschutzmaßnahmen im Verkehrsbereich wird der Verbrauch fossiler Brennstoffe und somit der Ausstoß von Luftschadstoffen gesenkt. Die Luftverschmutzung ist ein wichtiger Risikofaktor und beeinflusst z. B. die kardiopulmonale Sterblichkeit und kann zu Atemwegserkrankungen beitragen. </a:t>
            </a:r>
            <a:endParaRPr lang="de-DE" sz="1200" b="0" kern="1200" dirty="0" smtClean="0">
              <a:solidFill>
                <a:srgbClr val="000000"/>
              </a:solidFill>
              <a:effectLst/>
              <a:latin typeface="Times New Roman" pitchFamily="18" charset="0"/>
              <a:ea typeface="+mn-ea"/>
              <a:cs typeface="+mn-cs"/>
            </a:endParaRPr>
          </a:p>
          <a:p>
            <a:endParaRPr lang="de-DE" sz="1200" b="1" kern="1200" dirty="0" smtClean="0">
              <a:solidFill>
                <a:srgbClr val="000000"/>
              </a:solidFill>
              <a:effectLst/>
              <a:latin typeface="Times New Roman" pitchFamily="18" charset="0"/>
              <a:ea typeface="+mn-ea"/>
              <a:cs typeface="+mn-cs"/>
            </a:endParaRPr>
          </a:p>
          <a:p>
            <a:r>
              <a:rPr lang="de-DE" sz="1200" b="1" kern="1200" dirty="0" smtClean="0">
                <a:solidFill>
                  <a:srgbClr val="000000"/>
                </a:solidFill>
                <a:effectLst/>
                <a:latin typeface="Times New Roman" pitchFamily="18" charset="0"/>
                <a:ea typeface="+mn-ea"/>
                <a:cs typeface="+mn-cs"/>
              </a:rPr>
              <a:t>Ernährung</a:t>
            </a:r>
            <a:endParaRPr lang="de-DE" sz="1200" kern="1200" dirty="0" smtClean="0">
              <a:solidFill>
                <a:srgbClr val="000000"/>
              </a:solidFill>
              <a:effectLst/>
              <a:latin typeface="Times New Roman" pitchFamily="18" charset="0"/>
              <a:ea typeface="+mn-ea"/>
              <a:cs typeface="+mn-cs"/>
            </a:endParaRPr>
          </a:p>
          <a:p>
            <a:r>
              <a:rPr lang="de-DE" sz="1200" kern="1200" dirty="0" smtClean="0">
                <a:solidFill>
                  <a:srgbClr val="000000"/>
                </a:solidFill>
                <a:effectLst/>
                <a:latin typeface="Times New Roman" pitchFamily="18" charset="0"/>
                <a:ea typeface="+mn-ea"/>
                <a:cs typeface="+mn-cs"/>
              </a:rPr>
              <a:t>Regionale Produkte: Produkte, die aus der Region kommen, benötigen in der Regel weniger Treibhausgase für den Transport. Insbesondere Obst und Gemüse, das eingeflogen wird, verbraucht im Durchschnitt 48mal mehr Treibstoff als regionale Ware. Pro Kilogramm aus Übersee eingeflogenes Gemüse werden 10kg CO</a:t>
            </a:r>
            <a:r>
              <a:rPr lang="de-DE" sz="1200" kern="1200" baseline="-25000" dirty="0" smtClean="0">
                <a:solidFill>
                  <a:srgbClr val="000000"/>
                </a:solidFill>
                <a:effectLst/>
                <a:latin typeface="Times New Roman" pitchFamily="18" charset="0"/>
                <a:ea typeface="+mn-ea"/>
                <a:cs typeface="+mn-cs"/>
              </a:rPr>
              <a:t>2</a:t>
            </a:r>
            <a:r>
              <a:rPr lang="de-DE" sz="1200" kern="1200" dirty="0" smtClean="0">
                <a:solidFill>
                  <a:srgbClr val="000000"/>
                </a:solidFill>
                <a:effectLst/>
                <a:latin typeface="Times New Roman" pitchFamily="18" charset="0"/>
                <a:ea typeface="+mn-ea"/>
                <a:cs typeface="+mn-cs"/>
              </a:rPr>
              <a:t> ausgestoßen.</a:t>
            </a:r>
          </a:p>
          <a:p>
            <a:r>
              <a:rPr lang="de-DE" sz="1200" kern="1200" dirty="0" smtClean="0">
                <a:solidFill>
                  <a:srgbClr val="000000"/>
                </a:solidFill>
                <a:effectLst/>
                <a:latin typeface="Times New Roman" pitchFamily="18" charset="0"/>
                <a:ea typeface="+mn-ea"/>
                <a:cs typeface="+mn-cs"/>
              </a:rPr>
              <a:t> </a:t>
            </a:r>
          </a:p>
          <a:p>
            <a:r>
              <a:rPr lang="de-DE" sz="1200" kern="1200" dirty="0" smtClean="0">
                <a:solidFill>
                  <a:srgbClr val="000000"/>
                </a:solidFill>
                <a:effectLst/>
                <a:latin typeface="Times New Roman" pitchFamily="18" charset="0"/>
                <a:ea typeface="+mn-ea"/>
                <a:cs typeface="+mn-cs"/>
              </a:rPr>
              <a:t>Auch saisonale Produkte verbrauchen weniger Energie, da sie im Freiland und nicht in beheizten Treibhäusern gezüchtet werden. Tiefkühlkost muss durchgehend gekühlt werden, was wiederum den Energieverbrauch erhöht. </a:t>
            </a:r>
          </a:p>
          <a:p>
            <a:r>
              <a:rPr lang="de-DE" sz="1200" kern="1200" dirty="0" smtClean="0">
                <a:solidFill>
                  <a:srgbClr val="000000"/>
                </a:solidFill>
                <a:effectLst/>
                <a:latin typeface="Times New Roman" pitchFamily="18" charset="0"/>
                <a:ea typeface="+mn-ea"/>
                <a:cs typeface="+mn-cs"/>
              </a:rPr>
              <a:t>Bioprodukte bzw. der biologische Anbau ist die nachhaltigste Form der Landbewirtschaftung, da die Energie- und CO</a:t>
            </a:r>
            <a:r>
              <a:rPr lang="de-DE" sz="1200" kern="1200" baseline="-25000" dirty="0" smtClean="0">
                <a:solidFill>
                  <a:srgbClr val="000000"/>
                </a:solidFill>
                <a:effectLst/>
                <a:latin typeface="Times New Roman" pitchFamily="18" charset="0"/>
                <a:ea typeface="+mn-ea"/>
                <a:cs typeface="+mn-cs"/>
              </a:rPr>
              <a:t>2</a:t>
            </a:r>
            <a:r>
              <a:rPr lang="de-DE" sz="1200" kern="1200" dirty="0" smtClean="0">
                <a:solidFill>
                  <a:srgbClr val="000000"/>
                </a:solidFill>
                <a:effectLst/>
                <a:latin typeface="Times New Roman" pitchFamily="18" charset="0"/>
                <a:ea typeface="+mn-ea"/>
                <a:cs typeface="+mn-cs"/>
              </a:rPr>
              <a:t>-Bilanz gegenüber dem konventionellen Obst- und Gemüseanbau besser ist. Auch hier gilt: Saisonale und regionale Bioprodukte haben einen kleineren CO</a:t>
            </a:r>
            <a:r>
              <a:rPr lang="de-DE" sz="1200" kern="1200" baseline="-25000" dirty="0" smtClean="0">
                <a:solidFill>
                  <a:srgbClr val="000000"/>
                </a:solidFill>
                <a:effectLst/>
                <a:latin typeface="Times New Roman" pitchFamily="18" charset="0"/>
                <a:ea typeface="+mn-ea"/>
                <a:cs typeface="+mn-cs"/>
              </a:rPr>
              <a:t>2</a:t>
            </a:r>
            <a:r>
              <a:rPr lang="de-DE" sz="1200" kern="1200" dirty="0" smtClean="0">
                <a:solidFill>
                  <a:srgbClr val="000000"/>
                </a:solidFill>
                <a:effectLst/>
                <a:latin typeface="Times New Roman" pitchFamily="18" charset="0"/>
                <a:ea typeface="+mn-ea"/>
                <a:cs typeface="+mn-cs"/>
              </a:rPr>
              <a:t>-Abdruck als importierte Ware. </a:t>
            </a:r>
          </a:p>
          <a:p>
            <a:r>
              <a:rPr lang="de-DE" sz="1200" kern="1200" dirty="0" smtClean="0">
                <a:solidFill>
                  <a:srgbClr val="000000"/>
                </a:solidFill>
                <a:effectLst/>
                <a:latin typeface="Times New Roman" pitchFamily="18" charset="0"/>
                <a:ea typeface="+mn-ea"/>
                <a:cs typeface="+mn-cs"/>
              </a:rPr>
              <a:t> </a:t>
            </a:r>
          </a:p>
          <a:p>
            <a:r>
              <a:rPr lang="de-DE" sz="1200" b="1" kern="1200" dirty="0" smtClean="0">
                <a:solidFill>
                  <a:srgbClr val="000000"/>
                </a:solidFill>
                <a:effectLst/>
                <a:latin typeface="Times New Roman" pitchFamily="18" charset="0"/>
                <a:ea typeface="+mn-ea"/>
                <a:cs typeface="+mn-cs"/>
              </a:rPr>
              <a:t>Persönliches Konsumverhalten</a:t>
            </a:r>
            <a:endParaRPr lang="de-DE" sz="1200" kern="1200" dirty="0" smtClean="0">
              <a:solidFill>
                <a:srgbClr val="000000"/>
              </a:solidFill>
              <a:effectLst/>
              <a:latin typeface="Times New Roman" pitchFamily="18" charset="0"/>
              <a:ea typeface="+mn-ea"/>
              <a:cs typeface="+mn-cs"/>
            </a:endParaRPr>
          </a:p>
          <a:p>
            <a:r>
              <a:rPr lang="de-DE" sz="1200" kern="1200" dirty="0" smtClean="0">
                <a:solidFill>
                  <a:srgbClr val="000000"/>
                </a:solidFill>
                <a:effectLst/>
                <a:latin typeface="Times New Roman" pitchFamily="18" charset="0"/>
                <a:ea typeface="+mn-ea"/>
                <a:cs typeface="+mn-cs"/>
              </a:rPr>
              <a:t>Das persönliche Konsumverhalten macht den größten Teil des CO</a:t>
            </a:r>
            <a:r>
              <a:rPr lang="de-DE" sz="1200" kern="1200" baseline="-25000" dirty="0" smtClean="0">
                <a:solidFill>
                  <a:srgbClr val="000000"/>
                </a:solidFill>
                <a:effectLst/>
                <a:latin typeface="Times New Roman" pitchFamily="18" charset="0"/>
                <a:ea typeface="+mn-ea"/>
                <a:cs typeface="+mn-cs"/>
              </a:rPr>
              <a:t>2</a:t>
            </a:r>
            <a:r>
              <a:rPr lang="de-DE" sz="1200" kern="1200" dirty="0" smtClean="0">
                <a:solidFill>
                  <a:srgbClr val="000000"/>
                </a:solidFill>
                <a:effectLst/>
                <a:latin typeface="Times New Roman" pitchFamily="18" charset="0"/>
                <a:ea typeface="+mn-ea"/>
                <a:cs typeface="+mn-cs"/>
              </a:rPr>
              <a:t>-Abdrucks des durchschnittlichen Bundesbürgers aus. Es ist besonders schwierig zu schätzen. Bei vielen Produkten ist es kaum möglich, alle Emissionen einzubeziehen, die während der Produktion, des Transports, dem Handel und der Benutzung anfallen. </a:t>
            </a:r>
          </a:p>
          <a:p>
            <a:endParaRPr lang="de-DE" sz="1200" kern="1200" dirty="0" smtClean="0">
              <a:solidFill>
                <a:srgbClr val="000000"/>
              </a:solidFill>
              <a:effectLst/>
              <a:latin typeface="Times New Roman" pitchFamily="18" charset="0"/>
              <a:ea typeface="+mn-ea"/>
              <a:cs typeface="+mn-cs"/>
            </a:endParaRPr>
          </a:p>
          <a:p>
            <a:r>
              <a:rPr lang="de-DE" sz="1200" kern="1200" dirty="0" smtClean="0">
                <a:solidFill>
                  <a:srgbClr val="000000"/>
                </a:solidFill>
                <a:effectLst/>
                <a:latin typeface="Times New Roman" pitchFamily="18" charset="0"/>
                <a:ea typeface="+mn-ea"/>
                <a:cs typeface="+mn-cs"/>
              </a:rPr>
              <a:t>------------------------------------------------------------------------------------------------------------------------------------------------------------------</a:t>
            </a:r>
          </a:p>
          <a:p>
            <a:r>
              <a:rPr lang="de-DE" sz="1200" kern="1200" dirty="0" smtClean="0">
                <a:solidFill>
                  <a:srgbClr val="000000"/>
                </a:solidFill>
                <a:effectLst/>
                <a:latin typeface="Times New Roman" pitchFamily="18" charset="0"/>
                <a:ea typeface="+mn-ea"/>
                <a:cs typeface="+mn-cs"/>
              </a:rPr>
              <a:t>Umweltbundesamt</a:t>
            </a:r>
            <a:r>
              <a:rPr lang="de-DE" sz="1200" kern="1200" baseline="0" dirty="0" smtClean="0">
                <a:solidFill>
                  <a:srgbClr val="000000"/>
                </a:solidFill>
                <a:effectLst/>
                <a:latin typeface="Times New Roman" pitchFamily="18" charset="0"/>
                <a:ea typeface="+mn-ea"/>
                <a:cs typeface="+mn-cs"/>
              </a:rPr>
              <a:t> (o. J.). CO2 Rechner. Online verfügbar unter: http://www.uba.co2-rechner.de/de_DE [19.06.2017].</a:t>
            </a:r>
            <a:endParaRPr lang="de-DE" sz="1200" kern="1200" dirty="0" smtClean="0">
              <a:solidFill>
                <a:srgbClr val="000000"/>
              </a:solidFill>
              <a:effectLst/>
              <a:latin typeface="Times New Roman" pitchFamily="18" charset="0"/>
              <a:ea typeface="+mn-ea"/>
              <a:cs typeface="+mn-cs"/>
            </a:endParaRPr>
          </a:p>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98</a:t>
            </a:fld>
            <a:endParaRPr lang="de-DE"/>
          </a:p>
        </p:txBody>
      </p:sp>
    </p:spTree>
    <p:extLst>
      <p:ext uri="{BB962C8B-B14F-4D97-AF65-F5344CB8AC3E}">
        <p14:creationId xmlns:p14="http://schemas.microsoft.com/office/powerpoint/2010/main" val="5633026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a:t>
            </a:r>
          </a:p>
          <a:p>
            <a:r>
              <a:rPr lang="de-DE" baseline="0" dirty="0" smtClean="0"/>
              <a:t>Quellen: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DE" dirty="0" err="1" smtClean="0"/>
              <a:t>Huscher</a:t>
            </a:r>
            <a:r>
              <a:rPr lang="de-DE" dirty="0" smtClean="0"/>
              <a:t> J. </a:t>
            </a:r>
            <a:r>
              <a:rPr lang="de-DE" i="1" dirty="0" smtClean="0"/>
              <a:t>Klimaschutz als Präventionsstrategie</a:t>
            </a:r>
            <a:r>
              <a:rPr lang="de-DE" dirty="0" smtClean="0"/>
              <a:t>. 2016.</a:t>
            </a:r>
          </a:p>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100</a:t>
            </a:fld>
            <a:endParaRPr lang="de-DE"/>
          </a:p>
        </p:txBody>
      </p:sp>
    </p:spTree>
    <p:extLst>
      <p:ext uri="{BB962C8B-B14F-4D97-AF65-F5344CB8AC3E}">
        <p14:creationId xmlns:p14="http://schemas.microsoft.com/office/powerpoint/2010/main" val="22711779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101</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EB48D-3064-4AF1-B56C-347130066CCC}" type="slidenum">
              <a:rPr lang="en-US" altLang="de-DE"/>
              <a:pPr/>
              <a:t>8</a:t>
            </a:fld>
            <a:endParaRPr lang="en-US" altLang="de-DE" dirty="0"/>
          </a:p>
        </p:txBody>
      </p:sp>
      <p:sp>
        <p:nvSpPr>
          <p:cNvPr id="99330" name="Rectangle 2"/>
          <p:cNvSpPr>
            <a:spLocks noGrp="1" noRot="1" noChangeAspect="1" noChangeArrowheads="1" noTextEdit="1"/>
          </p:cNvSpPr>
          <p:nvPr>
            <p:ph type="sldImg"/>
          </p:nvPr>
        </p:nvSpPr>
        <p:spPr>
          <a:xfrm>
            <a:off x="919163" y="744538"/>
            <a:ext cx="4960937" cy="3722687"/>
          </a:xfrm>
          <a:ln/>
        </p:spPr>
      </p:sp>
      <p:sp>
        <p:nvSpPr>
          <p:cNvPr id="99331" name="Rectangle 3"/>
          <p:cNvSpPr>
            <a:spLocks noGrp="1" noChangeArrowheads="1"/>
          </p:cNvSpPr>
          <p:nvPr>
            <p:ph type="body" idx="1"/>
          </p:nvPr>
        </p:nvSpPr>
        <p:spPr>
          <a:xfrm>
            <a:off x="679768" y="4717631"/>
            <a:ext cx="5438140" cy="4465977"/>
          </a:xfrm>
        </p:spPr>
        <p:txBody>
          <a:bodyPr/>
          <a:lstStyle/>
          <a:p>
            <a:endParaRPr lang="en-GB" alt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C517DC31-31E4-4BCF-830D-4DEC8F785273}" type="slidenum">
              <a:rPr lang="de-DE" smtClean="0"/>
              <a:pPr>
                <a:defRPr/>
              </a:pPr>
              <a:t>9</a:t>
            </a:fld>
            <a:endParaRPr lang="de-DE"/>
          </a:p>
        </p:txBody>
      </p:sp>
    </p:spTree>
    <p:extLst>
      <p:ext uri="{BB962C8B-B14F-4D97-AF65-F5344CB8AC3E}">
        <p14:creationId xmlns:p14="http://schemas.microsoft.com/office/powerpoint/2010/main" val="409193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ern">
    <p:spTree>
      <p:nvGrpSpPr>
        <p:cNvPr id="1" name=""/>
        <p:cNvGrpSpPr/>
        <p:nvPr/>
      </p:nvGrpSpPr>
      <p:grpSpPr>
        <a:xfrm>
          <a:off x="0" y="0"/>
          <a:ext cx="0" cy="0"/>
          <a:chOff x="0" y="0"/>
          <a:chExt cx="0" cy="0"/>
        </a:xfrm>
      </p:grpSpPr>
      <p:sp>
        <p:nvSpPr>
          <p:cNvPr id="4" name="Rechteck 3"/>
          <p:cNvSpPr/>
          <p:nvPr/>
        </p:nvSpPr>
        <p:spPr>
          <a:xfrm>
            <a:off x="2501900" y="352425"/>
            <a:ext cx="48783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5" name="Rechteck 4"/>
          <p:cNvSpPr/>
          <p:nvPr/>
        </p:nvSpPr>
        <p:spPr>
          <a:xfrm>
            <a:off x="0" y="1190625"/>
            <a:ext cx="9144000"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6" name="Rechteck 5"/>
          <p:cNvSpPr>
            <a:spLocks noChangeAspect="1"/>
          </p:cNvSpPr>
          <p:nvPr/>
        </p:nvSpPr>
        <p:spPr>
          <a:xfrm>
            <a:off x="0" y="3779838"/>
            <a:ext cx="1439863" cy="1439862"/>
          </a:xfrm>
          <a:prstGeom prst="rect">
            <a:avLst/>
          </a:prstGeom>
          <a:solidFill>
            <a:srgbClr val="B9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7" name="Rechteck 6"/>
          <p:cNvSpPr>
            <a:spLocks noChangeAspect="1"/>
          </p:cNvSpPr>
          <p:nvPr/>
        </p:nvSpPr>
        <p:spPr>
          <a:xfrm>
            <a:off x="1541463" y="3779838"/>
            <a:ext cx="1439862" cy="1439862"/>
          </a:xfrm>
          <a:prstGeom prst="rect">
            <a:avLst/>
          </a:prstGeom>
          <a:solidFill>
            <a:srgbClr val="83AB1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8" name="Rechteck 7"/>
          <p:cNvSpPr>
            <a:spLocks noChangeAspect="1"/>
          </p:cNvSpPr>
          <p:nvPr/>
        </p:nvSpPr>
        <p:spPr>
          <a:xfrm>
            <a:off x="6162675" y="3779838"/>
            <a:ext cx="1439863" cy="1439862"/>
          </a:xfrm>
          <a:prstGeom prst="rect">
            <a:avLst/>
          </a:prstGeom>
          <a:solidFill>
            <a:srgbClr val="649E5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9" name="Grafik 8"/>
          <p:cNvPicPr>
            <a:picLocks noChangeAspect="1"/>
          </p:cNvPicPr>
          <p:nvPr/>
        </p:nvPicPr>
        <p:blipFill>
          <a:blip r:embed="rId2" cstate="print"/>
          <a:stretch>
            <a:fillRect/>
          </a:stretch>
        </p:blipFill>
        <p:spPr>
          <a:xfrm>
            <a:off x="7704138" y="3779838"/>
            <a:ext cx="1439862" cy="1439862"/>
          </a:xfrm>
          <a:prstGeom prst="rect">
            <a:avLst/>
          </a:prstGeom>
          <a:effectLst>
            <a:outerShdw blurRad="50800" dist="38100" dir="2700000" algn="tl" rotWithShape="0">
              <a:prstClr val="black">
                <a:alpha val="40000"/>
              </a:prstClr>
            </a:outerShdw>
          </a:effectLst>
        </p:spPr>
      </p:pic>
      <p:pic>
        <p:nvPicPr>
          <p:cNvPr id="10" name="Grafik 9"/>
          <p:cNvPicPr>
            <a:picLocks noChangeAspect="1"/>
          </p:cNvPicPr>
          <p:nvPr/>
        </p:nvPicPr>
        <p:blipFill>
          <a:blip r:embed="rId3" cstate="print"/>
          <a:stretch>
            <a:fillRect/>
          </a:stretch>
        </p:blipFill>
        <p:spPr>
          <a:xfrm>
            <a:off x="3081338" y="3779838"/>
            <a:ext cx="1439862" cy="1439862"/>
          </a:xfrm>
          <a:prstGeom prst="rect">
            <a:avLst/>
          </a:prstGeom>
          <a:effectLst>
            <a:outerShdw blurRad="50800" dist="38100" dir="2700000" algn="tl" rotWithShape="0">
              <a:prstClr val="black">
                <a:alpha val="40000"/>
              </a:prstClr>
            </a:outerShdw>
          </a:effectLst>
        </p:spPr>
      </p:pic>
      <p:pic>
        <p:nvPicPr>
          <p:cNvPr id="11" name="Grafik 10"/>
          <p:cNvPicPr>
            <a:picLocks noChangeAspect="1"/>
          </p:cNvPicPr>
          <p:nvPr/>
        </p:nvPicPr>
        <p:blipFill>
          <a:blip r:embed="rId4" cstate="print"/>
          <a:stretch>
            <a:fillRect/>
          </a:stretch>
        </p:blipFill>
        <p:spPr>
          <a:xfrm>
            <a:off x="4622800" y="3779838"/>
            <a:ext cx="1439863" cy="1439862"/>
          </a:xfrm>
          <a:prstGeom prst="rect">
            <a:avLst/>
          </a:prstGeom>
          <a:effectLst>
            <a:outerShdw blurRad="50800" dist="38100" dir="2700000" algn="tl" rotWithShape="0">
              <a:prstClr val="black">
                <a:alpha val="40000"/>
              </a:prstClr>
            </a:outerShdw>
          </a:effectLst>
        </p:spPr>
      </p:pic>
      <p:sp>
        <p:nvSpPr>
          <p:cNvPr id="12" name="Rechteck 11"/>
          <p:cNvSpPr>
            <a:spLocks noChangeAspect="1"/>
          </p:cNvSpPr>
          <p:nvPr/>
        </p:nvSpPr>
        <p:spPr>
          <a:xfrm>
            <a:off x="1541463" y="5311775"/>
            <a:ext cx="1439862" cy="143986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3" name="Rechteck 12"/>
          <p:cNvSpPr>
            <a:spLocks noChangeAspect="1"/>
          </p:cNvSpPr>
          <p:nvPr/>
        </p:nvSpPr>
        <p:spPr>
          <a:xfrm>
            <a:off x="3081338" y="5311775"/>
            <a:ext cx="1439862" cy="1439863"/>
          </a:xfrm>
          <a:prstGeom prst="rect">
            <a:avLst/>
          </a:prstGeom>
          <a:solidFill>
            <a:srgbClr val="CDD9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4" name="Rechteck 13"/>
          <p:cNvSpPr>
            <a:spLocks noChangeAspect="1"/>
          </p:cNvSpPr>
          <p:nvPr/>
        </p:nvSpPr>
        <p:spPr>
          <a:xfrm>
            <a:off x="6162675" y="5311775"/>
            <a:ext cx="1439863" cy="1439863"/>
          </a:xfrm>
          <a:prstGeom prst="rect">
            <a:avLst/>
          </a:prstGeom>
          <a:solidFill>
            <a:srgbClr val="C0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5" name="Grafik 14"/>
          <p:cNvPicPr>
            <a:picLocks noChangeAspect="1"/>
          </p:cNvPicPr>
          <p:nvPr/>
        </p:nvPicPr>
        <p:blipFill>
          <a:blip r:embed="rId4" cstate="print"/>
          <a:stretch>
            <a:fillRect/>
          </a:stretch>
        </p:blipFill>
        <p:spPr>
          <a:xfrm>
            <a:off x="7704138" y="5311775"/>
            <a:ext cx="1439862" cy="1439863"/>
          </a:xfrm>
          <a:prstGeom prst="rect">
            <a:avLst/>
          </a:prstGeom>
          <a:effectLst>
            <a:outerShdw blurRad="50800" dist="38100" dir="2700000" algn="tl" rotWithShape="0">
              <a:prstClr val="black">
                <a:alpha val="40000"/>
              </a:prstClr>
            </a:outerShdw>
          </a:effectLst>
        </p:spPr>
      </p:pic>
      <p:pic>
        <p:nvPicPr>
          <p:cNvPr id="16" name="Grafik 15"/>
          <p:cNvPicPr>
            <a:picLocks noChangeAspect="1"/>
          </p:cNvPicPr>
          <p:nvPr/>
        </p:nvPicPr>
        <p:blipFill>
          <a:blip r:embed="rId5" cstate="print"/>
          <a:stretch>
            <a:fillRect/>
          </a:stretch>
        </p:blipFill>
        <p:spPr>
          <a:xfrm>
            <a:off x="0" y="5311775"/>
            <a:ext cx="1439863" cy="1439863"/>
          </a:xfrm>
          <a:prstGeom prst="rect">
            <a:avLst/>
          </a:prstGeom>
          <a:effectLst>
            <a:outerShdw blurRad="50800" dist="38100" dir="2700000" algn="tl" rotWithShape="0">
              <a:prstClr val="black">
                <a:alpha val="40000"/>
              </a:prstClr>
            </a:outerShdw>
          </a:effectLst>
        </p:spPr>
      </p:pic>
      <p:sp>
        <p:nvSpPr>
          <p:cNvPr id="17" name="Rechteck 16"/>
          <p:cNvSpPr>
            <a:spLocks noChangeAspect="1"/>
          </p:cNvSpPr>
          <p:nvPr/>
        </p:nvSpPr>
        <p:spPr>
          <a:xfrm>
            <a:off x="4622800" y="5311775"/>
            <a:ext cx="1439863" cy="1439863"/>
          </a:xfrm>
          <a:prstGeom prst="rect">
            <a:avLst/>
          </a:prstGeom>
          <a:solidFill>
            <a:srgbClr val="9B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8" name="Rechteck 17"/>
          <p:cNvSpPr>
            <a:spLocks noChangeAspect="1"/>
          </p:cNvSpPr>
          <p:nvPr/>
        </p:nvSpPr>
        <p:spPr>
          <a:xfrm rot="246524" flipH="1">
            <a:off x="7753350" y="2216150"/>
            <a:ext cx="1444625" cy="144145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152690 w 1440000"/>
              <a:gd name="connsiteY0" fmla="*/ 1419 h 1440000"/>
              <a:gd name="connsiteX1" fmla="*/ 1440000 w 1440000"/>
              <a:gd name="connsiteY1" fmla="*/ 0 h 1440000"/>
              <a:gd name="connsiteX2" fmla="*/ 1440000 w 1440000"/>
              <a:gd name="connsiteY2" fmla="*/ 1440000 h 1440000"/>
              <a:gd name="connsiteX3" fmla="*/ 0 w 1440000"/>
              <a:gd name="connsiteY3" fmla="*/ 1440000 h 1440000"/>
              <a:gd name="connsiteX4" fmla="*/ 152690 w 1440000"/>
              <a:gd name="connsiteY4" fmla="*/ 1419 h 1440000"/>
              <a:gd name="connsiteX0" fmla="*/ 97891 w 1385201"/>
              <a:gd name="connsiteY0" fmla="*/ 1419 h 1441548"/>
              <a:gd name="connsiteX1" fmla="*/ 1385201 w 1385201"/>
              <a:gd name="connsiteY1" fmla="*/ 0 h 1441548"/>
              <a:gd name="connsiteX2" fmla="*/ 1385201 w 1385201"/>
              <a:gd name="connsiteY2" fmla="*/ 1440000 h 1441548"/>
              <a:gd name="connsiteX3" fmla="*/ 0 w 1385201"/>
              <a:gd name="connsiteY3" fmla="*/ 1441548 h 1441548"/>
              <a:gd name="connsiteX4" fmla="*/ 97891 w 1385201"/>
              <a:gd name="connsiteY4" fmla="*/ 1419 h 1441548"/>
              <a:gd name="connsiteX0" fmla="*/ 102642 w 1389952"/>
              <a:gd name="connsiteY0" fmla="*/ 1419 h 1441207"/>
              <a:gd name="connsiteX1" fmla="*/ 1389952 w 1389952"/>
              <a:gd name="connsiteY1" fmla="*/ 0 h 1441207"/>
              <a:gd name="connsiteX2" fmla="*/ 1389952 w 1389952"/>
              <a:gd name="connsiteY2" fmla="*/ 1440000 h 1441207"/>
              <a:gd name="connsiteX3" fmla="*/ 0 w 1389952"/>
              <a:gd name="connsiteY3" fmla="*/ 1441207 h 1441207"/>
              <a:gd name="connsiteX4" fmla="*/ 102642 w 1389952"/>
              <a:gd name="connsiteY4" fmla="*/ 1419 h 1441207"/>
              <a:gd name="connsiteX0" fmla="*/ 157270 w 1444580"/>
              <a:gd name="connsiteY0" fmla="*/ 1419 h 1440000"/>
              <a:gd name="connsiteX1" fmla="*/ 1444580 w 1444580"/>
              <a:gd name="connsiteY1" fmla="*/ 0 h 1440000"/>
              <a:gd name="connsiteX2" fmla="*/ 1444580 w 1444580"/>
              <a:gd name="connsiteY2" fmla="*/ 1440000 h 1440000"/>
              <a:gd name="connsiteX3" fmla="*/ 0 w 1444580"/>
              <a:gd name="connsiteY3" fmla="*/ 1437283 h 1440000"/>
              <a:gd name="connsiteX4" fmla="*/ 157270 w 1444580"/>
              <a:gd name="connsiteY4" fmla="*/ 1419 h 1440000"/>
              <a:gd name="connsiteX0" fmla="*/ 109426 w 1444580"/>
              <a:gd name="connsiteY0" fmla="*/ 2756 h 1440000"/>
              <a:gd name="connsiteX1" fmla="*/ 1444580 w 1444580"/>
              <a:gd name="connsiteY1" fmla="*/ 0 h 1440000"/>
              <a:gd name="connsiteX2" fmla="*/ 1444580 w 1444580"/>
              <a:gd name="connsiteY2" fmla="*/ 1440000 h 1440000"/>
              <a:gd name="connsiteX3" fmla="*/ 0 w 1444580"/>
              <a:gd name="connsiteY3" fmla="*/ 1437283 h 1440000"/>
              <a:gd name="connsiteX4" fmla="*/ 109426 w 1444580"/>
              <a:gd name="connsiteY4" fmla="*/ 2756 h 1440000"/>
              <a:gd name="connsiteX0" fmla="*/ 104506 w 1444580"/>
              <a:gd name="connsiteY0" fmla="*/ 4790 h 1440000"/>
              <a:gd name="connsiteX1" fmla="*/ 1444580 w 1444580"/>
              <a:gd name="connsiteY1" fmla="*/ 0 h 1440000"/>
              <a:gd name="connsiteX2" fmla="*/ 1444580 w 1444580"/>
              <a:gd name="connsiteY2" fmla="*/ 1440000 h 1440000"/>
              <a:gd name="connsiteX3" fmla="*/ 0 w 1444580"/>
              <a:gd name="connsiteY3" fmla="*/ 1437283 h 1440000"/>
              <a:gd name="connsiteX4" fmla="*/ 104506 w 1444580"/>
              <a:gd name="connsiteY4" fmla="*/ 479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580" h="1440000">
                <a:moveTo>
                  <a:pt x="104506" y="4790"/>
                </a:moveTo>
                <a:lnTo>
                  <a:pt x="1444580" y="0"/>
                </a:lnTo>
                <a:lnTo>
                  <a:pt x="1444580" y="1440000"/>
                </a:lnTo>
                <a:lnTo>
                  <a:pt x="0" y="1437283"/>
                </a:lnTo>
                <a:lnTo>
                  <a:pt x="104506" y="4790"/>
                </a:lnTo>
                <a:close/>
              </a:path>
            </a:pathLst>
          </a:custGeom>
          <a:solidFill>
            <a:srgbClr val="9B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9" name="Grafik 28"/>
          <p:cNvPicPr>
            <a:picLocks noChangeAspect="1"/>
          </p:cNvPicPr>
          <p:nvPr userDrawn="1"/>
        </p:nvPicPr>
        <p:blipFill>
          <a:blip r:embed="rId6" cstate="print">
            <a:extLst>
              <a:ext uri="{28A0092B-C50C-407E-A947-70E740481C1C}">
                <a14:useLocalDpi xmlns:a14="http://schemas.microsoft.com/office/drawing/2010/main" val="0"/>
              </a:ext>
            </a:extLst>
          </a:blip>
          <a:srcRect t="13268" r="16125" b="12392"/>
          <a:stretch>
            <a:fillRect/>
          </a:stretch>
        </p:blipFill>
        <p:spPr bwMode="auto">
          <a:xfrm>
            <a:off x="7945438" y="352425"/>
            <a:ext cx="8001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p:cNvSpPr/>
          <p:nvPr/>
        </p:nvSpPr>
        <p:spPr>
          <a:xfrm>
            <a:off x="7450138" y="352425"/>
            <a:ext cx="1295400"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1" name="Rechteck 20"/>
          <p:cNvSpPr/>
          <p:nvPr/>
        </p:nvSpPr>
        <p:spPr>
          <a:xfrm>
            <a:off x="344488" y="352425"/>
            <a:ext cx="709612"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2" name="Rechteck 21"/>
          <p:cNvSpPr/>
          <p:nvPr/>
        </p:nvSpPr>
        <p:spPr>
          <a:xfrm>
            <a:off x="1130300" y="352425"/>
            <a:ext cx="12969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23" name="Grafik 32"/>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88938" y="598488"/>
            <a:ext cx="199548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feld 23"/>
          <p:cNvSpPr txBox="1"/>
          <p:nvPr/>
        </p:nvSpPr>
        <p:spPr>
          <a:xfrm>
            <a:off x="2532063" y="579438"/>
            <a:ext cx="1054100" cy="192087"/>
          </a:xfrm>
          <a:prstGeom prst="rect">
            <a:avLst/>
          </a:prstGeom>
          <a:noFill/>
        </p:spPr>
        <p:txBody>
          <a:bodyPr wrap="none" lIns="0" tIns="0" rIns="0" bIns="0">
            <a:spAutoFit/>
          </a:bodyPr>
          <a:lstStyle/>
          <a:p>
            <a:pPr defTabSz="914400" fontAlgn="auto">
              <a:lnSpc>
                <a:spcPts val="700"/>
              </a:lnSpc>
              <a:spcBef>
                <a:spcPts val="100"/>
              </a:spcBef>
              <a:spcAft>
                <a:spcPts val="0"/>
              </a:spcAft>
              <a:buClrTx/>
              <a:buSzTx/>
              <a:buFontTx/>
              <a:buNone/>
              <a:defRPr/>
            </a:pPr>
            <a:r>
              <a:rPr lang="de-DE" sz="600" cap="all" spc="40">
                <a:solidFill>
                  <a:prstClr val="white">
                    <a:lumMod val="50000"/>
                  </a:prstClr>
                </a:solidFill>
                <a:latin typeface="Verdana"/>
                <a:ea typeface="Verdana" pitchFamily="34" charset="0"/>
                <a:cs typeface="Verdana" pitchFamily="34" charset="0"/>
              </a:rPr>
              <a:t>Campus grosshadern</a:t>
            </a:r>
          </a:p>
          <a:p>
            <a:pPr defTabSz="914400" fontAlgn="auto">
              <a:lnSpc>
                <a:spcPts val="700"/>
              </a:lnSpc>
              <a:spcBef>
                <a:spcPts val="100"/>
              </a:spcBef>
              <a:spcAft>
                <a:spcPts val="0"/>
              </a:spcAft>
              <a:buClrTx/>
              <a:buSzTx/>
              <a:buFontTx/>
              <a:buNone/>
              <a:defRPr/>
            </a:pPr>
            <a:r>
              <a:rPr lang="de-DE" sz="600" cap="all" spc="40">
                <a:solidFill>
                  <a:prstClr val="white">
                    <a:lumMod val="50000"/>
                  </a:prstClr>
                </a:solidFill>
                <a:latin typeface="Verdana"/>
                <a:ea typeface="Verdana" pitchFamily="34" charset="0"/>
                <a:cs typeface="Verdana" pitchFamily="34" charset="0"/>
              </a:rPr>
              <a:t>Campus innenstadt </a:t>
            </a:r>
          </a:p>
        </p:txBody>
      </p:sp>
      <p:sp>
        <p:nvSpPr>
          <p:cNvPr id="25" name="Textfeld 24"/>
          <p:cNvSpPr txBox="1"/>
          <p:nvPr/>
        </p:nvSpPr>
        <p:spPr>
          <a:xfrm>
            <a:off x="2532063" y="928688"/>
            <a:ext cx="1296987" cy="93662"/>
          </a:xfrm>
          <a:prstGeom prst="rect">
            <a:avLst/>
          </a:prstGeom>
          <a:noFill/>
        </p:spPr>
        <p:txBody>
          <a:bodyPr wrap="none" lIns="0" tIns="0" rIns="0" bIns="0">
            <a:spAutoFit/>
          </a:bodyPr>
          <a:lstStyle/>
          <a:p>
            <a:pPr defTabSz="914400" fontAlgn="auto">
              <a:spcBef>
                <a:spcPts val="100"/>
              </a:spcBef>
              <a:spcAft>
                <a:spcPts val="0"/>
              </a:spcAft>
              <a:buClrTx/>
              <a:buSzTx/>
              <a:buFontTx/>
              <a:buNone/>
              <a:defRPr/>
            </a:pPr>
            <a:r>
              <a:rPr lang="de-DE" sz="600" cap="all" spc="40">
                <a:solidFill>
                  <a:prstClr val="white">
                    <a:lumMod val="50000"/>
                  </a:prstClr>
                </a:solidFill>
                <a:latin typeface="Verdana"/>
                <a:ea typeface="Verdana" pitchFamily="34" charset="0"/>
                <a:cs typeface="Verdana" pitchFamily="34" charset="0"/>
              </a:rPr>
              <a:t>Lorem ipsum </a:t>
            </a:r>
            <a:r>
              <a:rPr lang="de-DE" sz="600" cap="all" spc="40" err="1">
                <a:solidFill>
                  <a:prstClr val="white">
                    <a:lumMod val="50000"/>
                  </a:prstClr>
                </a:solidFill>
                <a:latin typeface="Verdana"/>
                <a:ea typeface="Verdana" pitchFamily="34" charset="0"/>
                <a:cs typeface="Verdana" pitchFamily="34" charset="0"/>
              </a:rPr>
              <a:t>setur</a:t>
            </a:r>
            <a:r>
              <a:rPr lang="de-DE" sz="600" cap="all" spc="40">
                <a:solidFill>
                  <a:prstClr val="white">
                    <a:lumMod val="50000"/>
                  </a:prstClr>
                </a:solidFill>
                <a:latin typeface="Verdana"/>
                <a:ea typeface="Verdana" pitchFamily="34" charset="0"/>
                <a:cs typeface="Verdana" pitchFamily="34" charset="0"/>
              </a:rPr>
              <a:t> Alarme</a:t>
            </a:r>
          </a:p>
        </p:txBody>
      </p:sp>
      <p:sp>
        <p:nvSpPr>
          <p:cNvPr id="26" name="Rechteck 25"/>
          <p:cNvSpPr/>
          <p:nvPr userDrawn="1"/>
        </p:nvSpPr>
        <p:spPr>
          <a:xfrm>
            <a:off x="2501900" y="352425"/>
            <a:ext cx="48783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7" name="Rechteck 26"/>
          <p:cNvSpPr/>
          <p:nvPr userDrawn="1"/>
        </p:nvSpPr>
        <p:spPr>
          <a:xfrm>
            <a:off x="7450138" y="352425"/>
            <a:ext cx="1295400"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8" name="Rechteck 27"/>
          <p:cNvSpPr/>
          <p:nvPr userDrawn="1"/>
        </p:nvSpPr>
        <p:spPr>
          <a:xfrm>
            <a:off x="344488" y="352425"/>
            <a:ext cx="709612"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9" name="Rechteck 28"/>
          <p:cNvSpPr/>
          <p:nvPr userDrawn="1"/>
        </p:nvSpPr>
        <p:spPr>
          <a:xfrm>
            <a:off x="1130300" y="352425"/>
            <a:ext cx="12969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 name="Titel 1"/>
          <p:cNvSpPr>
            <a:spLocks noGrp="1"/>
          </p:cNvSpPr>
          <p:nvPr>
            <p:ph type="ctrTitle"/>
          </p:nvPr>
        </p:nvSpPr>
        <p:spPr>
          <a:xfrm>
            <a:off x="1130300" y="1430276"/>
            <a:ext cx="6192000" cy="864000"/>
          </a:xfrm>
        </p:spPr>
        <p:txBody>
          <a:bodyPr anchor="ctr"/>
          <a:lstStyle>
            <a:lvl1pPr>
              <a:defRPr cap="all" baseline="0">
                <a:solidFill>
                  <a:schemeClr val="tx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130300" y="2426444"/>
            <a:ext cx="6192000" cy="576000"/>
          </a:xfrm>
        </p:spPr>
        <p:txBody>
          <a:bodyPr anchor="ctr"/>
          <a:lstStyle>
            <a:lvl1pPr marL="0" indent="0" algn="l">
              <a:lnSpc>
                <a:spcPct val="100000"/>
              </a:lnSpc>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30" name="Datumsplatzhalter 3"/>
          <p:cNvSpPr>
            <a:spLocks noGrp="1"/>
          </p:cNvSpPr>
          <p:nvPr>
            <p:ph type="dt" sz="half" idx="10"/>
          </p:nvPr>
        </p:nvSpPr>
        <p:spPr>
          <a:xfrm>
            <a:off x="1130300" y="3135313"/>
            <a:ext cx="2239963" cy="287337"/>
          </a:xfrm>
        </p:spPr>
        <p:txBody>
          <a:bodyPr>
            <a:noAutofit/>
          </a:bodyPr>
          <a:lstStyle>
            <a:lvl1pPr fontAlgn="base">
              <a:lnSpc>
                <a:spcPct val="120000"/>
              </a:lnSpc>
              <a:spcBef>
                <a:spcPts val="600"/>
              </a:spcBef>
              <a:spcAft>
                <a:spcPct val="0"/>
              </a:spcAft>
              <a:buSzPct val="140000"/>
              <a:buFont typeface="Wingdings" pitchFamily="2" charset="2"/>
              <a:buNone/>
              <a:defRPr lang="de-DE" sz="1400"/>
            </a:lvl1pPr>
          </a:lstStyle>
          <a:p>
            <a:pPr>
              <a:defRPr/>
            </a:pPr>
            <a:fld id="{C3AF649B-532A-4F5A-8327-4A66D786E2BB}" type="datetime1">
              <a:rPr lang="de-DE"/>
              <a:pPr>
                <a:defRPr/>
              </a:pPr>
              <a:t>19.03.2018</a:t>
            </a:fld>
            <a:endParaRPr/>
          </a:p>
        </p:txBody>
      </p:sp>
    </p:spTree>
    <p:extLst>
      <p:ext uri="{BB962C8B-B14F-4D97-AF65-F5344CB8AC3E}">
        <p14:creationId xmlns:p14="http://schemas.microsoft.com/office/powerpoint/2010/main" val="32941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331200" y="1620000"/>
            <a:ext cx="8244000" cy="4428000"/>
          </a:xfrm>
        </p:spPr>
        <p:txBody>
          <a:bodyPr rtlCol="0">
            <a:noAutofit/>
          </a:bodyPr>
          <a:lstStyle>
            <a:lvl1pPr marL="0" indent="0">
              <a:buNone/>
              <a:defRPr/>
            </a:lvl1pPr>
          </a:lstStyle>
          <a:p>
            <a:pPr lvl="0"/>
            <a:r>
              <a:rPr lang="de-DE" noProof="0" smtClean="0"/>
              <a:t>Bild durch Klicken auf Symbol hinzufügen</a:t>
            </a:r>
            <a:endParaRPr lang="de-DE" noProof="0"/>
          </a:p>
        </p:txBody>
      </p:sp>
      <p:sp>
        <p:nvSpPr>
          <p:cNvPr id="3" name="Titel 2"/>
          <p:cNvSpPr>
            <a:spLocks noGrp="1"/>
          </p:cNvSpPr>
          <p:nvPr>
            <p:ph type="title"/>
          </p:nvPr>
        </p:nvSpPr>
        <p:spPr/>
        <p:txBody>
          <a:bodyPr/>
          <a:lstStyle/>
          <a:p>
            <a:r>
              <a:rPr lang="de-DE" smtClean="0"/>
              <a:t>Titelmasterformat durch Klicken bearbeiten</a:t>
            </a:r>
            <a:endParaRPr lang="de-DE"/>
          </a:p>
        </p:txBody>
      </p:sp>
      <p:sp>
        <p:nvSpPr>
          <p:cNvPr id="4" name="Datumsplatzhalter 4"/>
          <p:cNvSpPr>
            <a:spLocks noGrp="1"/>
          </p:cNvSpPr>
          <p:nvPr>
            <p:ph type="dt" sz="half" idx="14"/>
          </p:nvPr>
        </p:nvSpPr>
        <p:spPr/>
        <p:txBody>
          <a:bodyPr/>
          <a:lstStyle>
            <a:lvl1pPr fontAlgn="base">
              <a:spcBef>
                <a:spcPct val="0"/>
              </a:spcBef>
              <a:spcAft>
                <a:spcPct val="0"/>
              </a:spcAft>
              <a:defRPr/>
            </a:lvl1pPr>
          </a:lstStyle>
          <a:p>
            <a:pPr>
              <a:defRPr/>
            </a:pPr>
            <a:fld id="{0325D849-547B-40E6-9E22-DB5ECD4BBBCD}" type="datetime1">
              <a:rPr lang="de-DE"/>
              <a:pPr>
                <a:defRPr/>
              </a:pPr>
              <a:t>19.03.2018</a:t>
            </a:fld>
            <a:endParaRPr lang="de-DE"/>
          </a:p>
        </p:txBody>
      </p:sp>
      <p:sp>
        <p:nvSpPr>
          <p:cNvPr id="5" name="Fußzeilenplatzhalter 5"/>
          <p:cNvSpPr>
            <a:spLocks noGrp="1"/>
          </p:cNvSpPr>
          <p:nvPr>
            <p:ph type="ftr" sz="quarter" idx="15"/>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6" name="Foliennummernplatzhalter 6"/>
          <p:cNvSpPr>
            <a:spLocks noGrp="1"/>
          </p:cNvSpPr>
          <p:nvPr>
            <p:ph type="sldNum" sz="quarter" idx="16"/>
          </p:nvPr>
        </p:nvSpPr>
        <p:spPr/>
        <p:txBody>
          <a:bodyPr/>
          <a:lstStyle>
            <a:lvl1pPr fontAlgn="base">
              <a:spcBef>
                <a:spcPct val="0"/>
              </a:spcBef>
              <a:spcAft>
                <a:spcPct val="0"/>
              </a:spcAft>
              <a:defRPr/>
            </a:lvl1pPr>
          </a:lstStyle>
          <a:p>
            <a:pPr>
              <a:defRPr/>
            </a:pPr>
            <a:fld id="{E3A52E07-8A4C-478B-B966-7BB2E1E725E5}" type="slidenum">
              <a:rPr lang="de-DE"/>
              <a:pPr>
                <a:defRPr/>
              </a:pPr>
              <a:t>‹Nr.›</a:t>
            </a:fld>
            <a:endParaRPr lang="de-DE"/>
          </a:p>
        </p:txBody>
      </p:sp>
    </p:spTree>
    <p:extLst>
      <p:ext uri="{BB962C8B-B14F-4D97-AF65-F5344CB8AC3E}">
        <p14:creationId xmlns:p14="http://schemas.microsoft.com/office/powerpoint/2010/main" val="243647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7" name="Tabellenplatzhalter 6"/>
          <p:cNvSpPr>
            <a:spLocks noGrp="1"/>
          </p:cNvSpPr>
          <p:nvPr>
            <p:ph type="tbl" sz="quarter" idx="13"/>
          </p:nvPr>
        </p:nvSpPr>
        <p:spPr>
          <a:xfrm>
            <a:off x="331200" y="1620000"/>
            <a:ext cx="8244000" cy="4464000"/>
          </a:xfrm>
        </p:spPr>
        <p:txBody>
          <a:bodyPr rtlCol="0">
            <a:noAutofit/>
          </a:bodyPr>
          <a:lstStyle>
            <a:lvl1pPr>
              <a:defRPr sz="1400"/>
            </a:lvl1pPr>
          </a:lstStyle>
          <a:p>
            <a:pPr lvl="0"/>
            <a:r>
              <a:rPr lang="de-DE" noProof="0" smtClean="0"/>
              <a:t>Tabelle durch Klicken auf Symbol hinzufügen</a:t>
            </a:r>
            <a:endParaRPr lang="de-DE" noProof="0"/>
          </a:p>
        </p:txBody>
      </p:sp>
      <p:sp>
        <p:nvSpPr>
          <p:cNvPr id="4" name="Datumsplatzhalter 2"/>
          <p:cNvSpPr>
            <a:spLocks noGrp="1"/>
          </p:cNvSpPr>
          <p:nvPr>
            <p:ph type="dt" sz="half" idx="14"/>
          </p:nvPr>
        </p:nvSpPr>
        <p:spPr/>
        <p:txBody>
          <a:bodyPr/>
          <a:lstStyle>
            <a:lvl1pPr fontAlgn="base">
              <a:spcBef>
                <a:spcPct val="0"/>
              </a:spcBef>
              <a:spcAft>
                <a:spcPct val="0"/>
              </a:spcAft>
              <a:defRPr/>
            </a:lvl1pPr>
          </a:lstStyle>
          <a:p>
            <a:pPr>
              <a:defRPr/>
            </a:pPr>
            <a:fld id="{B24E1F49-51ED-464F-8B00-DFCF3EE20C50}" type="datetime1">
              <a:rPr lang="de-DE"/>
              <a:pPr>
                <a:defRPr/>
              </a:pPr>
              <a:t>19.03.2018</a:t>
            </a:fld>
            <a:endParaRPr lang="de-DE"/>
          </a:p>
        </p:txBody>
      </p:sp>
      <p:sp>
        <p:nvSpPr>
          <p:cNvPr id="5" name="Fußzeilenplatzhalter 3"/>
          <p:cNvSpPr>
            <a:spLocks noGrp="1"/>
          </p:cNvSpPr>
          <p:nvPr>
            <p:ph type="ftr" sz="quarter" idx="15"/>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6" name="Foliennummernplatzhalter 4"/>
          <p:cNvSpPr>
            <a:spLocks noGrp="1"/>
          </p:cNvSpPr>
          <p:nvPr>
            <p:ph type="sldNum" sz="quarter" idx="16"/>
          </p:nvPr>
        </p:nvSpPr>
        <p:spPr/>
        <p:txBody>
          <a:bodyPr/>
          <a:lstStyle>
            <a:lvl1pPr fontAlgn="base">
              <a:spcBef>
                <a:spcPct val="0"/>
              </a:spcBef>
              <a:spcAft>
                <a:spcPct val="0"/>
              </a:spcAft>
              <a:defRPr/>
            </a:lvl1pPr>
          </a:lstStyle>
          <a:p>
            <a:pPr>
              <a:defRPr/>
            </a:pPr>
            <a:fld id="{B940DCDF-D0D5-424E-A7E5-73DF2D041F36}" type="slidenum">
              <a:rPr lang="de-DE"/>
              <a:pPr>
                <a:defRPr/>
              </a:pPr>
              <a:t>‹Nr.›</a:t>
            </a:fld>
            <a:endParaRPr lang="de-DE"/>
          </a:p>
        </p:txBody>
      </p:sp>
    </p:spTree>
    <p:extLst>
      <p:ext uri="{BB962C8B-B14F-4D97-AF65-F5344CB8AC3E}">
        <p14:creationId xmlns:p14="http://schemas.microsoft.com/office/powerpoint/2010/main" val="82969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fontAlgn="base">
              <a:spcBef>
                <a:spcPct val="0"/>
              </a:spcBef>
              <a:spcAft>
                <a:spcPct val="0"/>
              </a:spcAft>
              <a:defRPr/>
            </a:lvl1pPr>
          </a:lstStyle>
          <a:p>
            <a:pPr>
              <a:defRPr/>
            </a:pPr>
            <a:fld id="{35952E94-3BF6-4857-B3BA-CE4DB27542AD}" type="datetime1">
              <a:rPr lang="de-DE"/>
              <a:pPr>
                <a:defRPr/>
              </a:pPr>
              <a:t>19.03.2018</a:t>
            </a:fld>
            <a:endParaRPr lang="de-DE"/>
          </a:p>
        </p:txBody>
      </p:sp>
      <p:sp>
        <p:nvSpPr>
          <p:cNvPr id="4" name="Fußzeilenplatzhalter 3"/>
          <p:cNvSpPr>
            <a:spLocks noGrp="1"/>
          </p:cNvSpPr>
          <p:nvPr>
            <p:ph type="ftr" sz="quarter" idx="11"/>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5" name="Foliennummernplatzhalter 4"/>
          <p:cNvSpPr>
            <a:spLocks noGrp="1"/>
          </p:cNvSpPr>
          <p:nvPr>
            <p:ph type="sldNum" sz="quarter" idx="12"/>
          </p:nvPr>
        </p:nvSpPr>
        <p:spPr/>
        <p:txBody>
          <a:bodyPr/>
          <a:lstStyle>
            <a:lvl1pPr fontAlgn="base">
              <a:spcBef>
                <a:spcPct val="0"/>
              </a:spcBef>
              <a:spcAft>
                <a:spcPct val="0"/>
              </a:spcAft>
              <a:defRPr/>
            </a:lvl1pPr>
          </a:lstStyle>
          <a:p>
            <a:pPr>
              <a:defRPr/>
            </a:pPr>
            <a:fld id="{CA30785E-1069-4998-8744-818E28B24D57}" type="slidenum">
              <a:rPr lang="de-DE"/>
              <a:pPr>
                <a:defRPr/>
              </a:pPr>
              <a:t>‹Nr.›</a:t>
            </a:fld>
            <a:endParaRPr lang="de-DE"/>
          </a:p>
        </p:txBody>
      </p:sp>
    </p:spTree>
    <p:extLst>
      <p:ext uri="{BB962C8B-B14F-4D97-AF65-F5344CB8AC3E}">
        <p14:creationId xmlns:p14="http://schemas.microsoft.com/office/powerpoint/2010/main" val="215267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base">
              <a:spcBef>
                <a:spcPct val="0"/>
              </a:spcBef>
              <a:spcAft>
                <a:spcPct val="0"/>
              </a:spcAft>
              <a:defRPr/>
            </a:lvl1pPr>
          </a:lstStyle>
          <a:p>
            <a:pPr>
              <a:defRPr/>
            </a:pPr>
            <a:fld id="{33874421-B21A-4C2E-972D-66CA7001BA65}" type="datetime1">
              <a:rPr lang="de-DE"/>
              <a:pPr>
                <a:defRPr/>
              </a:pPr>
              <a:t>19.03.2018</a:t>
            </a:fld>
            <a:endParaRPr lang="de-DE"/>
          </a:p>
        </p:txBody>
      </p:sp>
      <p:sp>
        <p:nvSpPr>
          <p:cNvPr id="3" name="Fußzeilenplatzhalter 2"/>
          <p:cNvSpPr>
            <a:spLocks noGrp="1"/>
          </p:cNvSpPr>
          <p:nvPr>
            <p:ph type="ftr" sz="quarter" idx="11"/>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4" name="Foliennummernplatzhalter 3"/>
          <p:cNvSpPr>
            <a:spLocks noGrp="1"/>
          </p:cNvSpPr>
          <p:nvPr>
            <p:ph type="sldNum" sz="quarter" idx="12"/>
          </p:nvPr>
        </p:nvSpPr>
        <p:spPr/>
        <p:txBody>
          <a:bodyPr/>
          <a:lstStyle>
            <a:lvl1pPr fontAlgn="base">
              <a:spcBef>
                <a:spcPct val="0"/>
              </a:spcBef>
              <a:spcAft>
                <a:spcPct val="0"/>
              </a:spcAft>
              <a:defRPr/>
            </a:lvl1pPr>
          </a:lstStyle>
          <a:p>
            <a:pPr>
              <a:defRPr/>
            </a:pPr>
            <a:fld id="{9CF6B9E9-9E19-4F75-A82D-E8A9C280ABC9}" type="slidenum">
              <a:rPr lang="de-DE"/>
              <a:pPr>
                <a:defRPr/>
              </a:pPr>
              <a:t>‹Nr.›</a:t>
            </a:fld>
            <a:endParaRPr lang="de-DE"/>
          </a:p>
        </p:txBody>
      </p:sp>
    </p:spTree>
    <p:extLst>
      <p:ext uri="{BB962C8B-B14F-4D97-AF65-F5344CB8AC3E}">
        <p14:creationId xmlns:p14="http://schemas.microsoft.com/office/powerpoint/2010/main" val="395978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chlussfolie">
    <p:bg>
      <p:bgPr>
        <a:solidFill>
          <a:srgbClr val="CBDE99"/>
        </a:solidFill>
        <a:effectLst/>
      </p:bgPr>
    </p:bg>
    <p:spTree>
      <p:nvGrpSpPr>
        <p:cNvPr id="1" name=""/>
        <p:cNvGrpSpPr/>
        <p:nvPr/>
      </p:nvGrpSpPr>
      <p:grpSpPr>
        <a:xfrm>
          <a:off x="0" y="0"/>
          <a:ext cx="0" cy="0"/>
          <a:chOff x="0" y="0"/>
          <a:chExt cx="0" cy="0"/>
        </a:xfrm>
      </p:grpSpPr>
      <p:pic>
        <p:nvPicPr>
          <p:cNvPr id="4" name="Picture 2" descr="bb5d72c2-1f58-4f76-a7ca-e5b4066f5a4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2472" b="10500"/>
          <a:stretch>
            <a:fillRect/>
          </a:stretch>
        </p:blipFill>
        <p:spPr bwMode="auto">
          <a:xfrm>
            <a:off x="6910388" y="4279900"/>
            <a:ext cx="22336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userDrawn="1"/>
        </p:nvSpPr>
        <p:spPr>
          <a:xfrm>
            <a:off x="0" y="6235700"/>
            <a:ext cx="9144000"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7" name="Textfeld 6"/>
          <p:cNvSpPr txBox="1"/>
          <p:nvPr userDrawn="1"/>
        </p:nvSpPr>
        <p:spPr>
          <a:xfrm>
            <a:off x="4887913" y="6164263"/>
            <a:ext cx="2808287" cy="190500"/>
          </a:xfrm>
          <a:prstGeom prst="rect">
            <a:avLst/>
          </a:prstGeom>
          <a:solidFill>
            <a:schemeClr val="accent1">
              <a:lumMod val="60000"/>
              <a:lumOff val="40000"/>
            </a:schemeClr>
          </a:solidFill>
        </p:spPr>
        <p:txBody>
          <a:bodyPr wrap="none" lIns="72000" tIns="18000" rIns="72000" bIns="18000">
            <a:spAutoFit/>
          </a:bodyPr>
          <a:lstStyle/>
          <a:p>
            <a:pPr defTabSz="914400" fontAlgn="auto">
              <a:spcBef>
                <a:spcPts val="0"/>
              </a:spcBef>
              <a:spcAft>
                <a:spcPts val="0"/>
              </a:spcAft>
              <a:buClrTx/>
              <a:buSzTx/>
              <a:buFontTx/>
              <a:buNone/>
              <a:defRPr/>
            </a:pPr>
            <a:r>
              <a:rPr lang="de-DE" sz="1000">
                <a:solidFill>
                  <a:srgbClr val="009440"/>
                </a:solidFill>
                <a:latin typeface="Verdana"/>
                <a:ea typeface="Verdana" pitchFamily="34" charset="0"/>
                <a:cs typeface="Verdana" pitchFamily="34" charset="0"/>
              </a:rPr>
              <a:t>KLINIKUM DER UNIVERSITÄT MÜNCHEN</a:t>
            </a:r>
            <a:r>
              <a:rPr lang="de-DE" sz="1000" baseline="30000">
                <a:solidFill>
                  <a:srgbClr val="009440"/>
                </a:solidFill>
                <a:latin typeface="Verdana"/>
                <a:ea typeface="Verdana" pitchFamily="34" charset="0"/>
                <a:cs typeface="Verdana" pitchFamily="34" charset="0"/>
              </a:rPr>
              <a:t>®</a:t>
            </a:r>
          </a:p>
        </p:txBody>
      </p:sp>
      <p:sp>
        <p:nvSpPr>
          <p:cNvPr id="8" name="Textfeld 7"/>
          <p:cNvSpPr txBox="1"/>
          <p:nvPr userDrawn="1"/>
        </p:nvSpPr>
        <p:spPr>
          <a:xfrm>
            <a:off x="4959350" y="6388100"/>
            <a:ext cx="2736850" cy="341313"/>
          </a:xfrm>
          <a:prstGeom prst="rect">
            <a:avLst/>
          </a:prstGeom>
          <a:noFill/>
        </p:spPr>
        <p:txBody>
          <a:bodyPr lIns="0" tIns="0" rIns="0" bIns="0">
            <a:spAutoFit/>
          </a:bodyPr>
          <a:lstStyle/>
          <a:p>
            <a:pPr defTabSz="914400" fontAlgn="auto">
              <a:lnSpc>
                <a:spcPts val="1400"/>
              </a:lnSpc>
              <a:spcBef>
                <a:spcPts val="0"/>
              </a:spcBef>
              <a:spcAft>
                <a:spcPts val="0"/>
              </a:spcAft>
              <a:buClrTx/>
              <a:buSzTx/>
              <a:buFontTx/>
              <a:buNone/>
              <a:defRPr/>
            </a:pPr>
            <a:r>
              <a:rPr lang="de-DE" sz="1000" cap="all" spc="40">
                <a:solidFill>
                  <a:prstClr val="white">
                    <a:lumMod val="50000"/>
                  </a:prstClr>
                </a:solidFill>
                <a:latin typeface="Verdana"/>
                <a:ea typeface="Verdana" pitchFamily="34" charset="0"/>
                <a:cs typeface="Verdana" pitchFamily="34" charset="0"/>
              </a:rPr>
              <a:t>Name der Einrichtung.</a:t>
            </a:r>
          </a:p>
          <a:p>
            <a:pPr defTabSz="914400" fontAlgn="auto">
              <a:lnSpc>
                <a:spcPts val="1400"/>
              </a:lnSpc>
              <a:spcBef>
                <a:spcPts val="0"/>
              </a:spcBef>
              <a:spcAft>
                <a:spcPts val="0"/>
              </a:spcAft>
              <a:buClrTx/>
              <a:buSzTx/>
              <a:buFontTx/>
              <a:buNone/>
              <a:defRPr/>
            </a:pPr>
            <a:r>
              <a:rPr lang="de-DE" sz="1000" cap="all" spc="40">
                <a:solidFill>
                  <a:prstClr val="white">
                    <a:lumMod val="50000"/>
                  </a:prstClr>
                </a:solidFill>
                <a:latin typeface="Verdana"/>
                <a:ea typeface="Verdana" pitchFamily="34" charset="0"/>
                <a:cs typeface="Verdana" pitchFamily="34" charset="0"/>
              </a:rPr>
              <a:t>Kann auch 2 zeilig sein </a:t>
            </a:r>
          </a:p>
        </p:txBody>
      </p:sp>
      <p:sp>
        <p:nvSpPr>
          <p:cNvPr id="2" name="Titel 1"/>
          <p:cNvSpPr>
            <a:spLocks noGrp="1"/>
          </p:cNvSpPr>
          <p:nvPr>
            <p:ph type="title"/>
          </p:nvPr>
        </p:nvSpPr>
        <p:spPr>
          <a:xfrm>
            <a:off x="1130400" y="1503631"/>
            <a:ext cx="6192000" cy="1116000"/>
          </a:xfrm>
        </p:spPr>
        <p:txBody>
          <a:bodyPr/>
          <a:lstStyle>
            <a:lvl1pPr>
              <a:defRPr lang="de-DE">
                <a:solidFill>
                  <a:schemeClr val="tx2"/>
                </a:solidFill>
              </a:defRPr>
            </a:lvl1pPr>
          </a:lstStyle>
          <a:p>
            <a:pPr lvl="0"/>
            <a:r>
              <a:rPr lang="de-DE" smtClean="0"/>
              <a:t>Titelmasterformat durch Klicken bearbeiten</a:t>
            </a:r>
            <a:endParaRPr lang="de-DE"/>
          </a:p>
        </p:txBody>
      </p:sp>
      <p:sp>
        <p:nvSpPr>
          <p:cNvPr id="5" name="Textplatzhalter 4"/>
          <p:cNvSpPr>
            <a:spLocks noGrp="1"/>
          </p:cNvSpPr>
          <p:nvPr>
            <p:ph type="body" sz="quarter" idx="13"/>
          </p:nvPr>
        </p:nvSpPr>
        <p:spPr>
          <a:xfrm>
            <a:off x="1150938" y="2731324"/>
            <a:ext cx="6184900" cy="3328163"/>
          </a:xfrm>
        </p:spPr>
        <p:txBody>
          <a:bodyPr/>
          <a:lstStyle>
            <a:lvl1pPr marL="0" indent="0">
              <a:buFontTx/>
              <a:buNone/>
              <a:defRPr sz="1600"/>
            </a:lvl1pPr>
            <a:lvl2pPr marL="457200" indent="0">
              <a:buFontTx/>
              <a:buNone/>
              <a:defRPr/>
            </a:lvl2pPr>
            <a:lvl3pPr marL="914400" indent="0">
              <a:buFontTx/>
              <a:buNone/>
              <a:defRPr/>
            </a:lvl3pPr>
          </a:lstStyle>
          <a:p>
            <a:pPr lvl="0"/>
            <a:r>
              <a:rPr lang="de-DE" smtClean="0"/>
              <a:t>Textmasterformat bearbeiten</a:t>
            </a:r>
          </a:p>
        </p:txBody>
      </p:sp>
      <p:sp>
        <p:nvSpPr>
          <p:cNvPr id="9" name="Datumsplatzhalter 3"/>
          <p:cNvSpPr>
            <a:spLocks noGrp="1"/>
          </p:cNvSpPr>
          <p:nvPr>
            <p:ph type="dt" sz="half" idx="14"/>
          </p:nvPr>
        </p:nvSpPr>
        <p:spPr/>
        <p:txBody>
          <a:bodyPr/>
          <a:lstStyle>
            <a:lvl1pPr fontAlgn="base">
              <a:spcBef>
                <a:spcPct val="0"/>
              </a:spcBef>
              <a:spcAft>
                <a:spcPct val="0"/>
              </a:spcAft>
              <a:defRPr/>
            </a:lvl1pPr>
          </a:lstStyle>
          <a:p>
            <a:pPr>
              <a:defRPr/>
            </a:pPr>
            <a:fld id="{3C36E9AF-24B5-4DD1-84A3-4B651A8AE08B}" type="datetime1">
              <a:rPr lang="de-DE"/>
              <a:pPr>
                <a:defRPr/>
              </a:pPr>
              <a:t>19.03.2018</a:t>
            </a:fld>
            <a:endParaRPr lang="de-DE"/>
          </a:p>
        </p:txBody>
      </p:sp>
      <p:sp>
        <p:nvSpPr>
          <p:cNvPr id="10" name="Foliennummernplatzhalter 5"/>
          <p:cNvSpPr>
            <a:spLocks noGrp="1"/>
          </p:cNvSpPr>
          <p:nvPr>
            <p:ph type="sldNum" sz="quarter" idx="15"/>
          </p:nvPr>
        </p:nvSpPr>
        <p:spPr/>
        <p:txBody>
          <a:bodyPr/>
          <a:lstStyle>
            <a:lvl1pPr fontAlgn="base">
              <a:spcBef>
                <a:spcPct val="0"/>
              </a:spcBef>
              <a:spcAft>
                <a:spcPct val="0"/>
              </a:spcAft>
              <a:defRPr/>
            </a:lvl1pPr>
          </a:lstStyle>
          <a:p>
            <a:pPr>
              <a:defRPr/>
            </a:pPr>
            <a:fld id="{6A360367-6E36-464B-AF02-DA806A4C711F}" type="slidenum">
              <a:rPr lang="de-DE"/>
              <a:pPr>
                <a:defRPr/>
              </a:pPr>
              <a:t>‹Nr.›</a:t>
            </a:fld>
            <a:endParaRPr lang="de-DE"/>
          </a:p>
        </p:txBody>
      </p:sp>
    </p:spTree>
    <p:extLst>
      <p:ext uri="{BB962C8B-B14F-4D97-AF65-F5344CB8AC3E}">
        <p14:creationId xmlns:p14="http://schemas.microsoft.com/office/powerpoint/2010/main" val="468700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itelfolie mit Bildauswahl">
    <p:spTree>
      <p:nvGrpSpPr>
        <p:cNvPr id="1" name=""/>
        <p:cNvGrpSpPr/>
        <p:nvPr/>
      </p:nvGrpSpPr>
      <p:grpSpPr>
        <a:xfrm>
          <a:off x="0" y="0"/>
          <a:ext cx="0" cy="0"/>
          <a:chOff x="0" y="0"/>
          <a:chExt cx="0" cy="0"/>
        </a:xfrm>
      </p:grpSpPr>
      <p:sp>
        <p:nvSpPr>
          <p:cNvPr id="7" name="Rechteck 6"/>
          <p:cNvSpPr/>
          <p:nvPr/>
        </p:nvSpPr>
        <p:spPr>
          <a:xfrm>
            <a:off x="0" y="1190625"/>
            <a:ext cx="9144000"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8" name="Rechteck 7"/>
          <p:cNvSpPr>
            <a:spLocks noChangeAspect="1"/>
          </p:cNvSpPr>
          <p:nvPr/>
        </p:nvSpPr>
        <p:spPr>
          <a:xfrm>
            <a:off x="0" y="3779838"/>
            <a:ext cx="1439863" cy="1439862"/>
          </a:xfrm>
          <a:prstGeom prst="rect">
            <a:avLst/>
          </a:prstGeom>
          <a:solidFill>
            <a:srgbClr val="B9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9" name="Rechteck 8"/>
          <p:cNvSpPr>
            <a:spLocks noChangeAspect="1"/>
          </p:cNvSpPr>
          <p:nvPr userDrawn="1"/>
        </p:nvSpPr>
        <p:spPr>
          <a:xfrm>
            <a:off x="1541463" y="3779838"/>
            <a:ext cx="1439862" cy="1439862"/>
          </a:xfrm>
          <a:prstGeom prst="rect">
            <a:avLst/>
          </a:prstGeom>
          <a:solidFill>
            <a:srgbClr val="83AB1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0" name="Rechteck 9"/>
          <p:cNvSpPr>
            <a:spLocks noChangeAspect="1"/>
          </p:cNvSpPr>
          <p:nvPr/>
        </p:nvSpPr>
        <p:spPr>
          <a:xfrm>
            <a:off x="6162675" y="3779838"/>
            <a:ext cx="1439863" cy="1439862"/>
          </a:xfrm>
          <a:prstGeom prst="rect">
            <a:avLst/>
          </a:prstGeom>
          <a:solidFill>
            <a:srgbClr val="649E5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1" name="Grafik 10"/>
          <p:cNvPicPr>
            <a:picLocks noChangeAspect="1"/>
          </p:cNvPicPr>
          <p:nvPr/>
        </p:nvPicPr>
        <p:blipFill>
          <a:blip r:embed="rId2" cstate="print"/>
          <a:stretch>
            <a:fillRect/>
          </a:stretch>
        </p:blipFill>
        <p:spPr>
          <a:xfrm>
            <a:off x="4622800" y="3779838"/>
            <a:ext cx="1439863" cy="1439862"/>
          </a:xfrm>
          <a:prstGeom prst="rect">
            <a:avLst/>
          </a:prstGeom>
          <a:effectLst>
            <a:outerShdw blurRad="50800" dist="38100" dir="2700000" algn="tl" rotWithShape="0">
              <a:prstClr val="black">
                <a:alpha val="40000"/>
              </a:prstClr>
            </a:outerShdw>
          </a:effectLst>
        </p:spPr>
      </p:pic>
      <p:sp>
        <p:nvSpPr>
          <p:cNvPr id="12" name="Rechteck 11"/>
          <p:cNvSpPr>
            <a:spLocks noChangeAspect="1"/>
          </p:cNvSpPr>
          <p:nvPr/>
        </p:nvSpPr>
        <p:spPr>
          <a:xfrm>
            <a:off x="1541463" y="5311775"/>
            <a:ext cx="1439862" cy="143986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3" name="Rechteck 12"/>
          <p:cNvSpPr>
            <a:spLocks noChangeAspect="1"/>
          </p:cNvSpPr>
          <p:nvPr/>
        </p:nvSpPr>
        <p:spPr>
          <a:xfrm>
            <a:off x="3081338" y="5311775"/>
            <a:ext cx="1439862" cy="1439863"/>
          </a:xfrm>
          <a:prstGeom prst="rect">
            <a:avLst/>
          </a:prstGeom>
          <a:solidFill>
            <a:srgbClr val="CDD9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4" name="Rechteck 13"/>
          <p:cNvSpPr>
            <a:spLocks noChangeAspect="1"/>
          </p:cNvSpPr>
          <p:nvPr/>
        </p:nvSpPr>
        <p:spPr>
          <a:xfrm>
            <a:off x="6162675" y="5311775"/>
            <a:ext cx="1439863" cy="1439863"/>
          </a:xfrm>
          <a:prstGeom prst="rect">
            <a:avLst/>
          </a:prstGeom>
          <a:solidFill>
            <a:srgbClr val="C0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5" name="Grafik 14"/>
          <p:cNvPicPr>
            <a:picLocks noChangeAspect="1"/>
          </p:cNvPicPr>
          <p:nvPr/>
        </p:nvPicPr>
        <p:blipFill>
          <a:blip r:embed="rId2" cstate="print"/>
          <a:stretch>
            <a:fillRect/>
          </a:stretch>
        </p:blipFill>
        <p:spPr>
          <a:xfrm>
            <a:off x="7704138" y="5311775"/>
            <a:ext cx="1439862" cy="1439863"/>
          </a:xfrm>
          <a:prstGeom prst="rect">
            <a:avLst/>
          </a:prstGeom>
          <a:effectLst>
            <a:outerShdw blurRad="50800" dist="38100" dir="2700000" algn="tl" rotWithShape="0">
              <a:prstClr val="black">
                <a:alpha val="40000"/>
              </a:prstClr>
            </a:outerShdw>
          </a:effectLst>
        </p:spPr>
      </p:pic>
      <p:sp>
        <p:nvSpPr>
          <p:cNvPr id="16" name="Rechteck 15"/>
          <p:cNvSpPr>
            <a:spLocks noChangeAspect="1"/>
          </p:cNvSpPr>
          <p:nvPr/>
        </p:nvSpPr>
        <p:spPr>
          <a:xfrm>
            <a:off x="4622800" y="5311775"/>
            <a:ext cx="1439863" cy="1439863"/>
          </a:xfrm>
          <a:prstGeom prst="rect">
            <a:avLst/>
          </a:prstGeom>
          <a:solidFill>
            <a:srgbClr val="9B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7" name="Rechteck 17"/>
          <p:cNvSpPr>
            <a:spLocks noChangeAspect="1"/>
          </p:cNvSpPr>
          <p:nvPr userDrawn="1"/>
        </p:nvSpPr>
        <p:spPr>
          <a:xfrm rot="246524" flipH="1">
            <a:off x="7753350" y="2216150"/>
            <a:ext cx="1444625" cy="144145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152690 w 1440000"/>
              <a:gd name="connsiteY0" fmla="*/ 1419 h 1440000"/>
              <a:gd name="connsiteX1" fmla="*/ 1440000 w 1440000"/>
              <a:gd name="connsiteY1" fmla="*/ 0 h 1440000"/>
              <a:gd name="connsiteX2" fmla="*/ 1440000 w 1440000"/>
              <a:gd name="connsiteY2" fmla="*/ 1440000 h 1440000"/>
              <a:gd name="connsiteX3" fmla="*/ 0 w 1440000"/>
              <a:gd name="connsiteY3" fmla="*/ 1440000 h 1440000"/>
              <a:gd name="connsiteX4" fmla="*/ 152690 w 1440000"/>
              <a:gd name="connsiteY4" fmla="*/ 1419 h 1440000"/>
              <a:gd name="connsiteX0" fmla="*/ 97891 w 1385201"/>
              <a:gd name="connsiteY0" fmla="*/ 1419 h 1441548"/>
              <a:gd name="connsiteX1" fmla="*/ 1385201 w 1385201"/>
              <a:gd name="connsiteY1" fmla="*/ 0 h 1441548"/>
              <a:gd name="connsiteX2" fmla="*/ 1385201 w 1385201"/>
              <a:gd name="connsiteY2" fmla="*/ 1440000 h 1441548"/>
              <a:gd name="connsiteX3" fmla="*/ 0 w 1385201"/>
              <a:gd name="connsiteY3" fmla="*/ 1441548 h 1441548"/>
              <a:gd name="connsiteX4" fmla="*/ 97891 w 1385201"/>
              <a:gd name="connsiteY4" fmla="*/ 1419 h 1441548"/>
              <a:gd name="connsiteX0" fmla="*/ 102642 w 1389952"/>
              <a:gd name="connsiteY0" fmla="*/ 1419 h 1441207"/>
              <a:gd name="connsiteX1" fmla="*/ 1389952 w 1389952"/>
              <a:gd name="connsiteY1" fmla="*/ 0 h 1441207"/>
              <a:gd name="connsiteX2" fmla="*/ 1389952 w 1389952"/>
              <a:gd name="connsiteY2" fmla="*/ 1440000 h 1441207"/>
              <a:gd name="connsiteX3" fmla="*/ 0 w 1389952"/>
              <a:gd name="connsiteY3" fmla="*/ 1441207 h 1441207"/>
              <a:gd name="connsiteX4" fmla="*/ 102642 w 1389952"/>
              <a:gd name="connsiteY4" fmla="*/ 1419 h 1441207"/>
              <a:gd name="connsiteX0" fmla="*/ 157270 w 1444580"/>
              <a:gd name="connsiteY0" fmla="*/ 1419 h 1440000"/>
              <a:gd name="connsiteX1" fmla="*/ 1444580 w 1444580"/>
              <a:gd name="connsiteY1" fmla="*/ 0 h 1440000"/>
              <a:gd name="connsiteX2" fmla="*/ 1444580 w 1444580"/>
              <a:gd name="connsiteY2" fmla="*/ 1440000 h 1440000"/>
              <a:gd name="connsiteX3" fmla="*/ 0 w 1444580"/>
              <a:gd name="connsiteY3" fmla="*/ 1437283 h 1440000"/>
              <a:gd name="connsiteX4" fmla="*/ 157270 w 1444580"/>
              <a:gd name="connsiteY4" fmla="*/ 1419 h 1440000"/>
              <a:gd name="connsiteX0" fmla="*/ 109426 w 1444580"/>
              <a:gd name="connsiteY0" fmla="*/ 2756 h 1440000"/>
              <a:gd name="connsiteX1" fmla="*/ 1444580 w 1444580"/>
              <a:gd name="connsiteY1" fmla="*/ 0 h 1440000"/>
              <a:gd name="connsiteX2" fmla="*/ 1444580 w 1444580"/>
              <a:gd name="connsiteY2" fmla="*/ 1440000 h 1440000"/>
              <a:gd name="connsiteX3" fmla="*/ 0 w 1444580"/>
              <a:gd name="connsiteY3" fmla="*/ 1437283 h 1440000"/>
              <a:gd name="connsiteX4" fmla="*/ 109426 w 1444580"/>
              <a:gd name="connsiteY4" fmla="*/ 2756 h 1440000"/>
              <a:gd name="connsiteX0" fmla="*/ 104506 w 1444580"/>
              <a:gd name="connsiteY0" fmla="*/ 4790 h 1440000"/>
              <a:gd name="connsiteX1" fmla="*/ 1444580 w 1444580"/>
              <a:gd name="connsiteY1" fmla="*/ 0 h 1440000"/>
              <a:gd name="connsiteX2" fmla="*/ 1444580 w 1444580"/>
              <a:gd name="connsiteY2" fmla="*/ 1440000 h 1440000"/>
              <a:gd name="connsiteX3" fmla="*/ 0 w 1444580"/>
              <a:gd name="connsiteY3" fmla="*/ 1437283 h 1440000"/>
              <a:gd name="connsiteX4" fmla="*/ 104506 w 1444580"/>
              <a:gd name="connsiteY4" fmla="*/ 479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580" h="1440000">
                <a:moveTo>
                  <a:pt x="104506" y="4790"/>
                </a:moveTo>
                <a:lnTo>
                  <a:pt x="1444580" y="0"/>
                </a:lnTo>
                <a:lnTo>
                  <a:pt x="1444580" y="1440000"/>
                </a:lnTo>
                <a:lnTo>
                  <a:pt x="0" y="1437283"/>
                </a:lnTo>
                <a:lnTo>
                  <a:pt x="104506" y="4790"/>
                </a:lnTo>
                <a:close/>
              </a:path>
            </a:pathLst>
          </a:custGeom>
          <a:solidFill>
            <a:srgbClr val="9B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8" name="Rechteck 17"/>
          <p:cNvSpPr/>
          <p:nvPr/>
        </p:nvSpPr>
        <p:spPr>
          <a:xfrm>
            <a:off x="2501900" y="352425"/>
            <a:ext cx="48783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9" name="Grafik 25"/>
          <p:cNvPicPr>
            <a:picLocks noChangeAspect="1"/>
          </p:cNvPicPr>
          <p:nvPr userDrawn="1"/>
        </p:nvPicPr>
        <p:blipFill>
          <a:blip r:embed="rId3" cstate="print">
            <a:extLst>
              <a:ext uri="{28A0092B-C50C-407E-A947-70E740481C1C}">
                <a14:useLocalDpi xmlns:a14="http://schemas.microsoft.com/office/drawing/2010/main" val="0"/>
              </a:ext>
            </a:extLst>
          </a:blip>
          <a:srcRect t="13268" r="16125" b="12392"/>
          <a:stretch>
            <a:fillRect/>
          </a:stretch>
        </p:blipFill>
        <p:spPr bwMode="auto">
          <a:xfrm>
            <a:off x="7945438" y="352425"/>
            <a:ext cx="8001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p:cNvSpPr/>
          <p:nvPr/>
        </p:nvSpPr>
        <p:spPr>
          <a:xfrm>
            <a:off x="7450138" y="352425"/>
            <a:ext cx="1295400"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1" name="Rechteck 20"/>
          <p:cNvSpPr/>
          <p:nvPr/>
        </p:nvSpPr>
        <p:spPr>
          <a:xfrm>
            <a:off x="344488" y="352425"/>
            <a:ext cx="709612"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2" name="Rechteck 21"/>
          <p:cNvSpPr/>
          <p:nvPr/>
        </p:nvSpPr>
        <p:spPr>
          <a:xfrm>
            <a:off x="1130300" y="352425"/>
            <a:ext cx="12969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23" name="Grafik 2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8938" y="598488"/>
            <a:ext cx="199548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hteck 23"/>
          <p:cNvSpPr/>
          <p:nvPr userDrawn="1"/>
        </p:nvSpPr>
        <p:spPr>
          <a:xfrm>
            <a:off x="2501900" y="352425"/>
            <a:ext cx="48783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5" name="Rechteck 24"/>
          <p:cNvSpPr/>
          <p:nvPr userDrawn="1"/>
        </p:nvSpPr>
        <p:spPr>
          <a:xfrm>
            <a:off x="7450138" y="352425"/>
            <a:ext cx="1295400"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6" name="Rechteck 25"/>
          <p:cNvSpPr/>
          <p:nvPr userDrawn="1"/>
        </p:nvSpPr>
        <p:spPr>
          <a:xfrm>
            <a:off x="344488" y="352425"/>
            <a:ext cx="709612"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7" name="Rechteck 26"/>
          <p:cNvSpPr/>
          <p:nvPr userDrawn="1"/>
        </p:nvSpPr>
        <p:spPr>
          <a:xfrm>
            <a:off x="1130300" y="352425"/>
            <a:ext cx="12969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9" name="Text Box 5"/>
          <p:cNvSpPr txBox="1">
            <a:spLocks noChangeArrowheads="1"/>
          </p:cNvSpPr>
          <p:nvPr userDrawn="1"/>
        </p:nvSpPr>
        <p:spPr bwMode="auto">
          <a:xfrm>
            <a:off x="2578100" y="381000"/>
            <a:ext cx="4481513"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spcBef>
                <a:spcPct val="50000"/>
              </a:spcBef>
              <a:buClrTx/>
              <a:buSzTx/>
              <a:buFontTx/>
              <a:buNone/>
              <a:defRPr/>
            </a:pPr>
            <a:r>
              <a:rPr lang="en-US" altLang="de-DE" sz="1100" b="1" cap="all" baseline="0" dirty="0" smtClean="0">
                <a:solidFill>
                  <a:srgbClr val="A6A6A6"/>
                </a:solidFill>
              </a:rPr>
              <a:t>Institute and Outpatient Clinic for Occupational, Social and Environmental Medicine</a:t>
            </a:r>
          </a:p>
          <a:p>
            <a:pPr defTabSz="914400">
              <a:spcBef>
                <a:spcPct val="50000"/>
              </a:spcBef>
              <a:buClrTx/>
              <a:buSzTx/>
              <a:buFontTx/>
              <a:buNone/>
              <a:defRPr/>
            </a:pPr>
            <a:r>
              <a:rPr lang="de-DE" altLang="de-DE" sz="1100" b="1" dirty="0" smtClean="0">
                <a:solidFill>
                  <a:srgbClr val="A6A6A6"/>
                </a:solidFill>
              </a:rPr>
              <a:t>DIR: PROF. DR. MED. DENNIS NOWAK</a:t>
            </a:r>
          </a:p>
        </p:txBody>
      </p:sp>
      <p:sp>
        <p:nvSpPr>
          <p:cNvPr id="2" name="Titel 1"/>
          <p:cNvSpPr>
            <a:spLocks noGrp="1"/>
          </p:cNvSpPr>
          <p:nvPr>
            <p:ph type="ctrTitle"/>
          </p:nvPr>
        </p:nvSpPr>
        <p:spPr>
          <a:xfrm>
            <a:off x="1130300" y="1430276"/>
            <a:ext cx="6192000" cy="864000"/>
          </a:xfrm>
        </p:spPr>
        <p:txBody>
          <a:bodyPr anchor="ctr"/>
          <a:lstStyle>
            <a:lvl1pPr>
              <a:defRPr cap="all" baseline="0">
                <a:solidFill>
                  <a:schemeClr val="tx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130300" y="2426444"/>
            <a:ext cx="6192000" cy="576000"/>
          </a:xfrm>
        </p:spPr>
        <p:txBody>
          <a:bodyPr anchor="ctr"/>
          <a:lstStyle>
            <a:lvl1pPr marL="0" indent="0" algn="l">
              <a:lnSpc>
                <a:spcPct val="100000"/>
              </a:lnSpc>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8" name="Bildplatzhalter 5"/>
          <p:cNvSpPr>
            <a:spLocks noGrp="1"/>
          </p:cNvSpPr>
          <p:nvPr>
            <p:ph type="pic" sz="quarter" idx="11"/>
          </p:nvPr>
        </p:nvSpPr>
        <p:spPr>
          <a:xfrm>
            <a:off x="3081600" y="3779086"/>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4" name="Bildplatzhalter 5"/>
          <p:cNvSpPr>
            <a:spLocks noGrp="1"/>
          </p:cNvSpPr>
          <p:nvPr>
            <p:ph type="pic" sz="quarter" idx="12"/>
          </p:nvPr>
        </p:nvSpPr>
        <p:spPr>
          <a:xfrm>
            <a:off x="0" y="5311670"/>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5" name="Bildplatzhalter 5"/>
          <p:cNvSpPr>
            <a:spLocks noGrp="1"/>
          </p:cNvSpPr>
          <p:nvPr>
            <p:ph type="pic" sz="quarter" idx="13"/>
          </p:nvPr>
        </p:nvSpPr>
        <p:spPr>
          <a:xfrm>
            <a:off x="7704138" y="3779086"/>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0" name="Datumsplatzhalter 3"/>
          <p:cNvSpPr>
            <a:spLocks noGrp="1"/>
          </p:cNvSpPr>
          <p:nvPr>
            <p:ph type="dt" sz="half" idx="14"/>
          </p:nvPr>
        </p:nvSpPr>
        <p:spPr>
          <a:xfrm>
            <a:off x="1130300" y="3135313"/>
            <a:ext cx="2239963" cy="287337"/>
          </a:xfrm>
        </p:spPr>
        <p:txBody>
          <a:bodyPr>
            <a:noAutofit/>
          </a:bodyPr>
          <a:lstStyle>
            <a:lvl1pPr fontAlgn="base">
              <a:lnSpc>
                <a:spcPct val="120000"/>
              </a:lnSpc>
              <a:spcBef>
                <a:spcPts val="600"/>
              </a:spcBef>
              <a:spcAft>
                <a:spcPct val="0"/>
              </a:spcAft>
              <a:buSzPct val="140000"/>
              <a:buFont typeface="Wingdings" pitchFamily="2" charset="2"/>
              <a:buNone/>
              <a:defRPr lang="de-DE" sz="1400"/>
            </a:lvl1pPr>
          </a:lstStyle>
          <a:p>
            <a:pPr>
              <a:defRPr/>
            </a:pPr>
            <a:fld id="{C3AF649B-532A-4F5A-8327-4A66D786E2BB}" type="datetime1">
              <a:rPr lang="de-DE"/>
              <a:pPr>
                <a:defRPr/>
              </a:pPr>
              <a:t>19.03.2018</a:t>
            </a:fld>
            <a:endParaRPr/>
          </a:p>
        </p:txBody>
      </p:sp>
    </p:spTree>
    <p:extLst>
      <p:ext uri="{BB962C8B-B14F-4D97-AF65-F5344CB8AC3E}">
        <p14:creationId xmlns:p14="http://schemas.microsoft.com/office/powerpoint/2010/main" val="1264964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2_Titelfolie mit Bildauswahl">
    <p:spTree>
      <p:nvGrpSpPr>
        <p:cNvPr id="1" name=""/>
        <p:cNvGrpSpPr/>
        <p:nvPr/>
      </p:nvGrpSpPr>
      <p:grpSpPr>
        <a:xfrm>
          <a:off x="0" y="0"/>
          <a:ext cx="0" cy="0"/>
          <a:chOff x="0" y="0"/>
          <a:chExt cx="0" cy="0"/>
        </a:xfrm>
      </p:grpSpPr>
      <p:sp>
        <p:nvSpPr>
          <p:cNvPr id="7" name="Rechteck 6"/>
          <p:cNvSpPr/>
          <p:nvPr/>
        </p:nvSpPr>
        <p:spPr>
          <a:xfrm>
            <a:off x="0" y="1190625"/>
            <a:ext cx="9144000"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8" name="Rechteck 7"/>
          <p:cNvSpPr>
            <a:spLocks noChangeAspect="1"/>
          </p:cNvSpPr>
          <p:nvPr/>
        </p:nvSpPr>
        <p:spPr>
          <a:xfrm>
            <a:off x="0" y="3779838"/>
            <a:ext cx="1439863" cy="1439862"/>
          </a:xfrm>
          <a:prstGeom prst="rect">
            <a:avLst/>
          </a:prstGeom>
          <a:solidFill>
            <a:srgbClr val="B9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9" name="Rechteck 8"/>
          <p:cNvSpPr>
            <a:spLocks noChangeAspect="1"/>
          </p:cNvSpPr>
          <p:nvPr userDrawn="1"/>
        </p:nvSpPr>
        <p:spPr>
          <a:xfrm>
            <a:off x="1541463" y="3779838"/>
            <a:ext cx="1439862" cy="1439862"/>
          </a:xfrm>
          <a:prstGeom prst="rect">
            <a:avLst/>
          </a:prstGeom>
          <a:solidFill>
            <a:srgbClr val="83AB1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0" name="Rechteck 9"/>
          <p:cNvSpPr>
            <a:spLocks noChangeAspect="1"/>
          </p:cNvSpPr>
          <p:nvPr/>
        </p:nvSpPr>
        <p:spPr>
          <a:xfrm>
            <a:off x="6162675" y="3779838"/>
            <a:ext cx="1439863" cy="1439862"/>
          </a:xfrm>
          <a:prstGeom prst="rect">
            <a:avLst/>
          </a:prstGeom>
          <a:solidFill>
            <a:srgbClr val="649E5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1" name="Grafik 10"/>
          <p:cNvPicPr>
            <a:picLocks noChangeAspect="1"/>
          </p:cNvPicPr>
          <p:nvPr/>
        </p:nvPicPr>
        <p:blipFill>
          <a:blip r:embed="rId2" cstate="print"/>
          <a:stretch>
            <a:fillRect/>
          </a:stretch>
        </p:blipFill>
        <p:spPr>
          <a:xfrm>
            <a:off x="4622800" y="3779838"/>
            <a:ext cx="1439863" cy="1439862"/>
          </a:xfrm>
          <a:prstGeom prst="rect">
            <a:avLst/>
          </a:prstGeom>
          <a:effectLst>
            <a:outerShdw blurRad="50800" dist="38100" dir="2700000" algn="tl" rotWithShape="0">
              <a:prstClr val="black">
                <a:alpha val="40000"/>
              </a:prstClr>
            </a:outerShdw>
          </a:effectLst>
        </p:spPr>
      </p:pic>
      <p:sp>
        <p:nvSpPr>
          <p:cNvPr id="12" name="Rechteck 11"/>
          <p:cNvSpPr>
            <a:spLocks noChangeAspect="1"/>
          </p:cNvSpPr>
          <p:nvPr/>
        </p:nvSpPr>
        <p:spPr>
          <a:xfrm>
            <a:off x="1541463" y="5311775"/>
            <a:ext cx="1439862" cy="143986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3" name="Rechteck 12"/>
          <p:cNvSpPr>
            <a:spLocks noChangeAspect="1"/>
          </p:cNvSpPr>
          <p:nvPr/>
        </p:nvSpPr>
        <p:spPr>
          <a:xfrm>
            <a:off x="3081338" y="5311775"/>
            <a:ext cx="1439862" cy="1439863"/>
          </a:xfrm>
          <a:prstGeom prst="rect">
            <a:avLst/>
          </a:prstGeom>
          <a:solidFill>
            <a:srgbClr val="CDD9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4" name="Rechteck 13"/>
          <p:cNvSpPr>
            <a:spLocks noChangeAspect="1"/>
          </p:cNvSpPr>
          <p:nvPr/>
        </p:nvSpPr>
        <p:spPr>
          <a:xfrm>
            <a:off x="6162675" y="5311775"/>
            <a:ext cx="1439863" cy="1439863"/>
          </a:xfrm>
          <a:prstGeom prst="rect">
            <a:avLst/>
          </a:prstGeom>
          <a:solidFill>
            <a:srgbClr val="C0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5" name="Grafik 14"/>
          <p:cNvPicPr>
            <a:picLocks noChangeAspect="1"/>
          </p:cNvPicPr>
          <p:nvPr/>
        </p:nvPicPr>
        <p:blipFill>
          <a:blip r:embed="rId2" cstate="print"/>
          <a:stretch>
            <a:fillRect/>
          </a:stretch>
        </p:blipFill>
        <p:spPr>
          <a:xfrm>
            <a:off x="7704138" y="5311775"/>
            <a:ext cx="1439862" cy="1439863"/>
          </a:xfrm>
          <a:prstGeom prst="rect">
            <a:avLst/>
          </a:prstGeom>
          <a:effectLst>
            <a:outerShdw blurRad="50800" dist="38100" dir="2700000" algn="tl" rotWithShape="0">
              <a:prstClr val="black">
                <a:alpha val="40000"/>
              </a:prstClr>
            </a:outerShdw>
          </a:effectLst>
        </p:spPr>
      </p:pic>
      <p:sp>
        <p:nvSpPr>
          <p:cNvPr id="16" name="Rechteck 15"/>
          <p:cNvSpPr>
            <a:spLocks noChangeAspect="1"/>
          </p:cNvSpPr>
          <p:nvPr/>
        </p:nvSpPr>
        <p:spPr>
          <a:xfrm>
            <a:off x="4622800" y="5311775"/>
            <a:ext cx="1439863" cy="1439863"/>
          </a:xfrm>
          <a:prstGeom prst="rect">
            <a:avLst/>
          </a:prstGeom>
          <a:solidFill>
            <a:srgbClr val="9B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7" name="Rechteck 17"/>
          <p:cNvSpPr>
            <a:spLocks noChangeAspect="1"/>
          </p:cNvSpPr>
          <p:nvPr userDrawn="1"/>
        </p:nvSpPr>
        <p:spPr>
          <a:xfrm rot="246524" flipH="1">
            <a:off x="7753350" y="2216150"/>
            <a:ext cx="1444625" cy="144145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152690 w 1440000"/>
              <a:gd name="connsiteY0" fmla="*/ 1419 h 1440000"/>
              <a:gd name="connsiteX1" fmla="*/ 1440000 w 1440000"/>
              <a:gd name="connsiteY1" fmla="*/ 0 h 1440000"/>
              <a:gd name="connsiteX2" fmla="*/ 1440000 w 1440000"/>
              <a:gd name="connsiteY2" fmla="*/ 1440000 h 1440000"/>
              <a:gd name="connsiteX3" fmla="*/ 0 w 1440000"/>
              <a:gd name="connsiteY3" fmla="*/ 1440000 h 1440000"/>
              <a:gd name="connsiteX4" fmla="*/ 152690 w 1440000"/>
              <a:gd name="connsiteY4" fmla="*/ 1419 h 1440000"/>
              <a:gd name="connsiteX0" fmla="*/ 97891 w 1385201"/>
              <a:gd name="connsiteY0" fmla="*/ 1419 h 1441548"/>
              <a:gd name="connsiteX1" fmla="*/ 1385201 w 1385201"/>
              <a:gd name="connsiteY1" fmla="*/ 0 h 1441548"/>
              <a:gd name="connsiteX2" fmla="*/ 1385201 w 1385201"/>
              <a:gd name="connsiteY2" fmla="*/ 1440000 h 1441548"/>
              <a:gd name="connsiteX3" fmla="*/ 0 w 1385201"/>
              <a:gd name="connsiteY3" fmla="*/ 1441548 h 1441548"/>
              <a:gd name="connsiteX4" fmla="*/ 97891 w 1385201"/>
              <a:gd name="connsiteY4" fmla="*/ 1419 h 1441548"/>
              <a:gd name="connsiteX0" fmla="*/ 102642 w 1389952"/>
              <a:gd name="connsiteY0" fmla="*/ 1419 h 1441207"/>
              <a:gd name="connsiteX1" fmla="*/ 1389952 w 1389952"/>
              <a:gd name="connsiteY1" fmla="*/ 0 h 1441207"/>
              <a:gd name="connsiteX2" fmla="*/ 1389952 w 1389952"/>
              <a:gd name="connsiteY2" fmla="*/ 1440000 h 1441207"/>
              <a:gd name="connsiteX3" fmla="*/ 0 w 1389952"/>
              <a:gd name="connsiteY3" fmla="*/ 1441207 h 1441207"/>
              <a:gd name="connsiteX4" fmla="*/ 102642 w 1389952"/>
              <a:gd name="connsiteY4" fmla="*/ 1419 h 1441207"/>
              <a:gd name="connsiteX0" fmla="*/ 157270 w 1444580"/>
              <a:gd name="connsiteY0" fmla="*/ 1419 h 1440000"/>
              <a:gd name="connsiteX1" fmla="*/ 1444580 w 1444580"/>
              <a:gd name="connsiteY1" fmla="*/ 0 h 1440000"/>
              <a:gd name="connsiteX2" fmla="*/ 1444580 w 1444580"/>
              <a:gd name="connsiteY2" fmla="*/ 1440000 h 1440000"/>
              <a:gd name="connsiteX3" fmla="*/ 0 w 1444580"/>
              <a:gd name="connsiteY3" fmla="*/ 1437283 h 1440000"/>
              <a:gd name="connsiteX4" fmla="*/ 157270 w 1444580"/>
              <a:gd name="connsiteY4" fmla="*/ 1419 h 1440000"/>
              <a:gd name="connsiteX0" fmla="*/ 109426 w 1444580"/>
              <a:gd name="connsiteY0" fmla="*/ 2756 h 1440000"/>
              <a:gd name="connsiteX1" fmla="*/ 1444580 w 1444580"/>
              <a:gd name="connsiteY1" fmla="*/ 0 h 1440000"/>
              <a:gd name="connsiteX2" fmla="*/ 1444580 w 1444580"/>
              <a:gd name="connsiteY2" fmla="*/ 1440000 h 1440000"/>
              <a:gd name="connsiteX3" fmla="*/ 0 w 1444580"/>
              <a:gd name="connsiteY3" fmla="*/ 1437283 h 1440000"/>
              <a:gd name="connsiteX4" fmla="*/ 109426 w 1444580"/>
              <a:gd name="connsiteY4" fmla="*/ 2756 h 1440000"/>
              <a:gd name="connsiteX0" fmla="*/ 104506 w 1444580"/>
              <a:gd name="connsiteY0" fmla="*/ 4790 h 1440000"/>
              <a:gd name="connsiteX1" fmla="*/ 1444580 w 1444580"/>
              <a:gd name="connsiteY1" fmla="*/ 0 h 1440000"/>
              <a:gd name="connsiteX2" fmla="*/ 1444580 w 1444580"/>
              <a:gd name="connsiteY2" fmla="*/ 1440000 h 1440000"/>
              <a:gd name="connsiteX3" fmla="*/ 0 w 1444580"/>
              <a:gd name="connsiteY3" fmla="*/ 1437283 h 1440000"/>
              <a:gd name="connsiteX4" fmla="*/ 104506 w 1444580"/>
              <a:gd name="connsiteY4" fmla="*/ 479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580" h="1440000">
                <a:moveTo>
                  <a:pt x="104506" y="4790"/>
                </a:moveTo>
                <a:lnTo>
                  <a:pt x="1444580" y="0"/>
                </a:lnTo>
                <a:lnTo>
                  <a:pt x="1444580" y="1440000"/>
                </a:lnTo>
                <a:lnTo>
                  <a:pt x="0" y="1437283"/>
                </a:lnTo>
                <a:lnTo>
                  <a:pt x="104506" y="4790"/>
                </a:lnTo>
                <a:close/>
              </a:path>
            </a:pathLst>
          </a:custGeom>
          <a:solidFill>
            <a:srgbClr val="9B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8" name="Rechteck 17"/>
          <p:cNvSpPr/>
          <p:nvPr/>
        </p:nvSpPr>
        <p:spPr>
          <a:xfrm>
            <a:off x="2501900" y="352425"/>
            <a:ext cx="48783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9" name="Grafik 25"/>
          <p:cNvPicPr>
            <a:picLocks noChangeAspect="1"/>
          </p:cNvPicPr>
          <p:nvPr userDrawn="1"/>
        </p:nvPicPr>
        <p:blipFill>
          <a:blip r:embed="rId3" cstate="print">
            <a:extLst>
              <a:ext uri="{28A0092B-C50C-407E-A947-70E740481C1C}">
                <a14:useLocalDpi xmlns:a14="http://schemas.microsoft.com/office/drawing/2010/main" val="0"/>
              </a:ext>
            </a:extLst>
          </a:blip>
          <a:srcRect t="13268" r="16125" b="12392"/>
          <a:stretch>
            <a:fillRect/>
          </a:stretch>
        </p:blipFill>
        <p:spPr bwMode="auto">
          <a:xfrm>
            <a:off x="7945438" y="352425"/>
            <a:ext cx="8001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p:cNvSpPr/>
          <p:nvPr/>
        </p:nvSpPr>
        <p:spPr>
          <a:xfrm>
            <a:off x="7450138" y="352425"/>
            <a:ext cx="1295400"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1" name="Rechteck 20"/>
          <p:cNvSpPr/>
          <p:nvPr/>
        </p:nvSpPr>
        <p:spPr>
          <a:xfrm>
            <a:off x="344488" y="352425"/>
            <a:ext cx="709612"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2" name="Rechteck 21"/>
          <p:cNvSpPr/>
          <p:nvPr/>
        </p:nvSpPr>
        <p:spPr>
          <a:xfrm>
            <a:off x="1130300" y="352425"/>
            <a:ext cx="12969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23" name="Grafik 2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8938" y="598488"/>
            <a:ext cx="199548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hteck 23"/>
          <p:cNvSpPr/>
          <p:nvPr userDrawn="1"/>
        </p:nvSpPr>
        <p:spPr>
          <a:xfrm>
            <a:off x="2501900" y="352425"/>
            <a:ext cx="48783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5" name="Rechteck 24"/>
          <p:cNvSpPr/>
          <p:nvPr userDrawn="1"/>
        </p:nvSpPr>
        <p:spPr>
          <a:xfrm>
            <a:off x="7450138" y="352425"/>
            <a:ext cx="1295400"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6" name="Rechteck 25"/>
          <p:cNvSpPr/>
          <p:nvPr userDrawn="1"/>
        </p:nvSpPr>
        <p:spPr>
          <a:xfrm>
            <a:off x="344488" y="352425"/>
            <a:ext cx="709612"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7" name="Rechteck 26"/>
          <p:cNvSpPr/>
          <p:nvPr userDrawn="1"/>
        </p:nvSpPr>
        <p:spPr>
          <a:xfrm>
            <a:off x="1130300" y="352425"/>
            <a:ext cx="12969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9" name="Text Box 5"/>
          <p:cNvSpPr txBox="1">
            <a:spLocks noChangeArrowheads="1"/>
          </p:cNvSpPr>
          <p:nvPr userDrawn="1"/>
        </p:nvSpPr>
        <p:spPr bwMode="auto">
          <a:xfrm>
            <a:off x="2578100" y="381000"/>
            <a:ext cx="4481513"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spcBef>
                <a:spcPct val="50000"/>
              </a:spcBef>
              <a:buClrTx/>
              <a:buSzTx/>
              <a:buFontTx/>
              <a:buNone/>
              <a:defRPr/>
            </a:pPr>
            <a:r>
              <a:rPr lang="en-US" altLang="de-DE" sz="1100" b="1" cap="all" baseline="0" dirty="0" smtClean="0">
                <a:solidFill>
                  <a:srgbClr val="A6A6A6"/>
                </a:solidFill>
              </a:rPr>
              <a:t>Institute and Outpatient Clinic for Occupational, Social and Environmental Medicine</a:t>
            </a:r>
          </a:p>
          <a:p>
            <a:pPr defTabSz="914400">
              <a:spcBef>
                <a:spcPct val="50000"/>
              </a:spcBef>
              <a:buClrTx/>
              <a:buSzTx/>
              <a:buFontTx/>
              <a:buNone/>
              <a:defRPr/>
            </a:pPr>
            <a:r>
              <a:rPr lang="de-DE" altLang="de-DE" sz="1100" b="1" dirty="0" smtClean="0">
                <a:solidFill>
                  <a:srgbClr val="A6A6A6"/>
                </a:solidFill>
              </a:rPr>
              <a:t>DIR: PROF. DR. MED. DENNIS NOWAK</a:t>
            </a:r>
          </a:p>
        </p:txBody>
      </p:sp>
      <p:sp>
        <p:nvSpPr>
          <p:cNvPr id="2" name="Titel 1"/>
          <p:cNvSpPr>
            <a:spLocks noGrp="1"/>
          </p:cNvSpPr>
          <p:nvPr>
            <p:ph type="ctrTitle"/>
          </p:nvPr>
        </p:nvSpPr>
        <p:spPr>
          <a:xfrm>
            <a:off x="1130300" y="1430276"/>
            <a:ext cx="6192000" cy="864000"/>
          </a:xfrm>
        </p:spPr>
        <p:txBody>
          <a:bodyPr anchor="ctr"/>
          <a:lstStyle>
            <a:lvl1pPr>
              <a:defRPr cap="all" baseline="0">
                <a:solidFill>
                  <a:schemeClr val="tx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130300" y="2426444"/>
            <a:ext cx="6192000" cy="576000"/>
          </a:xfrm>
        </p:spPr>
        <p:txBody>
          <a:bodyPr anchor="ctr"/>
          <a:lstStyle>
            <a:lvl1pPr marL="0" indent="0" algn="l">
              <a:lnSpc>
                <a:spcPct val="100000"/>
              </a:lnSpc>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8" name="Bildplatzhalter 5"/>
          <p:cNvSpPr>
            <a:spLocks noGrp="1"/>
          </p:cNvSpPr>
          <p:nvPr>
            <p:ph type="pic" sz="quarter" idx="11"/>
          </p:nvPr>
        </p:nvSpPr>
        <p:spPr>
          <a:xfrm>
            <a:off x="3081600" y="3779086"/>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4" name="Bildplatzhalter 5"/>
          <p:cNvSpPr>
            <a:spLocks noGrp="1"/>
          </p:cNvSpPr>
          <p:nvPr>
            <p:ph type="pic" sz="quarter" idx="12"/>
          </p:nvPr>
        </p:nvSpPr>
        <p:spPr>
          <a:xfrm>
            <a:off x="0" y="5311670"/>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5" name="Bildplatzhalter 5"/>
          <p:cNvSpPr>
            <a:spLocks noGrp="1"/>
          </p:cNvSpPr>
          <p:nvPr>
            <p:ph type="pic" sz="quarter" idx="13"/>
          </p:nvPr>
        </p:nvSpPr>
        <p:spPr>
          <a:xfrm>
            <a:off x="7704138" y="3779086"/>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0" name="Datumsplatzhalter 3"/>
          <p:cNvSpPr>
            <a:spLocks noGrp="1"/>
          </p:cNvSpPr>
          <p:nvPr>
            <p:ph type="dt" sz="half" idx="14"/>
          </p:nvPr>
        </p:nvSpPr>
        <p:spPr>
          <a:xfrm>
            <a:off x="1130300" y="3135313"/>
            <a:ext cx="2239963" cy="287337"/>
          </a:xfrm>
        </p:spPr>
        <p:txBody>
          <a:bodyPr>
            <a:noAutofit/>
          </a:bodyPr>
          <a:lstStyle>
            <a:lvl1pPr fontAlgn="base">
              <a:lnSpc>
                <a:spcPct val="120000"/>
              </a:lnSpc>
              <a:spcBef>
                <a:spcPts val="600"/>
              </a:spcBef>
              <a:spcAft>
                <a:spcPct val="0"/>
              </a:spcAft>
              <a:buSzPct val="140000"/>
              <a:buFont typeface="Wingdings" pitchFamily="2" charset="2"/>
              <a:buNone/>
              <a:defRPr lang="de-DE" sz="1400"/>
            </a:lvl1pPr>
          </a:lstStyle>
          <a:p>
            <a:pPr>
              <a:defRPr/>
            </a:pPr>
            <a:fld id="{C3AF649B-532A-4F5A-8327-4A66D786E2BB}" type="datetime1">
              <a:rPr lang="de-DE"/>
              <a:pPr>
                <a:defRPr/>
              </a:pPr>
              <a:t>19.03.2018</a:t>
            </a:fld>
            <a:endParaRPr/>
          </a:p>
        </p:txBody>
      </p:sp>
    </p:spTree>
    <p:extLst>
      <p:ext uri="{BB962C8B-B14F-4D97-AF65-F5344CB8AC3E}">
        <p14:creationId xmlns:p14="http://schemas.microsoft.com/office/powerpoint/2010/main" val="206522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mit Bildauswahl">
    <p:spTree>
      <p:nvGrpSpPr>
        <p:cNvPr id="1" name=""/>
        <p:cNvGrpSpPr/>
        <p:nvPr/>
      </p:nvGrpSpPr>
      <p:grpSpPr>
        <a:xfrm>
          <a:off x="0" y="0"/>
          <a:ext cx="0" cy="0"/>
          <a:chOff x="0" y="0"/>
          <a:chExt cx="0" cy="0"/>
        </a:xfrm>
      </p:grpSpPr>
      <p:sp>
        <p:nvSpPr>
          <p:cNvPr id="7" name="Rechteck 6"/>
          <p:cNvSpPr/>
          <p:nvPr/>
        </p:nvSpPr>
        <p:spPr>
          <a:xfrm>
            <a:off x="0" y="1190625"/>
            <a:ext cx="9144000" cy="46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8" name="Rechteck 7"/>
          <p:cNvSpPr>
            <a:spLocks noChangeAspect="1"/>
          </p:cNvSpPr>
          <p:nvPr/>
        </p:nvSpPr>
        <p:spPr>
          <a:xfrm>
            <a:off x="0" y="3779838"/>
            <a:ext cx="1439863" cy="1439862"/>
          </a:xfrm>
          <a:prstGeom prst="rect">
            <a:avLst/>
          </a:prstGeom>
          <a:solidFill>
            <a:srgbClr val="B9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9" name="Rechteck 8"/>
          <p:cNvSpPr>
            <a:spLocks noChangeAspect="1"/>
          </p:cNvSpPr>
          <p:nvPr userDrawn="1"/>
        </p:nvSpPr>
        <p:spPr>
          <a:xfrm>
            <a:off x="1541463" y="3779838"/>
            <a:ext cx="1439862" cy="1439862"/>
          </a:xfrm>
          <a:prstGeom prst="rect">
            <a:avLst/>
          </a:prstGeom>
          <a:solidFill>
            <a:srgbClr val="83AB1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0" name="Rechteck 9"/>
          <p:cNvSpPr>
            <a:spLocks noChangeAspect="1"/>
          </p:cNvSpPr>
          <p:nvPr/>
        </p:nvSpPr>
        <p:spPr>
          <a:xfrm>
            <a:off x="6162675" y="3779838"/>
            <a:ext cx="1439863" cy="1439862"/>
          </a:xfrm>
          <a:prstGeom prst="rect">
            <a:avLst/>
          </a:prstGeom>
          <a:solidFill>
            <a:srgbClr val="649E5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1" name="Grafik 10"/>
          <p:cNvPicPr>
            <a:picLocks noChangeAspect="1"/>
          </p:cNvPicPr>
          <p:nvPr/>
        </p:nvPicPr>
        <p:blipFill>
          <a:blip r:embed="rId2" cstate="print"/>
          <a:stretch>
            <a:fillRect/>
          </a:stretch>
        </p:blipFill>
        <p:spPr>
          <a:xfrm>
            <a:off x="4622800" y="3779838"/>
            <a:ext cx="1439863" cy="1439862"/>
          </a:xfrm>
          <a:prstGeom prst="rect">
            <a:avLst/>
          </a:prstGeom>
          <a:effectLst>
            <a:outerShdw blurRad="50800" dist="38100" dir="2700000" algn="tl" rotWithShape="0">
              <a:prstClr val="black">
                <a:alpha val="40000"/>
              </a:prstClr>
            </a:outerShdw>
          </a:effectLst>
        </p:spPr>
      </p:pic>
      <p:sp>
        <p:nvSpPr>
          <p:cNvPr id="12" name="Rechteck 11"/>
          <p:cNvSpPr>
            <a:spLocks noChangeAspect="1"/>
          </p:cNvSpPr>
          <p:nvPr/>
        </p:nvSpPr>
        <p:spPr>
          <a:xfrm>
            <a:off x="1541463" y="5311775"/>
            <a:ext cx="1439862" cy="143986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3" name="Rechteck 12"/>
          <p:cNvSpPr>
            <a:spLocks noChangeAspect="1"/>
          </p:cNvSpPr>
          <p:nvPr/>
        </p:nvSpPr>
        <p:spPr>
          <a:xfrm>
            <a:off x="3081338" y="5311775"/>
            <a:ext cx="1439862" cy="1439863"/>
          </a:xfrm>
          <a:prstGeom prst="rect">
            <a:avLst/>
          </a:prstGeom>
          <a:solidFill>
            <a:srgbClr val="CDD9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4" name="Rechteck 13"/>
          <p:cNvSpPr>
            <a:spLocks noChangeAspect="1"/>
          </p:cNvSpPr>
          <p:nvPr/>
        </p:nvSpPr>
        <p:spPr>
          <a:xfrm>
            <a:off x="6162675" y="5311775"/>
            <a:ext cx="1439863" cy="1439863"/>
          </a:xfrm>
          <a:prstGeom prst="rect">
            <a:avLst/>
          </a:prstGeom>
          <a:solidFill>
            <a:srgbClr val="C0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5" name="Grafik 14"/>
          <p:cNvPicPr>
            <a:picLocks noChangeAspect="1"/>
          </p:cNvPicPr>
          <p:nvPr/>
        </p:nvPicPr>
        <p:blipFill>
          <a:blip r:embed="rId2" cstate="print"/>
          <a:stretch>
            <a:fillRect/>
          </a:stretch>
        </p:blipFill>
        <p:spPr>
          <a:xfrm>
            <a:off x="7704138" y="5311775"/>
            <a:ext cx="1439862" cy="1439863"/>
          </a:xfrm>
          <a:prstGeom prst="rect">
            <a:avLst/>
          </a:prstGeom>
          <a:effectLst>
            <a:outerShdw blurRad="50800" dist="38100" dir="2700000" algn="tl" rotWithShape="0">
              <a:prstClr val="black">
                <a:alpha val="40000"/>
              </a:prstClr>
            </a:outerShdw>
          </a:effectLst>
        </p:spPr>
      </p:pic>
      <p:sp>
        <p:nvSpPr>
          <p:cNvPr id="16" name="Rechteck 15"/>
          <p:cNvSpPr>
            <a:spLocks noChangeAspect="1"/>
          </p:cNvSpPr>
          <p:nvPr/>
        </p:nvSpPr>
        <p:spPr>
          <a:xfrm>
            <a:off x="4622800" y="5311775"/>
            <a:ext cx="1439863" cy="1439863"/>
          </a:xfrm>
          <a:prstGeom prst="rect">
            <a:avLst/>
          </a:prstGeom>
          <a:solidFill>
            <a:srgbClr val="9B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7" name="Rechteck 17"/>
          <p:cNvSpPr>
            <a:spLocks noChangeAspect="1"/>
          </p:cNvSpPr>
          <p:nvPr userDrawn="1"/>
        </p:nvSpPr>
        <p:spPr>
          <a:xfrm rot="246524" flipH="1">
            <a:off x="7753350" y="2216150"/>
            <a:ext cx="1444625" cy="144145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152690 w 1440000"/>
              <a:gd name="connsiteY0" fmla="*/ 1419 h 1440000"/>
              <a:gd name="connsiteX1" fmla="*/ 1440000 w 1440000"/>
              <a:gd name="connsiteY1" fmla="*/ 0 h 1440000"/>
              <a:gd name="connsiteX2" fmla="*/ 1440000 w 1440000"/>
              <a:gd name="connsiteY2" fmla="*/ 1440000 h 1440000"/>
              <a:gd name="connsiteX3" fmla="*/ 0 w 1440000"/>
              <a:gd name="connsiteY3" fmla="*/ 1440000 h 1440000"/>
              <a:gd name="connsiteX4" fmla="*/ 152690 w 1440000"/>
              <a:gd name="connsiteY4" fmla="*/ 1419 h 1440000"/>
              <a:gd name="connsiteX0" fmla="*/ 97891 w 1385201"/>
              <a:gd name="connsiteY0" fmla="*/ 1419 h 1441548"/>
              <a:gd name="connsiteX1" fmla="*/ 1385201 w 1385201"/>
              <a:gd name="connsiteY1" fmla="*/ 0 h 1441548"/>
              <a:gd name="connsiteX2" fmla="*/ 1385201 w 1385201"/>
              <a:gd name="connsiteY2" fmla="*/ 1440000 h 1441548"/>
              <a:gd name="connsiteX3" fmla="*/ 0 w 1385201"/>
              <a:gd name="connsiteY3" fmla="*/ 1441548 h 1441548"/>
              <a:gd name="connsiteX4" fmla="*/ 97891 w 1385201"/>
              <a:gd name="connsiteY4" fmla="*/ 1419 h 1441548"/>
              <a:gd name="connsiteX0" fmla="*/ 102642 w 1389952"/>
              <a:gd name="connsiteY0" fmla="*/ 1419 h 1441207"/>
              <a:gd name="connsiteX1" fmla="*/ 1389952 w 1389952"/>
              <a:gd name="connsiteY1" fmla="*/ 0 h 1441207"/>
              <a:gd name="connsiteX2" fmla="*/ 1389952 w 1389952"/>
              <a:gd name="connsiteY2" fmla="*/ 1440000 h 1441207"/>
              <a:gd name="connsiteX3" fmla="*/ 0 w 1389952"/>
              <a:gd name="connsiteY3" fmla="*/ 1441207 h 1441207"/>
              <a:gd name="connsiteX4" fmla="*/ 102642 w 1389952"/>
              <a:gd name="connsiteY4" fmla="*/ 1419 h 1441207"/>
              <a:gd name="connsiteX0" fmla="*/ 157270 w 1444580"/>
              <a:gd name="connsiteY0" fmla="*/ 1419 h 1440000"/>
              <a:gd name="connsiteX1" fmla="*/ 1444580 w 1444580"/>
              <a:gd name="connsiteY1" fmla="*/ 0 h 1440000"/>
              <a:gd name="connsiteX2" fmla="*/ 1444580 w 1444580"/>
              <a:gd name="connsiteY2" fmla="*/ 1440000 h 1440000"/>
              <a:gd name="connsiteX3" fmla="*/ 0 w 1444580"/>
              <a:gd name="connsiteY3" fmla="*/ 1437283 h 1440000"/>
              <a:gd name="connsiteX4" fmla="*/ 157270 w 1444580"/>
              <a:gd name="connsiteY4" fmla="*/ 1419 h 1440000"/>
              <a:gd name="connsiteX0" fmla="*/ 109426 w 1444580"/>
              <a:gd name="connsiteY0" fmla="*/ 2756 h 1440000"/>
              <a:gd name="connsiteX1" fmla="*/ 1444580 w 1444580"/>
              <a:gd name="connsiteY1" fmla="*/ 0 h 1440000"/>
              <a:gd name="connsiteX2" fmla="*/ 1444580 w 1444580"/>
              <a:gd name="connsiteY2" fmla="*/ 1440000 h 1440000"/>
              <a:gd name="connsiteX3" fmla="*/ 0 w 1444580"/>
              <a:gd name="connsiteY3" fmla="*/ 1437283 h 1440000"/>
              <a:gd name="connsiteX4" fmla="*/ 109426 w 1444580"/>
              <a:gd name="connsiteY4" fmla="*/ 2756 h 1440000"/>
              <a:gd name="connsiteX0" fmla="*/ 104506 w 1444580"/>
              <a:gd name="connsiteY0" fmla="*/ 4790 h 1440000"/>
              <a:gd name="connsiteX1" fmla="*/ 1444580 w 1444580"/>
              <a:gd name="connsiteY1" fmla="*/ 0 h 1440000"/>
              <a:gd name="connsiteX2" fmla="*/ 1444580 w 1444580"/>
              <a:gd name="connsiteY2" fmla="*/ 1440000 h 1440000"/>
              <a:gd name="connsiteX3" fmla="*/ 0 w 1444580"/>
              <a:gd name="connsiteY3" fmla="*/ 1437283 h 1440000"/>
              <a:gd name="connsiteX4" fmla="*/ 104506 w 1444580"/>
              <a:gd name="connsiteY4" fmla="*/ 479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580" h="1440000">
                <a:moveTo>
                  <a:pt x="104506" y="4790"/>
                </a:moveTo>
                <a:lnTo>
                  <a:pt x="1444580" y="0"/>
                </a:lnTo>
                <a:lnTo>
                  <a:pt x="1444580" y="1440000"/>
                </a:lnTo>
                <a:lnTo>
                  <a:pt x="0" y="1437283"/>
                </a:lnTo>
                <a:lnTo>
                  <a:pt x="104506" y="4790"/>
                </a:lnTo>
                <a:close/>
              </a:path>
            </a:pathLst>
          </a:custGeom>
          <a:solidFill>
            <a:srgbClr val="9B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8" name="Rechteck 17"/>
          <p:cNvSpPr/>
          <p:nvPr/>
        </p:nvSpPr>
        <p:spPr>
          <a:xfrm>
            <a:off x="2501900" y="352425"/>
            <a:ext cx="48783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19" name="Grafik 25"/>
          <p:cNvPicPr>
            <a:picLocks noChangeAspect="1"/>
          </p:cNvPicPr>
          <p:nvPr userDrawn="1"/>
        </p:nvPicPr>
        <p:blipFill>
          <a:blip r:embed="rId3" cstate="print">
            <a:extLst>
              <a:ext uri="{28A0092B-C50C-407E-A947-70E740481C1C}">
                <a14:useLocalDpi xmlns:a14="http://schemas.microsoft.com/office/drawing/2010/main" val="0"/>
              </a:ext>
            </a:extLst>
          </a:blip>
          <a:srcRect t="13268" r="16125" b="12392"/>
          <a:stretch>
            <a:fillRect/>
          </a:stretch>
        </p:blipFill>
        <p:spPr bwMode="auto">
          <a:xfrm>
            <a:off x="7945438" y="352425"/>
            <a:ext cx="8001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p:cNvSpPr/>
          <p:nvPr/>
        </p:nvSpPr>
        <p:spPr>
          <a:xfrm>
            <a:off x="7450138" y="352425"/>
            <a:ext cx="1295400"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1" name="Rechteck 20"/>
          <p:cNvSpPr/>
          <p:nvPr/>
        </p:nvSpPr>
        <p:spPr>
          <a:xfrm>
            <a:off x="344488" y="352425"/>
            <a:ext cx="709612"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2" name="Rechteck 21"/>
          <p:cNvSpPr/>
          <p:nvPr/>
        </p:nvSpPr>
        <p:spPr>
          <a:xfrm>
            <a:off x="1130300" y="352425"/>
            <a:ext cx="12969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pic>
        <p:nvPicPr>
          <p:cNvPr id="23" name="Grafik 2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8938" y="598488"/>
            <a:ext cx="199548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hteck 23"/>
          <p:cNvSpPr/>
          <p:nvPr userDrawn="1"/>
        </p:nvSpPr>
        <p:spPr>
          <a:xfrm>
            <a:off x="2501900" y="352425"/>
            <a:ext cx="48783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5" name="Rechteck 24"/>
          <p:cNvSpPr/>
          <p:nvPr userDrawn="1"/>
        </p:nvSpPr>
        <p:spPr>
          <a:xfrm>
            <a:off x="7450138" y="352425"/>
            <a:ext cx="1295400"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6" name="Rechteck 25"/>
          <p:cNvSpPr/>
          <p:nvPr userDrawn="1"/>
        </p:nvSpPr>
        <p:spPr>
          <a:xfrm>
            <a:off x="344488" y="352425"/>
            <a:ext cx="709612"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7" name="Rechteck 26"/>
          <p:cNvSpPr/>
          <p:nvPr userDrawn="1"/>
        </p:nvSpPr>
        <p:spPr>
          <a:xfrm>
            <a:off x="1130300" y="352425"/>
            <a:ext cx="1296988" cy="709613"/>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29" name="Text Box 5"/>
          <p:cNvSpPr txBox="1">
            <a:spLocks noChangeArrowheads="1"/>
          </p:cNvSpPr>
          <p:nvPr userDrawn="1"/>
        </p:nvSpPr>
        <p:spPr bwMode="auto">
          <a:xfrm>
            <a:off x="2578100" y="381000"/>
            <a:ext cx="4481513"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spcBef>
                <a:spcPct val="50000"/>
              </a:spcBef>
              <a:buClrTx/>
              <a:buSzTx/>
              <a:buFontTx/>
              <a:buNone/>
              <a:defRPr/>
            </a:pPr>
            <a:r>
              <a:rPr lang="en-US" altLang="de-DE" sz="1100" b="1" cap="all" baseline="0" dirty="0" smtClean="0">
                <a:solidFill>
                  <a:srgbClr val="A6A6A6"/>
                </a:solidFill>
              </a:rPr>
              <a:t>Institute and Outpatient Clinic for Occupational, Social and Environmental Medicine</a:t>
            </a:r>
          </a:p>
          <a:p>
            <a:pPr defTabSz="914400">
              <a:spcBef>
                <a:spcPct val="50000"/>
              </a:spcBef>
              <a:buClrTx/>
              <a:buSzTx/>
              <a:buFontTx/>
              <a:buNone/>
              <a:defRPr/>
            </a:pPr>
            <a:r>
              <a:rPr lang="de-DE" altLang="de-DE" sz="1100" b="1" dirty="0" smtClean="0">
                <a:solidFill>
                  <a:srgbClr val="A6A6A6"/>
                </a:solidFill>
              </a:rPr>
              <a:t>DIR: PROF. DR. MED. DENNIS NOWAK</a:t>
            </a:r>
          </a:p>
        </p:txBody>
      </p:sp>
      <p:sp>
        <p:nvSpPr>
          <p:cNvPr id="2" name="Titel 1"/>
          <p:cNvSpPr>
            <a:spLocks noGrp="1"/>
          </p:cNvSpPr>
          <p:nvPr>
            <p:ph type="ctrTitle"/>
          </p:nvPr>
        </p:nvSpPr>
        <p:spPr>
          <a:xfrm>
            <a:off x="1130300" y="1430276"/>
            <a:ext cx="6192000" cy="864000"/>
          </a:xfrm>
        </p:spPr>
        <p:txBody>
          <a:bodyPr anchor="ctr"/>
          <a:lstStyle>
            <a:lvl1pPr>
              <a:defRPr cap="all" baseline="0">
                <a:solidFill>
                  <a:schemeClr val="tx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130300" y="2426444"/>
            <a:ext cx="6192000" cy="576000"/>
          </a:xfrm>
        </p:spPr>
        <p:txBody>
          <a:bodyPr anchor="ctr"/>
          <a:lstStyle>
            <a:lvl1pPr marL="0" indent="0" algn="l">
              <a:lnSpc>
                <a:spcPct val="100000"/>
              </a:lnSpc>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8" name="Bildplatzhalter 5"/>
          <p:cNvSpPr>
            <a:spLocks noGrp="1"/>
          </p:cNvSpPr>
          <p:nvPr>
            <p:ph type="pic" sz="quarter" idx="11"/>
          </p:nvPr>
        </p:nvSpPr>
        <p:spPr>
          <a:xfrm>
            <a:off x="3081600" y="3779086"/>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4" name="Bildplatzhalter 5"/>
          <p:cNvSpPr>
            <a:spLocks noGrp="1"/>
          </p:cNvSpPr>
          <p:nvPr>
            <p:ph type="pic" sz="quarter" idx="12"/>
          </p:nvPr>
        </p:nvSpPr>
        <p:spPr>
          <a:xfrm>
            <a:off x="0" y="5311670"/>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5" name="Bildplatzhalter 5"/>
          <p:cNvSpPr>
            <a:spLocks noGrp="1"/>
          </p:cNvSpPr>
          <p:nvPr>
            <p:ph type="pic" sz="quarter" idx="13"/>
          </p:nvPr>
        </p:nvSpPr>
        <p:spPr>
          <a:xfrm>
            <a:off x="7704138" y="3779086"/>
            <a:ext cx="1439862" cy="1440000"/>
          </a:xfrm>
          <a:effectLst>
            <a:outerShdw blurRad="50800" dist="38100" dir="2700000" algn="tl" rotWithShape="0">
              <a:prstClr val="black">
                <a:alpha val="40000"/>
              </a:prstClr>
            </a:outerShdw>
          </a:effectLst>
        </p:spPr>
        <p:txBody>
          <a:bodyPr rtlCol="0">
            <a:noAutofit/>
          </a:bodyPr>
          <a:lstStyle>
            <a:lvl1pPr marL="0" indent="0">
              <a:buNone/>
              <a:defRPr sz="1200"/>
            </a:lvl1pPr>
          </a:lstStyle>
          <a:p>
            <a:pPr lvl="0"/>
            <a:r>
              <a:rPr lang="de-DE" noProof="0" smtClean="0"/>
              <a:t>Bild durch Klicken auf Symbol hinzufügen</a:t>
            </a:r>
            <a:endParaRPr lang="de-DE" noProof="0"/>
          </a:p>
        </p:txBody>
      </p:sp>
      <p:sp>
        <p:nvSpPr>
          <p:cNvPr id="30" name="Datumsplatzhalter 3"/>
          <p:cNvSpPr>
            <a:spLocks noGrp="1"/>
          </p:cNvSpPr>
          <p:nvPr>
            <p:ph type="dt" sz="half" idx="14"/>
          </p:nvPr>
        </p:nvSpPr>
        <p:spPr>
          <a:xfrm>
            <a:off x="1130300" y="3135313"/>
            <a:ext cx="2239963" cy="287337"/>
          </a:xfrm>
        </p:spPr>
        <p:txBody>
          <a:bodyPr>
            <a:noAutofit/>
          </a:bodyPr>
          <a:lstStyle>
            <a:lvl1pPr fontAlgn="base">
              <a:lnSpc>
                <a:spcPct val="120000"/>
              </a:lnSpc>
              <a:spcBef>
                <a:spcPts val="600"/>
              </a:spcBef>
              <a:spcAft>
                <a:spcPct val="0"/>
              </a:spcAft>
              <a:buSzPct val="140000"/>
              <a:buFont typeface="Wingdings" pitchFamily="2" charset="2"/>
              <a:buNone/>
              <a:defRPr lang="de-DE" sz="1400"/>
            </a:lvl1pPr>
          </a:lstStyle>
          <a:p>
            <a:pPr>
              <a:defRPr/>
            </a:pPr>
            <a:fld id="{C3AF649B-532A-4F5A-8327-4A66D786E2BB}" type="datetime1">
              <a:rPr lang="de-DE"/>
              <a:pPr>
                <a:defRPr/>
              </a:pPr>
              <a:t>19.03.2018</a:t>
            </a:fld>
            <a:endParaRPr/>
          </a:p>
        </p:txBody>
      </p:sp>
    </p:spTree>
    <p:extLst>
      <p:ext uri="{BB962C8B-B14F-4D97-AF65-F5344CB8AC3E}">
        <p14:creationId xmlns:p14="http://schemas.microsoft.com/office/powerpoint/2010/main" val="137380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fontAlgn="base">
              <a:spcBef>
                <a:spcPct val="0"/>
              </a:spcBef>
              <a:spcAft>
                <a:spcPct val="0"/>
              </a:spcAft>
              <a:defRPr/>
            </a:lvl1pPr>
          </a:lstStyle>
          <a:p>
            <a:pPr>
              <a:defRPr/>
            </a:pPr>
            <a:fld id="{66D93F07-5DB9-44F2-A9FA-D11EE3405FB7}" type="datetime1">
              <a:rPr lang="de-DE"/>
              <a:pPr>
                <a:defRPr/>
              </a:pPr>
              <a:t>19.03.2018</a:t>
            </a:fld>
            <a:endParaRPr lang="de-DE"/>
          </a:p>
        </p:txBody>
      </p:sp>
      <p:sp>
        <p:nvSpPr>
          <p:cNvPr id="5" name="Fußzeilenplatzhalter 4"/>
          <p:cNvSpPr>
            <a:spLocks noGrp="1"/>
          </p:cNvSpPr>
          <p:nvPr>
            <p:ph type="ftr" sz="quarter" idx="11"/>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6" name="Foliennummernplatzhalter 5"/>
          <p:cNvSpPr>
            <a:spLocks noGrp="1"/>
          </p:cNvSpPr>
          <p:nvPr>
            <p:ph type="sldNum" sz="quarter" idx="12"/>
          </p:nvPr>
        </p:nvSpPr>
        <p:spPr/>
        <p:txBody>
          <a:bodyPr/>
          <a:lstStyle>
            <a:lvl1pPr fontAlgn="base">
              <a:spcBef>
                <a:spcPct val="0"/>
              </a:spcBef>
              <a:spcAft>
                <a:spcPct val="0"/>
              </a:spcAft>
              <a:defRPr/>
            </a:lvl1pPr>
          </a:lstStyle>
          <a:p>
            <a:pPr>
              <a:defRPr/>
            </a:pPr>
            <a:fld id="{3C893080-0BDA-4956-AEA0-5D3DE1CCAE7E}" type="slidenum">
              <a:rPr lang="de-DE"/>
              <a:pPr>
                <a:defRPr/>
              </a:pPr>
              <a:t>‹Nr.›</a:t>
            </a:fld>
            <a:endParaRPr lang="de-DE"/>
          </a:p>
        </p:txBody>
      </p:sp>
    </p:spTree>
    <p:extLst>
      <p:ext uri="{BB962C8B-B14F-4D97-AF65-F5344CB8AC3E}">
        <p14:creationId xmlns:p14="http://schemas.microsoft.com/office/powerpoint/2010/main" val="276260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Fließ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lvl1pPr fontAlgn="base">
              <a:spcBef>
                <a:spcPct val="0"/>
              </a:spcBef>
              <a:spcAft>
                <a:spcPct val="0"/>
              </a:spcAft>
              <a:defRPr/>
            </a:lvl1pPr>
          </a:lstStyle>
          <a:p>
            <a:pPr>
              <a:defRPr/>
            </a:pPr>
            <a:fld id="{FEC249C6-6B9C-4CF6-B2C9-1B181E9F958E}" type="datetime1">
              <a:rPr lang="de-DE"/>
              <a:pPr>
                <a:defRPr/>
              </a:pPr>
              <a:t>19.03.2018</a:t>
            </a:fld>
            <a:endParaRPr lang="de-DE"/>
          </a:p>
        </p:txBody>
      </p:sp>
      <p:sp>
        <p:nvSpPr>
          <p:cNvPr id="5" name="Fußzeilenplatzhalter 4"/>
          <p:cNvSpPr>
            <a:spLocks noGrp="1"/>
          </p:cNvSpPr>
          <p:nvPr>
            <p:ph type="ftr" sz="quarter" idx="11"/>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6" name="Foliennummernplatzhalter 5"/>
          <p:cNvSpPr>
            <a:spLocks noGrp="1"/>
          </p:cNvSpPr>
          <p:nvPr>
            <p:ph type="sldNum" sz="quarter" idx="12"/>
          </p:nvPr>
        </p:nvSpPr>
        <p:spPr/>
        <p:txBody>
          <a:bodyPr/>
          <a:lstStyle>
            <a:lvl1pPr fontAlgn="base">
              <a:spcBef>
                <a:spcPct val="0"/>
              </a:spcBef>
              <a:spcAft>
                <a:spcPct val="0"/>
              </a:spcAft>
              <a:defRPr/>
            </a:lvl1pPr>
          </a:lstStyle>
          <a:p>
            <a:pPr>
              <a:defRPr/>
            </a:pPr>
            <a:fld id="{92FFEE9E-3E12-48B5-9EF6-DCD8F9DD675A}" type="slidenum">
              <a:rPr lang="de-DE"/>
              <a:pPr>
                <a:defRPr/>
              </a:pPr>
              <a:t>‹Nr.›</a:t>
            </a:fld>
            <a:endParaRPr lang="de-DE"/>
          </a:p>
        </p:txBody>
      </p:sp>
    </p:spTree>
    <p:extLst>
      <p:ext uri="{BB962C8B-B14F-4D97-AF65-F5344CB8AC3E}">
        <p14:creationId xmlns:p14="http://schemas.microsoft.com/office/powerpoint/2010/main" val="404845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ennfolie">
    <p:bg>
      <p:bgPr>
        <a:solidFill>
          <a:srgbClr val="DCE9BB"/>
        </a:solidFill>
        <a:effectLst/>
      </p:bgPr>
    </p:bg>
    <p:spTree>
      <p:nvGrpSpPr>
        <p:cNvPr id="1" name=""/>
        <p:cNvGrpSpPr/>
        <p:nvPr/>
      </p:nvGrpSpPr>
      <p:grpSpPr>
        <a:xfrm>
          <a:off x="0" y="0"/>
          <a:ext cx="0" cy="0"/>
          <a:chOff x="0" y="0"/>
          <a:chExt cx="0" cy="0"/>
        </a:xfrm>
      </p:grpSpPr>
      <p:pic>
        <p:nvPicPr>
          <p:cNvPr id="3" name="Picture 2" descr="bb5d72c2-1f58-4f76-a7ca-e5b4066f5a4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2472" b="10500"/>
          <a:stretch>
            <a:fillRect/>
          </a:stretch>
        </p:blipFill>
        <p:spPr bwMode="auto">
          <a:xfrm>
            <a:off x="6910388" y="4279900"/>
            <a:ext cx="22336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userDrawn="1"/>
        </p:nvSpPr>
        <p:spPr>
          <a:xfrm>
            <a:off x="4959350" y="6388100"/>
            <a:ext cx="2736850" cy="341313"/>
          </a:xfrm>
          <a:prstGeom prst="rect">
            <a:avLst/>
          </a:prstGeom>
          <a:noFill/>
        </p:spPr>
        <p:txBody>
          <a:bodyPr lIns="0" tIns="0" rIns="0" bIns="0">
            <a:spAutoFit/>
          </a:bodyPr>
          <a:lstStyle/>
          <a:p>
            <a:pPr defTabSz="914400" fontAlgn="auto">
              <a:lnSpc>
                <a:spcPts val="1400"/>
              </a:lnSpc>
              <a:spcBef>
                <a:spcPts val="0"/>
              </a:spcBef>
              <a:spcAft>
                <a:spcPts val="0"/>
              </a:spcAft>
              <a:buClrTx/>
              <a:buSzTx/>
              <a:buFontTx/>
              <a:buNone/>
              <a:defRPr/>
            </a:pPr>
            <a:r>
              <a:rPr lang="de-DE" sz="1000" cap="all" spc="40">
                <a:solidFill>
                  <a:prstClr val="white">
                    <a:lumMod val="50000"/>
                  </a:prstClr>
                </a:solidFill>
                <a:latin typeface="Verdana"/>
                <a:ea typeface="Verdana" pitchFamily="34" charset="0"/>
                <a:cs typeface="Verdana" pitchFamily="34" charset="0"/>
              </a:rPr>
              <a:t>Name der Einrichtung.</a:t>
            </a:r>
          </a:p>
          <a:p>
            <a:pPr defTabSz="914400" fontAlgn="auto">
              <a:lnSpc>
                <a:spcPts val="1400"/>
              </a:lnSpc>
              <a:spcBef>
                <a:spcPts val="0"/>
              </a:spcBef>
              <a:spcAft>
                <a:spcPts val="0"/>
              </a:spcAft>
              <a:buClrTx/>
              <a:buSzTx/>
              <a:buFontTx/>
              <a:buNone/>
              <a:defRPr/>
            </a:pPr>
            <a:r>
              <a:rPr lang="de-DE" sz="1000" cap="all" spc="40">
                <a:solidFill>
                  <a:prstClr val="white">
                    <a:lumMod val="50000"/>
                  </a:prstClr>
                </a:solidFill>
                <a:latin typeface="Verdana"/>
                <a:ea typeface="Verdana" pitchFamily="34" charset="0"/>
                <a:cs typeface="Verdana" pitchFamily="34" charset="0"/>
              </a:rPr>
              <a:t>Kann auch 2 zeilig sein </a:t>
            </a:r>
          </a:p>
        </p:txBody>
      </p:sp>
      <p:sp>
        <p:nvSpPr>
          <p:cNvPr id="5" name="Rechteck 4"/>
          <p:cNvSpPr/>
          <p:nvPr userDrawn="1"/>
        </p:nvSpPr>
        <p:spPr>
          <a:xfrm>
            <a:off x="0" y="6235700"/>
            <a:ext cx="9144000"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6" name="Textfeld 5"/>
          <p:cNvSpPr txBox="1"/>
          <p:nvPr userDrawn="1"/>
        </p:nvSpPr>
        <p:spPr>
          <a:xfrm>
            <a:off x="4887913" y="6164263"/>
            <a:ext cx="2808287" cy="190500"/>
          </a:xfrm>
          <a:prstGeom prst="rect">
            <a:avLst/>
          </a:prstGeom>
          <a:solidFill>
            <a:schemeClr val="accent1">
              <a:lumMod val="40000"/>
              <a:lumOff val="60000"/>
            </a:schemeClr>
          </a:solidFill>
        </p:spPr>
        <p:txBody>
          <a:bodyPr wrap="none" lIns="72000" tIns="18000" rIns="72000" bIns="18000">
            <a:spAutoFit/>
          </a:bodyPr>
          <a:lstStyle/>
          <a:p>
            <a:pPr defTabSz="914400" fontAlgn="auto">
              <a:spcBef>
                <a:spcPts val="0"/>
              </a:spcBef>
              <a:spcAft>
                <a:spcPts val="0"/>
              </a:spcAft>
              <a:buClrTx/>
              <a:buSzTx/>
              <a:buFontTx/>
              <a:buNone/>
              <a:defRPr/>
            </a:pPr>
            <a:r>
              <a:rPr lang="de-DE" sz="1000">
                <a:solidFill>
                  <a:srgbClr val="009440"/>
                </a:solidFill>
                <a:latin typeface="Verdana"/>
                <a:ea typeface="Verdana" pitchFamily="34" charset="0"/>
                <a:cs typeface="Verdana" pitchFamily="34" charset="0"/>
              </a:rPr>
              <a:t>KLINIKUM DER UNIVERSITÄT MÜNCHEN</a:t>
            </a:r>
            <a:r>
              <a:rPr lang="de-DE" sz="1000" baseline="30000">
                <a:solidFill>
                  <a:srgbClr val="009440"/>
                </a:solidFill>
                <a:latin typeface="Verdana"/>
                <a:ea typeface="Verdana" pitchFamily="34" charset="0"/>
                <a:cs typeface="Verdana" pitchFamily="34" charset="0"/>
              </a:rPr>
              <a:t>®</a:t>
            </a:r>
          </a:p>
        </p:txBody>
      </p:sp>
      <p:sp>
        <p:nvSpPr>
          <p:cNvPr id="2" name="Titel 1"/>
          <p:cNvSpPr>
            <a:spLocks noGrp="1"/>
          </p:cNvSpPr>
          <p:nvPr>
            <p:ph type="title"/>
          </p:nvPr>
        </p:nvSpPr>
        <p:spPr>
          <a:xfrm>
            <a:off x="1130400" y="1503631"/>
            <a:ext cx="6192000" cy="1512000"/>
          </a:xfrm>
        </p:spPr>
        <p:txBody>
          <a:bodyPr/>
          <a:lstStyle>
            <a:lvl1pPr>
              <a:defRPr lang="de-DE">
                <a:solidFill>
                  <a:schemeClr val="tx2"/>
                </a:solidFill>
              </a:defRPr>
            </a:lvl1pPr>
          </a:lstStyle>
          <a:p>
            <a:pPr lvl="0"/>
            <a:r>
              <a:rPr lang="de-DE" smtClean="0"/>
              <a:t>Titelmasterformat durch Klicken bearbeiten</a:t>
            </a:r>
            <a:endParaRPr lang="de-DE"/>
          </a:p>
        </p:txBody>
      </p:sp>
      <p:sp>
        <p:nvSpPr>
          <p:cNvPr id="7" name="Datumsplatzhalter 3"/>
          <p:cNvSpPr>
            <a:spLocks noGrp="1"/>
          </p:cNvSpPr>
          <p:nvPr>
            <p:ph type="dt" sz="half" idx="10"/>
          </p:nvPr>
        </p:nvSpPr>
        <p:spPr/>
        <p:txBody>
          <a:bodyPr/>
          <a:lstStyle>
            <a:lvl1pPr fontAlgn="base">
              <a:spcBef>
                <a:spcPct val="0"/>
              </a:spcBef>
              <a:spcAft>
                <a:spcPct val="0"/>
              </a:spcAft>
              <a:defRPr/>
            </a:lvl1pPr>
          </a:lstStyle>
          <a:p>
            <a:pPr>
              <a:defRPr/>
            </a:pPr>
            <a:fld id="{3C36E9AF-24B5-4DD1-84A3-4B651A8AE08B}" type="datetime1">
              <a:rPr lang="de-DE"/>
              <a:pPr>
                <a:defRPr/>
              </a:pPr>
              <a:t>19.03.2018</a:t>
            </a:fld>
            <a:endParaRPr lang="de-DE"/>
          </a:p>
        </p:txBody>
      </p:sp>
      <p:sp>
        <p:nvSpPr>
          <p:cNvPr id="8" name="Foliennummernplatzhalter 5"/>
          <p:cNvSpPr>
            <a:spLocks noGrp="1"/>
          </p:cNvSpPr>
          <p:nvPr>
            <p:ph type="sldNum" sz="quarter" idx="11"/>
          </p:nvPr>
        </p:nvSpPr>
        <p:spPr/>
        <p:txBody>
          <a:bodyPr/>
          <a:lstStyle>
            <a:lvl1pPr fontAlgn="base">
              <a:spcBef>
                <a:spcPct val="0"/>
              </a:spcBef>
              <a:spcAft>
                <a:spcPct val="0"/>
              </a:spcAft>
              <a:defRPr/>
            </a:lvl1pPr>
          </a:lstStyle>
          <a:p>
            <a:pPr>
              <a:defRPr/>
            </a:pPr>
            <a:fld id="{8052F924-C222-4A9A-94FA-87302976037F}" type="slidenum">
              <a:rPr lang="de-DE"/>
              <a:pPr>
                <a:defRPr/>
              </a:pPr>
              <a:t>‹Nr.›</a:t>
            </a:fld>
            <a:endParaRPr lang="de-DE"/>
          </a:p>
        </p:txBody>
      </p:sp>
    </p:spTree>
    <p:extLst>
      <p:ext uri="{BB962C8B-B14F-4D97-AF65-F5344CB8AC3E}">
        <p14:creationId xmlns:p14="http://schemas.microsoft.com/office/powerpoint/2010/main" val="409337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2 Textfelder">
    <p:spTree>
      <p:nvGrpSpPr>
        <p:cNvPr id="1" name=""/>
        <p:cNvGrpSpPr/>
        <p:nvPr/>
      </p:nvGrpSpPr>
      <p:grpSpPr>
        <a:xfrm>
          <a:off x="0" y="0"/>
          <a:ext cx="0" cy="0"/>
          <a:chOff x="0" y="0"/>
          <a:chExt cx="0" cy="0"/>
        </a:xfrm>
      </p:grpSpPr>
      <p:sp>
        <p:nvSpPr>
          <p:cNvPr id="3" name="Inhaltsplatzhalter 2"/>
          <p:cNvSpPr>
            <a:spLocks noGrp="1"/>
          </p:cNvSpPr>
          <p:nvPr>
            <p:ph idx="1"/>
          </p:nvPr>
        </p:nvSpPr>
        <p:spPr>
          <a:xfrm>
            <a:off x="331200" y="1548000"/>
            <a:ext cx="3960000" cy="4500000"/>
          </a:xfrm>
        </p:spPr>
        <p:txBody>
          <a:bodyPr/>
          <a:lstStyle/>
          <a:p>
            <a:pPr lvl="0"/>
            <a:r>
              <a:rPr lang="de-DE" smtClean="0"/>
              <a:t>Textmasterformat bearbeiten</a:t>
            </a:r>
          </a:p>
          <a:p>
            <a:pPr lvl="1"/>
            <a:r>
              <a:rPr lang="de-DE" smtClean="0"/>
              <a:t>Zweite Ebene</a:t>
            </a:r>
          </a:p>
          <a:p>
            <a:pPr lvl="2"/>
            <a:r>
              <a:rPr lang="de-DE" smtClean="0"/>
              <a:t>Dritte Ebene</a:t>
            </a:r>
          </a:p>
        </p:txBody>
      </p:sp>
      <p:sp>
        <p:nvSpPr>
          <p:cNvPr id="7" name="Inhaltsplatzhalter 2"/>
          <p:cNvSpPr>
            <a:spLocks noGrp="1"/>
          </p:cNvSpPr>
          <p:nvPr>
            <p:ph idx="13"/>
          </p:nvPr>
        </p:nvSpPr>
        <p:spPr>
          <a:xfrm>
            <a:off x="4615200" y="1548000"/>
            <a:ext cx="3960000" cy="4500000"/>
          </a:xfrm>
        </p:spPr>
        <p:txBody>
          <a:bodyPr/>
          <a:lstStyle/>
          <a:p>
            <a:pPr lvl="0"/>
            <a:r>
              <a:rPr lang="de-DE" smtClean="0"/>
              <a:t>Textmasterformat bearbeiten</a:t>
            </a:r>
          </a:p>
          <a:p>
            <a:pPr lvl="1"/>
            <a:r>
              <a:rPr lang="de-DE" smtClean="0"/>
              <a:t>Zweite Ebene</a:t>
            </a:r>
          </a:p>
          <a:p>
            <a:pPr lvl="2"/>
            <a:r>
              <a:rPr lang="de-DE" smtClean="0"/>
              <a:t>Dritte Ebene</a:t>
            </a:r>
          </a:p>
        </p:txBody>
      </p:sp>
      <p:sp>
        <p:nvSpPr>
          <p:cNvPr id="8" name="Titel 7"/>
          <p:cNvSpPr>
            <a:spLocks noGrp="1"/>
          </p:cNvSpPr>
          <p:nvPr>
            <p:ph type="title"/>
          </p:nvPr>
        </p:nvSpPr>
        <p:spPr>
          <a:xfrm>
            <a:off x="331200" y="504000"/>
            <a:ext cx="8244000" cy="792000"/>
          </a:xfrm>
        </p:spPr>
        <p:txBody>
          <a:bodyPr/>
          <a:lstStyle/>
          <a:p>
            <a:r>
              <a:rPr lang="de-DE" smtClean="0"/>
              <a:t>Titelmasterformat durch Klicken bearbeiten</a:t>
            </a:r>
            <a:endParaRPr lang="de-DE"/>
          </a:p>
        </p:txBody>
      </p:sp>
      <p:sp>
        <p:nvSpPr>
          <p:cNvPr id="5" name="Datumsplatzhalter 3"/>
          <p:cNvSpPr>
            <a:spLocks noGrp="1"/>
          </p:cNvSpPr>
          <p:nvPr>
            <p:ph type="dt" sz="half" idx="14"/>
          </p:nvPr>
        </p:nvSpPr>
        <p:spPr/>
        <p:txBody>
          <a:bodyPr/>
          <a:lstStyle>
            <a:lvl1pPr fontAlgn="base">
              <a:spcBef>
                <a:spcPct val="0"/>
              </a:spcBef>
              <a:spcAft>
                <a:spcPct val="0"/>
              </a:spcAft>
              <a:defRPr/>
            </a:lvl1pPr>
          </a:lstStyle>
          <a:p>
            <a:pPr>
              <a:defRPr/>
            </a:pPr>
            <a:fld id="{A49C5C78-2809-468F-8C6B-6D23D96FB61D}" type="datetime1">
              <a:rPr lang="de-DE"/>
              <a:pPr>
                <a:defRPr/>
              </a:pPr>
              <a:t>19.03.2018</a:t>
            </a:fld>
            <a:endParaRPr lang="de-DE"/>
          </a:p>
        </p:txBody>
      </p:sp>
      <p:sp>
        <p:nvSpPr>
          <p:cNvPr id="6" name="Fußzeilenplatzhalter 4"/>
          <p:cNvSpPr>
            <a:spLocks noGrp="1"/>
          </p:cNvSpPr>
          <p:nvPr>
            <p:ph type="ftr" sz="quarter" idx="15"/>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9" name="Foliennummernplatzhalter 5"/>
          <p:cNvSpPr>
            <a:spLocks noGrp="1"/>
          </p:cNvSpPr>
          <p:nvPr>
            <p:ph type="sldNum" sz="quarter" idx="16"/>
          </p:nvPr>
        </p:nvSpPr>
        <p:spPr/>
        <p:txBody>
          <a:bodyPr/>
          <a:lstStyle>
            <a:lvl1pPr fontAlgn="base">
              <a:spcBef>
                <a:spcPct val="0"/>
              </a:spcBef>
              <a:spcAft>
                <a:spcPct val="0"/>
              </a:spcAft>
              <a:defRPr/>
            </a:lvl1pPr>
          </a:lstStyle>
          <a:p>
            <a:pPr>
              <a:defRPr/>
            </a:pPr>
            <a:fld id="{E12D657F-D04D-48E0-8FD8-59468889CEC8}" type="slidenum">
              <a:rPr lang="de-DE"/>
              <a:pPr>
                <a:defRPr/>
              </a:pPr>
              <a:t>‹Nr.›</a:t>
            </a:fld>
            <a:endParaRPr lang="de-DE"/>
          </a:p>
        </p:txBody>
      </p:sp>
    </p:spTree>
    <p:extLst>
      <p:ext uri="{BB962C8B-B14F-4D97-AF65-F5344CB8AC3E}">
        <p14:creationId xmlns:p14="http://schemas.microsoft.com/office/powerpoint/2010/main" val="193038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Text und Bi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1200" y="1548000"/>
            <a:ext cx="3960000" cy="4500000"/>
          </a:xfrm>
        </p:spPr>
        <p:txBody>
          <a:bodyPr/>
          <a:lstStyle>
            <a:lvl1pPr>
              <a:defRPr sz="1600"/>
            </a:lvl1pPr>
            <a:lvl2pPr>
              <a:defRPr sz="1600"/>
            </a:lvl2pPr>
            <a:lvl3pPr>
              <a:defRPr sz="1600"/>
            </a:lvl3pPr>
          </a:lstStyle>
          <a:p>
            <a:pPr lvl="0"/>
            <a:r>
              <a:rPr lang="de-DE" smtClean="0"/>
              <a:t>Textmasterformat bearbeiten</a:t>
            </a:r>
          </a:p>
          <a:p>
            <a:pPr lvl="1"/>
            <a:r>
              <a:rPr lang="de-DE" smtClean="0"/>
              <a:t>Zweite Ebene</a:t>
            </a:r>
          </a:p>
          <a:p>
            <a:pPr lvl="2"/>
            <a:r>
              <a:rPr lang="de-DE" smtClean="0"/>
              <a:t>Dritte Ebene</a:t>
            </a:r>
          </a:p>
        </p:txBody>
      </p:sp>
      <p:sp>
        <p:nvSpPr>
          <p:cNvPr id="8" name="Bildplatzhalter 8"/>
          <p:cNvSpPr>
            <a:spLocks noGrp="1"/>
          </p:cNvSpPr>
          <p:nvPr>
            <p:ph type="pic" sz="quarter" idx="13"/>
          </p:nvPr>
        </p:nvSpPr>
        <p:spPr>
          <a:xfrm>
            <a:off x="4615200" y="1620000"/>
            <a:ext cx="3960000" cy="4428000"/>
          </a:xfrm>
        </p:spPr>
        <p:txBody>
          <a:bodyPr rtlCol="0">
            <a:noAutofit/>
          </a:bodyPr>
          <a:lstStyle>
            <a:lvl1pPr marL="0" indent="0">
              <a:buNone/>
              <a:defRPr/>
            </a:lvl1pPr>
          </a:lstStyle>
          <a:p>
            <a:pPr lvl="0"/>
            <a:r>
              <a:rPr lang="de-DE" noProof="0" smtClean="0"/>
              <a:t>Bild durch Klicken auf Symbol hinzufügen</a:t>
            </a:r>
            <a:endParaRPr lang="de-DE" noProof="0"/>
          </a:p>
        </p:txBody>
      </p:sp>
      <p:sp>
        <p:nvSpPr>
          <p:cNvPr id="7" name="Titel 6"/>
          <p:cNvSpPr>
            <a:spLocks noGrp="1"/>
          </p:cNvSpPr>
          <p:nvPr>
            <p:ph type="title"/>
          </p:nvPr>
        </p:nvSpPr>
        <p:spPr>
          <a:xfrm>
            <a:off x="331200" y="504000"/>
            <a:ext cx="8244000" cy="792000"/>
          </a:xfrm>
        </p:spPr>
        <p:txBody>
          <a:bodyPr/>
          <a:lstStyle/>
          <a:p>
            <a:r>
              <a:rPr lang="de-DE" smtClean="0"/>
              <a:t>Titelmasterformat durch Klicken bearbeiten</a:t>
            </a:r>
            <a:endParaRPr lang="de-DE"/>
          </a:p>
        </p:txBody>
      </p:sp>
      <p:sp>
        <p:nvSpPr>
          <p:cNvPr id="5" name="Datumsplatzhalter 3"/>
          <p:cNvSpPr>
            <a:spLocks noGrp="1"/>
          </p:cNvSpPr>
          <p:nvPr>
            <p:ph type="dt" sz="half" idx="14"/>
          </p:nvPr>
        </p:nvSpPr>
        <p:spPr/>
        <p:txBody>
          <a:bodyPr/>
          <a:lstStyle>
            <a:lvl1pPr fontAlgn="base">
              <a:spcBef>
                <a:spcPct val="0"/>
              </a:spcBef>
              <a:spcAft>
                <a:spcPct val="0"/>
              </a:spcAft>
              <a:defRPr/>
            </a:lvl1pPr>
          </a:lstStyle>
          <a:p>
            <a:pPr>
              <a:defRPr/>
            </a:pPr>
            <a:fld id="{A9296184-0242-4246-8C9E-29B7A91B3327}" type="datetime1">
              <a:rPr lang="de-DE"/>
              <a:pPr>
                <a:defRPr/>
              </a:pPr>
              <a:t>19.03.2018</a:t>
            </a:fld>
            <a:endParaRPr lang="de-DE"/>
          </a:p>
        </p:txBody>
      </p:sp>
      <p:sp>
        <p:nvSpPr>
          <p:cNvPr id="6" name="Fußzeilenplatzhalter 4"/>
          <p:cNvSpPr>
            <a:spLocks noGrp="1"/>
          </p:cNvSpPr>
          <p:nvPr>
            <p:ph type="ftr" sz="quarter" idx="15"/>
          </p:nvPr>
        </p:nvSpPr>
        <p:spPr/>
        <p:txBody>
          <a:bodyPr/>
          <a:lstStyle>
            <a:lvl1pPr fontAlgn="base">
              <a:spcBef>
                <a:spcPct val="0"/>
              </a:spcBef>
              <a:spcAft>
                <a:spcPct val="0"/>
              </a:spcAft>
              <a:defRPr/>
            </a:lvl1pPr>
          </a:lstStyle>
          <a:p>
            <a:pPr>
              <a:defRPr/>
            </a:pPr>
            <a:r>
              <a:rPr lang="de-DE" dirty="0" smtClean="0"/>
              <a:t>Klimawandel</a:t>
            </a:r>
            <a:endParaRPr lang="de-DE" dirty="0"/>
          </a:p>
        </p:txBody>
      </p:sp>
      <p:sp>
        <p:nvSpPr>
          <p:cNvPr id="9" name="Foliennummernplatzhalter 5"/>
          <p:cNvSpPr>
            <a:spLocks noGrp="1"/>
          </p:cNvSpPr>
          <p:nvPr>
            <p:ph type="sldNum" sz="quarter" idx="16"/>
          </p:nvPr>
        </p:nvSpPr>
        <p:spPr/>
        <p:txBody>
          <a:bodyPr/>
          <a:lstStyle>
            <a:lvl1pPr fontAlgn="base">
              <a:spcBef>
                <a:spcPct val="0"/>
              </a:spcBef>
              <a:spcAft>
                <a:spcPct val="0"/>
              </a:spcAft>
              <a:defRPr/>
            </a:lvl1pPr>
          </a:lstStyle>
          <a:p>
            <a:pPr>
              <a:defRPr/>
            </a:pPr>
            <a:fld id="{524A7294-D3ED-4AB1-9450-E3B9FE66FF42}" type="slidenum">
              <a:rPr lang="de-DE"/>
              <a:pPr>
                <a:defRPr/>
              </a:pPr>
              <a:t>‹Nr.›</a:t>
            </a:fld>
            <a:endParaRPr lang="de-DE"/>
          </a:p>
        </p:txBody>
      </p:sp>
    </p:spTree>
    <p:extLst>
      <p:ext uri="{BB962C8B-B14F-4D97-AF65-F5344CB8AC3E}">
        <p14:creationId xmlns:p14="http://schemas.microsoft.com/office/powerpoint/2010/main" val="206076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Bild Folie 2 Bilder">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331200" y="1620000"/>
            <a:ext cx="3960000" cy="2808000"/>
          </a:xfrm>
        </p:spPr>
        <p:txBody>
          <a:bodyPr rtlCol="0">
            <a:noAutofit/>
          </a:bodyPr>
          <a:lstStyle>
            <a:lvl1pPr marL="0" indent="0">
              <a:buNone/>
              <a:defRPr/>
            </a:lvl1pPr>
          </a:lstStyle>
          <a:p>
            <a:pPr lvl="0"/>
            <a:r>
              <a:rPr lang="de-DE" noProof="0" smtClean="0"/>
              <a:t>Bild durch Klicken auf Symbol hinzufügen</a:t>
            </a:r>
            <a:endParaRPr lang="de-DE" noProof="0"/>
          </a:p>
        </p:txBody>
      </p:sp>
      <p:sp>
        <p:nvSpPr>
          <p:cNvPr id="8" name="Textplatzhalter 7"/>
          <p:cNvSpPr>
            <a:spLocks noGrp="1"/>
          </p:cNvSpPr>
          <p:nvPr>
            <p:ph type="body" sz="quarter" idx="14"/>
          </p:nvPr>
        </p:nvSpPr>
        <p:spPr>
          <a:xfrm>
            <a:off x="331200" y="4608000"/>
            <a:ext cx="3960000" cy="1440000"/>
          </a:xfrm>
        </p:spPr>
        <p:txBody>
          <a:bodyPr rtlCol="0">
            <a:noAutofit/>
          </a:bodyPr>
          <a:lstStyle>
            <a:lvl1pPr>
              <a:defRPr lang="de-DE" sz="1600" smtClean="0"/>
            </a:lvl1pPr>
            <a:lvl2pPr>
              <a:defRPr lang="de-DE" sz="1600" smtClean="0"/>
            </a:lvl2pPr>
            <a:lvl3pPr>
              <a:defRPr lang="de-DE" smtClean="0"/>
            </a:lvl3pPr>
            <a:lvl4pPr>
              <a:defRPr lang="de-DE" smtClean="0"/>
            </a:lvl4pPr>
            <a:lvl5pPr>
              <a:defRPr lang="de-DE"/>
            </a:lvl5pPr>
          </a:lstStyle>
          <a:p>
            <a:pPr lvl="0"/>
            <a:r>
              <a:rPr lang="de-DE" smtClean="0"/>
              <a:t>Textmasterformat bearbeiten</a:t>
            </a:r>
          </a:p>
          <a:p>
            <a:pPr lvl="1"/>
            <a:r>
              <a:rPr lang="de-DE" smtClean="0"/>
              <a:t>Zweite Ebene</a:t>
            </a:r>
          </a:p>
        </p:txBody>
      </p:sp>
      <p:sp>
        <p:nvSpPr>
          <p:cNvPr id="10" name="Bildplatzhalter 8"/>
          <p:cNvSpPr>
            <a:spLocks noGrp="1"/>
          </p:cNvSpPr>
          <p:nvPr>
            <p:ph type="pic" sz="quarter" idx="15"/>
          </p:nvPr>
        </p:nvSpPr>
        <p:spPr>
          <a:xfrm>
            <a:off x="4615200" y="1620000"/>
            <a:ext cx="3960000" cy="2808000"/>
          </a:xfrm>
        </p:spPr>
        <p:txBody>
          <a:bodyPr rtlCol="0">
            <a:noAutofit/>
          </a:bodyPr>
          <a:lstStyle>
            <a:lvl1pPr marL="0" indent="0">
              <a:buNone/>
              <a:defRPr/>
            </a:lvl1pPr>
          </a:lstStyle>
          <a:p>
            <a:pPr lvl="0"/>
            <a:r>
              <a:rPr lang="de-DE" noProof="0" smtClean="0"/>
              <a:t>Bild durch Klicken auf Symbol hinzufügen</a:t>
            </a:r>
            <a:endParaRPr lang="de-DE" noProof="0"/>
          </a:p>
        </p:txBody>
      </p:sp>
      <p:sp>
        <p:nvSpPr>
          <p:cNvPr id="11" name="Textplatzhalter 7"/>
          <p:cNvSpPr>
            <a:spLocks noGrp="1"/>
          </p:cNvSpPr>
          <p:nvPr>
            <p:ph type="body" sz="quarter" idx="16"/>
          </p:nvPr>
        </p:nvSpPr>
        <p:spPr>
          <a:xfrm>
            <a:off x="4615200" y="4608000"/>
            <a:ext cx="3960000" cy="1440000"/>
          </a:xfrm>
        </p:spPr>
        <p:txBody>
          <a:bodyPr rtlCol="0">
            <a:noAutofit/>
          </a:bodyPr>
          <a:lstStyle>
            <a:lvl1pPr>
              <a:defRPr lang="de-DE" sz="1600" smtClean="0"/>
            </a:lvl1pPr>
            <a:lvl2pPr>
              <a:defRPr lang="de-DE" sz="1600" smtClean="0"/>
            </a:lvl2pPr>
            <a:lvl3pPr>
              <a:defRPr lang="de-DE" smtClean="0"/>
            </a:lvl3pPr>
            <a:lvl4pPr>
              <a:defRPr lang="de-DE" smtClean="0"/>
            </a:lvl4pPr>
            <a:lvl5pPr>
              <a:defRPr lang="de-DE"/>
            </a:lvl5pPr>
          </a:lstStyle>
          <a:p>
            <a:pPr lvl="0"/>
            <a:r>
              <a:rPr lang="de-DE" smtClean="0"/>
              <a:t>Textmasterformat bearbeiten</a:t>
            </a:r>
          </a:p>
          <a:p>
            <a:pPr lvl="1"/>
            <a:r>
              <a:rPr lang="de-DE" smtClean="0"/>
              <a:t>Zweite Ebene</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7" name="Datumsplatzhalter 4"/>
          <p:cNvSpPr>
            <a:spLocks noGrp="1"/>
          </p:cNvSpPr>
          <p:nvPr>
            <p:ph type="dt" sz="half" idx="17"/>
          </p:nvPr>
        </p:nvSpPr>
        <p:spPr/>
        <p:txBody>
          <a:bodyPr/>
          <a:lstStyle>
            <a:lvl1pPr fontAlgn="base">
              <a:spcBef>
                <a:spcPct val="0"/>
              </a:spcBef>
              <a:spcAft>
                <a:spcPct val="0"/>
              </a:spcAft>
              <a:defRPr/>
            </a:lvl1pPr>
          </a:lstStyle>
          <a:p>
            <a:pPr>
              <a:defRPr/>
            </a:pPr>
            <a:fld id="{8A4BF9FB-702F-4F95-ADBD-E57BAF799220}" type="datetime1">
              <a:rPr lang="de-DE"/>
              <a:pPr>
                <a:defRPr/>
              </a:pPr>
              <a:t>19.03.2018</a:t>
            </a:fld>
            <a:endParaRPr lang="de-DE"/>
          </a:p>
        </p:txBody>
      </p:sp>
      <p:sp>
        <p:nvSpPr>
          <p:cNvPr id="12" name="Fußzeilenplatzhalter 5"/>
          <p:cNvSpPr>
            <a:spLocks noGrp="1"/>
          </p:cNvSpPr>
          <p:nvPr>
            <p:ph type="ftr" sz="quarter" idx="18"/>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13" name="Foliennummernplatzhalter 6"/>
          <p:cNvSpPr>
            <a:spLocks noGrp="1"/>
          </p:cNvSpPr>
          <p:nvPr>
            <p:ph type="sldNum" sz="quarter" idx="19"/>
          </p:nvPr>
        </p:nvSpPr>
        <p:spPr/>
        <p:txBody>
          <a:bodyPr/>
          <a:lstStyle>
            <a:lvl1pPr fontAlgn="base">
              <a:spcBef>
                <a:spcPct val="0"/>
              </a:spcBef>
              <a:spcAft>
                <a:spcPct val="0"/>
              </a:spcAft>
              <a:defRPr/>
            </a:lvl1pPr>
          </a:lstStyle>
          <a:p>
            <a:pPr>
              <a:defRPr/>
            </a:pPr>
            <a:fld id="{0974DD6E-5E01-4244-A4B4-0FF3BCB4D9B1}" type="slidenum">
              <a:rPr lang="de-DE"/>
              <a:pPr>
                <a:defRPr/>
              </a:pPr>
              <a:t>‹Nr.›</a:t>
            </a:fld>
            <a:endParaRPr lang="de-DE"/>
          </a:p>
        </p:txBody>
      </p:sp>
    </p:spTree>
    <p:extLst>
      <p:ext uri="{BB962C8B-B14F-4D97-AF65-F5344CB8AC3E}">
        <p14:creationId xmlns:p14="http://schemas.microsoft.com/office/powerpoint/2010/main" val="210334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Bild Folie Querformat">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331200" y="1620000"/>
            <a:ext cx="8244000" cy="2808000"/>
          </a:xfrm>
        </p:spPr>
        <p:txBody>
          <a:bodyPr rtlCol="0">
            <a:noAutofit/>
          </a:bodyPr>
          <a:lstStyle>
            <a:lvl1pPr marL="0" indent="0">
              <a:buNone/>
              <a:defRPr/>
            </a:lvl1pPr>
          </a:lstStyle>
          <a:p>
            <a:pPr lvl="0"/>
            <a:r>
              <a:rPr lang="de-DE" noProof="0" smtClean="0"/>
              <a:t>Bild durch Klicken auf Symbol hinzufügen</a:t>
            </a:r>
            <a:endParaRPr lang="de-DE" noProof="0"/>
          </a:p>
        </p:txBody>
      </p:sp>
      <p:sp>
        <p:nvSpPr>
          <p:cNvPr id="8" name="Textplatzhalter 7"/>
          <p:cNvSpPr>
            <a:spLocks noGrp="1"/>
          </p:cNvSpPr>
          <p:nvPr>
            <p:ph type="body" sz="quarter" idx="14"/>
          </p:nvPr>
        </p:nvSpPr>
        <p:spPr>
          <a:xfrm>
            <a:off x="331200" y="4608000"/>
            <a:ext cx="8244000" cy="1440000"/>
          </a:xfrm>
        </p:spPr>
        <p:txBody>
          <a:bodyPr rtlCol="0">
            <a:noAutofit/>
          </a:bodyPr>
          <a:lstStyle>
            <a:lvl1pPr>
              <a:defRPr lang="de-DE" sz="1600" smtClean="0"/>
            </a:lvl1pPr>
            <a:lvl2pPr>
              <a:defRPr lang="de-DE" sz="1600" smtClean="0"/>
            </a:lvl2pPr>
            <a:lvl3pPr>
              <a:defRPr lang="de-DE" smtClean="0"/>
            </a:lvl3pPr>
            <a:lvl4pPr>
              <a:defRPr lang="de-DE" smtClean="0"/>
            </a:lvl4pPr>
            <a:lvl5pPr>
              <a:defRPr lang="de-DE"/>
            </a:lvl5pPr>
          </a:lstStyle>
          <a:p>
            <a:pPr lvl="0"/>
            <a:r>
              <a:rPr lang="de-DE" smtClean="0"/>
              <a:t>Textmasterformat bearbeiten</a:t>
            </a:r>
          </a:p>
          <a:p>
            <a:pPr lvl="1"/>
            <a:r>
              <a:rPr lang="de-DE" smtClean="0"/>
              <a:t>Zweite Ebene</a:t>
            </a:r>
          </a:p>
        </p:txBody>
      </p:sp>
      <p:sp>
        <p:nvSpPr>
          <p:cNvPr id="3" name="Titel 2"/>
          <p:cNvSpPr>
            <a:spLocks noGrp="1"/>
          </p:cNvSpPr>
          <p:nvPr>
            <p:ph type="title"/>
          </p:nvPr>
        </p:nvSpPr>
        <p:spPr/>
        <p:txBody>
          <a:bodyPr/>
          <a:lstStyle/>
          <a:p>
            <a:r>
              <a:rPr lang="de-DE" smtClean="0"/>
              <a:t>Titelmasterformat durch Klicken bearbeiten</a:t>
            </a:r>
            <a:endParaRPr lang="de-DE"/>
          </a:p>
        </p:txBody>
      </p:sp>
      <p:sp>
        <p:nvSpPr>
          <p:cNvPr id="5" name="Datumsplatzhalter 4"/>
          <p:cNvSpPr>
            <a:spLocks noGrp="1"/>
          </p:cNvSpPr>
          <p:nvPr>
            <p:ph type="dt" sz="half" idx="15"/>
          </p:nvPr>
        </p:nvSpPr>
        <p:spPr/>
        <p:txBody>
          <a:bodyPr/>
          <a:lstStyle>
            <a:lvl1pPr fontAlgn="base">
              <a:spcBef>
                <a:spcPct val="0"/>
              </a:spcBef>
              <a:spcAft>
                <a:spcPct val="0"/>
              </a:spcAft>
              <a:defRPr/>
            </a:lvl1pPr>
          </a:lstStyle>
          <a:p>
            <a:pPr>
              <a:defRPr/>
            </a:pPr>
            <a:fld id="{104DF879-85D6-4F1A-BFFC-DE54EA314AEC}" type="datetime1">
              <a:rPr lang="de-DE"/>
              <a:pPr>
                <a:defRPr/>
              </a:pPr>
              <a:t>19.03.2018</a:t>
            </a:fld>
            <a:endParaRPr lang="de-DE"/>
          </a:p>
        </p:txBody>
      </p:sp>
      <p:sp>
        <p:nvSpPr>
          <p:cNvPr id="6" name="Fußzeilenplatzhalter 5"/>
          <p:cNvSpPr>
            <a:spLocks noGrp="1"/>
          </p:cNvSpPr>
          <p:nvPr>
            <p:ph type="ftr" sz="quarter" idx="16"/>
          </p:nvPr>
        </p:nvSpPr>
        <p:spPr/>
        <p:txBody>
          <a:bodyPr/>
          <a:lstStyle>
            <a:lvl1pPr fontAlgn="base">
              <a:spcBef>
                <a:spcPct val="0"/>
              </a:spcBef>
              <a:spcAft>
                <a:spcPct val="0"/>
              </a:spcAft>
              <a:defRPr/>
            </a:lvl1pPr>
          </a:lstStyle>
          <a:p>
            <a:pPr>
              <a:defRPr/>
            </a:pPr>
            <a:r>
              <a:rPr lang="de-DE"/>
              <a:t>Titel der Präsentation und Name des Redners</a:t>
            </a:r>
          </a:p>
        </p:txBody>
      </p:sp>
      <p:sp>
        <p:nvSpPr>
          <p:cNvPr id="7" name="Foliennummernplatzhalter 6"/>
          <p:cNvSpPr>
            <a:spLocks noGrp="1"/>
          </p:cNvSpPr>
          <p:nvPr>
            <p:ph type="sldNum" sz="quarter" idx="17"/>
          </p:nvPr>
        </p:nvSpPr>
        <p:spPr/>
        <p:txBody>
          <a:bodyPr/>
          <a:lstStyle>
            <a:lvl1pPr fontAlgn="base">
              <a:spcBef>
                <a:spcPct val="0"/>
              </a:spcBef>
              <a:spcAft>
                <a:spcPct val="0"/>
              </a:spcAft>
              <a:defRPr/>
            </a:lvl1pPr>
          </a:lstStyle>
          <a:p>
            <a:pPr>
              <a:defRPr/>
            </a:pPr>
            <a:fld id="{F8FE4766-E13B-4E00-AC58-710B3C515813}" type="slidenum">
              <a:rPr lang="de-DE"/>
              <a:pPr>
                <a:defRPr/>
              </a:pPr>
              <a:t>‹Nr.›</a:t>
            </a:fld>
            <a:endParaRPr lang="de-DE"/>
          </a:p>
        </p:txBody>
      </p:sp>
    </p:spTree>
    <p:extLst>
      <p:ext uri="{BB962C8B-B14F-4D97-AF65-F5344CB8AC3E}">
        <p14:creationId xmlns:p14="http://schemas.microsoft.com/office/powerpoint/2010/main" val="296872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bb5d72c2-1f58-4f76-a7ca-e5b4066f5a47"/>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r="22472" b="10500"/>
          <a:stretch>
            <a:fillRect/>
          </a:stretch>
        </p:blipFill>
        <p:spPr bwMode="auto">
          <a:xfrm>
            <a:off x="6910388" y="4279900"/>
            <a:ext cx="22336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platzhalter 1"/>
          <p:cNvSpPr>
            <a:spLocks noGrp="1"/>
          </p:cNvSpPr>
          <p:nvPr>
            <p:ph type="title"/>
          </p:nvPr>
        </p:nvSpPr>
        <p:spPr>
          <a:xfrm>
            <a:off x="331788" y="503238"/>
            <a:ext cx="8243887" cy="792162"/>
          </a:xfrm>
          <a:prstGeom prst="rect">
            <a:avLst/>
          </a:prstGeom>
        </p:spPr>
        <p:txBody>
          <a:bodyPr vert="horz" lIns="0" tIns="0" rIns="0" bIns="0" rtlCol="0" anchor="t">
            <a:noAutofit/>
          </a:bodyPr>
          <a:lstStyle/>
          <a:p>
            <a:r>
              <a:rPr lang="de-DE" dirty="0" smtClean="0"/>
              <a:t>Titelmasterformat durch Klicken bearbeiten</a:t>
            </a:r>
            <a:endParaRPr lang="de-DE" dirty="0"/>
          </a:p>
        </p:txBody>
      </p:sp>
      <p:sp>
        <p:nvSpPr>
          <p:cNvPr id="9220" name="Textplatzhalter 2"/>
          <p:cNvSpPr>
            <a:spLocks noGrp="1"/>
          </p:cNvSpPr>
          <p:nvPr>
            <p:ph type="body" idx="1"/>
          </p:nvPr>
        </p:nvSpPr>
        <p:spPr bwMode="auto">
          <a:xfrm>
            <a:off x="331788" y="1547813"/>
            <a:ext cx="8243887"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19125" y="6380163"/>
            <a:ext cx="2133600" cy="179387"/>
          </a:xfrm>
          <a:prstGeom prst="rect">
            <a:avLst/>
          </a:prstGeom>
        </p:spPr>
        <p:txBody>
          <a:bodyPr vert="horz" lIns="0" tIns="0" rIns="0" bIns="0" rtlCol="0" anchor="ctr"/>
          <a:lstStyle>
            <a:lvl1pPr algn="l" fontAlgn="auto">
              <a:spcBef>
                <a:spcPts val="0"/>
              </a:spcBef>
              <a:spcAft>
                <a:spcPts val="0"/>
              </a:spcAft>
              <a:defRPr sz="1000">
                <a:solidFill>
                  <a:prstClr val="black">
                    <a:tint val="75000"/>
                  </a:prstClr>
                </a:solidFill>
                <a:latin typeface="Verdana" pitchFamily="34" charset="0"/>
                <a:ea typeface="Verdana" pitchFamily="34" charset="0"/>
                <a:cs typeface="Verdana" pitchFamily="34" charset="0"/>
              </a:defRPr>
            </a:lvl1pPr>
          </a:lstStyle>
          <a:p>
            <a:pPr defTabSz="914400">
              <a:buClrTx/>
              <a:buSzTx/>
              <a:buFontTx/>
              <a:buNone/>
              <a:defRPr/>
            </a:pPr>
            <a:fld id="{B0E41880-EEE0-44C8-A447-814A50A8AFEF}" type="datetime1">
              <a:rPr lang="de-DE"/>
              <a:pPr defTabSz="914400">
                <a:buClrTx/>
                <a:buSzTx/>
                <a:buFontTx/>
                <a:buNone/>
                <a:defRPr/>
              </a:pPr>
              <a:t>19.03.2018</a:t>
            </a:fld>
            <a:endParaRPr lang="de-DE"/>
          </a:p>
        </p:txBody>
      </p:sp>
      <p:sp>
        <p:nvSpPr>
          <p:cNvPr id="5" name="Fußzeilenplatzhalter 4"/>
          <p:cNvSpPr>
            <a:spLocks noGrp="1"/>
          </p:cNvSpPr>
          <p:nvPr>
            <p:ph type="ftr" sz="quarter" idx="3"/>
          </p:nvPr>
        </p:nvSpPr>
        <p:spPr>
          <a:xfrm>
            <a:off x="331788" y="179388"/>
            <a:ext cx="8243887" cy="180975"/>
          </a:xfrm>
          <a:prstGeom prst="rect">
            <a:avLst/>
          </a:prstGeom>
        </p:spPr>
        <p:txBody>
          <a:bodyPr vert="horz" lIns="0" tIns="0" rIns="0" bIns="0" rtlCol="0" anchor="ctr"/>
          <a:lstStyle>
            <a:lvl1pPr algn="l" fontAlgn="auto">
              <a:spcBef>
                <a:spcPts val="0"/>
              </a:spcBef>
              <a:spcAft>
                <a:spcPts val="0"/>
              </a:spcAft>
              <a:defRPr sz="1000">
                <a:solidFill>
                  <a:prstClr val="black">
                    <a:tint val="75000"/>
                  </a:prstClr>
                </a:solidFill>
                <a:latin typeface="Verdana" pitchFamily="34" charset="0"/>
                <a:ea typeface="Verdana" pitchFamily="34" charset="0"/>
                <a:cs typeface="Verdana" pitchFamily="34" charset="0"/>
              </a:defRPr>
            </a:lvl1pPr>
          </a:lstStyle>
          <a:p>
            <a:pPr defTabSz="914400">
              <a:buClrTx/>
              <a:buSzTx/>
              <a:buFontTx/>
              <a:buNone/>
              <a:defRPr/>
            </a:pPr>
            <a:r>
              <a:rPr lang="de-DE"/>
              <a:t>Titel der Präsentation und Name des Redners</a:t>
            </a:r>
          </a:p>
        </p:txBody>
      </p:sp>
      <p:sp>
        <p:nvSpPr>
          <p:cNvPr id="6" name="Foliennummernplatzhalter 5"/>
          <p:cNvSpPr>
            <a:spLocks noGrp="1"/>
          </p:cNvSpPr>
          <p:nvPr>
            <p:ph type="sldNum" sz="quarter" idx="4"/>
          </p:nvPr>
        </p:nvSpPr>
        <p:spPr>
          <a:xfrm>
            <a:off x="331788" y="6380163"/>
            <a:ext cx="323850" cy="179387"/>
          </a:xfrm>
          <a:prstGeom prst="rect">
            <a:avLst/>
          </a:prstGeom>
        </p:spPr>
        <p:txBody>
          <a:bodyPr vert="horz" lIns="0" tIns="0" rIns="0" bIns="0" rtlCol="0" anchor="ctr"/>
          <a:lstStyle>
            <a:lvl1pPr algn="l" fontAlgn="auto">
              <a:spcBef>
                <a:spcPts val="0"/>
              </a:spcBef>
              <a:spcAft>
                <a:spcPts val="0"/>
              </a:spcAft>
              <a:defRPr sz="1000">
                <a:solidFill>
                  <a:prstClr val="black">
                    <a:tint val="75000"/>
                  </a:prstClr>
                </a:solidFill>
                <a:latin typeface="Verdana" pitchFamily="34" charset="0"/>
                <a:ea typeface="Verdana" pitchFamily="34" charset="0"/>
                <a:cs typeface="Verdana" pitchFamily="34" charset="0"/>
              </a:defRPr>
            </a:lvl1pPr>
          </a:lstStyle>
          <a:p>
            <a:pPr defTabSz="914400">
              <a:buClrTx/>
              <a:buSzTx/>
              <a:buFontTx/>
              <a:buNone/>
              <a:defRPr/>
            </a:pPr>
            <a:fld id="{198C75BA-4AE0-488C-9446-2852AE7E8CC0}" type="slidenum">
              <a:rPr lang="de-DE"/>
              <a:pPr defTabSz="914400">
                <a:buClrTx/>
                <a:buSzTx/>
                <a:buFontTx/>
                <a:buNone/>
                <a:defRPr/>
              </a:pPr>
              <a:t>‹Nr.›</a:t>
            </a:fld>
            <a:endParaRPr lang="de-DE"/>
          </a:p>
        </p:txBody>
      </p:sp>
      <p:sp>
        <p:nvSpPr>
          <p:cNvPr id="8" name="Rechteck 7"/>
          <p:cNvSpPr/>
          <p:nvPr/>
        </p:nvSpPr>
        <p:spPr>
          <a:xfrm>
            <a:off x="0" y="6235700"/>
            <a:ext cx="9144000"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de-DE" sz="1800">
              <a:solidFill>
                <a:prstClr val="white"/>
              </a:solidFill>
            </a:endParaRPr>
          </a:p>
        </p:txBody>
      </p:sp>
      <p:sp>
        <p:nvSpPr>
          <p:cNvPr id="11" name="Textfeld 10"/>
          <p:cNvSpPr txBox="1"/>
          <p:nvPr userDrawn="1"/>
        </p:nvSpPr>
        <p:spPr>
          <a:xfrm>
            <a:off x="4959350" y="6388100"/>
            <a:ext cx="2736850" cy="359073"/>
          </a:xfrm>
          <a:prstGeom prst="rect">
            <a:avLst/>
          </a:prstGeom>
          <a:noFill/>
        </p:spPr>
        <p:txBody>
          <a:bodyPr lIns="0" tIns="0" rIns="0" bIns="0">
            <a:spAutoFit/>
          </a:bodyPr>
          <a:lstStyle/>
          <a:p>
            <a:pPr defTabSz="914400" fontAlgn="auto">
              <a:lnSpc>
                <a:spcPts val="1400"/>
              </a:lnSpc>
              <a:spcBef>
                <a:spcPts val="0"/>
              </a:spcBef>
              <a:spcAft>
                <a:spcPts val="0"/>
              </a:spcAft>
              <a:buClrTx/>
              <a:buSzTx/>
              <a:buFontTx/>
              <a:buNone/>
              <a:defRPr/>
            </a:pPr>
            <a:r>
              <a:rPr lang="de-DE" sz="900" cap="all" spc="40" dirty="0" smtClean="0">
                <a:solidFill>
                  <a:prstClr val="white">
                    <a:lumMod val="50000"/>
                  </a:prstClr>
                </a:solidFill>
                <a:latin typeface="Verdana"/>
                <a:ea typeface="Verdana" pitchFamily="34" charset="0"/>
                <a:cs typeface="Verdana" pitchFamily="34" charset="0"/>
              </a:rPr>
              <a:t>Institut</a:t>
            </a:r>
            <a:r>
              <a:rPr lang="de-DE" sz="900" cap="all" spc="40" baseline="0" dirty="0" smtClean="0">
                <a:solidFill>
                  <a:prstClr val="white">
                    <a:lumMod val="50000"/>
                  </a:prstClr>
                </a:solidFill>
                <a:latin typeface="Verdana"/>
                <a:ea typeface="Verdana" pitchFamily="34" charset="0"/>
                <a:cs typeface="Verdana" pitchFamily="34" charset="0"/>
              </a:rPr>
              <a:t>  und </a:t>
            </a:r>
            <a:r>
              <a:rPr lang="de-DE" sz="900" cap="all" spc="40" baseline="0" dirty="0" err="1" smtClean="0">
                <a:solidFill>
                  <a:prstClr val="white">
                    <a:lumMod val="50000"/>
                  </a:prstClr>
                </a:solidFill>
                <a:latin typeface="Verdana"/>
                <a:ea typeface="Verdana" pitchFamily="34" charset="0"/>
                <a:cs typeface="Verdana" pitchFamily="34" charset="0"/>
              </a:rPr>
              <a:t>poliklinik</a:t>
            </a:r>
            <a:r>
              <a:rPr lang="de-DE" sz="900" cap="all" spc="40" baseline="0" dirty="0" smtClean="0">
                <a:solidFill>
                  <a:prstClr val="white">
                    <a:lumMod val="50000"/>
                  </a:prstClr>
                </a:solidFill>
                <a:latin typeface="Verdana"/>
                <a:ea typeface="Verdana" pitchFamily="34" charset="0"/>
                <a:cs typeface="Verdana" pitchFamily="34" charset="0"/>
              </a:rPr>
              <a:t> für </a:t>
            </a:r>
            <a:br>
              <a:rPr lang="de-DE" sz="900" cap="all" spc="40" baseline="0" dirty="0" smtClean="0">
                <a:solidFill>
                  <a:prstClr val="white">
                    <a:lumMod val="50000"/>
                  </a:prstClr>
                </a:solidFill>
                <a:latin typeface="Verdana"/>
                <a:ea typeface="Verdana" pitchFamily="34" charset="0"/>
                <a:cs typeface="Verdana" pitchFamily="34" charset="0"/>
              </a:rPr>
            </a:br>
            <a:r>
              <a:rPr lang="de-DE" sz="900" cap="all" spc="40" baseline="0" dirty="0" smtClean="0">
                <a:solidFill>
                  <a:prstClr val="white">
                    <a:lumMod val="50000"/>
                  </a:prstClr>
                </a:solidFill>
                <a:latin typeface="Verdana"/>
                <a:ea typeface="Verdana" pitchFamily="34" charset="0"/>
                <a:cs typeface="Verdana" pitchFamily="34" charset="0"/>
              </a:rPr>
              <a:t>Arbeits- Sozial und Umweltmedizin</a:t>
            </a:r>
            <a:endParaRPr lang="de-DE" sz="900" cap="all" spc="40" dirty="0">
              <a:solidFill>
                <a:prstClr val="white">
                  <a:lumMod val="50000"/>
                </a:prstClr>
              </a:solidFill>
              <a:latin typeface="Verdana"/>
              <a:ea typeface="Verdana" pitchFamily="34" charset="0"/>
              <a:cs typeface="Verdana" pitchFamily="34" charset="0"/>
            </a:endParaRPr>
          </a:p>
        </p:txBody>
      </p:sp>
      <p:sp>
        <p:nvSpPr>
          <p:cNvPr id="9226" name="Textfeld 16"/>
          <p:cNvSpPr txBox="1">
            <a:spLocks noChangeArrowheads="1"/>
          </p:cNvSpPr>
          <p:nvPr userDrawn="1"/>
        </p:nvSpPr>
        <p:spPr bwMode="auto">
          <a:xfrm>
            <a:off x="4887913" y="6164263"/>
            <a:ext cx="2808287"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18000" rIns="72000" bIns="18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ClrTx/>
              <a:buSzTx/>
              <a:buFontTx/>
              <a:buNone/>
              <a:defRPr/>
            </a:pPr>
            <a:r>
              <a:rPr lang="de-DE" altLang="de-DE" sz="1000" smtClean="0">
                <a:solidFill>
                  <a:srgbClr val="009440"/>
                </a:solidFill>
                <a:latin typeface="Verdana" pitchFamily="34" charset="0"/>
                <a:ea typeface="Verdana" pitchFamily="34" charset="0"/>
                <a:cs typeface="Verdana" pitchFamily="34" charset="0"/>
              </a:rPr>
              <a:t>KLINIKUM DER UNIVERSITÄT MÜNCHEN</a:t>
            </a:r>
            <a:r>
              <a:rPr lang="de-DE" altLang="de-DE" sz="1000" baseline="30000" smtClean="0">
                <a:solidFill>
                  <a:srgbClr val="009440"/>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11741909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iming>
    <p:tnLst>
      <p:par>
        <p:cTn id="1" dur="indefinite" restart="never" nodeType="tmRoot"/>
      </p:par>
    </p:tnLst>
  </p:timing>
  <p:hf hdr="0"/>
  <p:txStyles>
    <p:titleStyle>
      <a:lvl1pPr algn="l" rtl="0" eaLnBrk="0" fontAlgn="base" hangingPunct="0">
        <a:spcBef>
          <a:spcPct val="0"/>
        </a:spcBef>
        <a:spcAft>
          <a:spcPct val="0"/>
        </a:spcAft>
        <a:defRPr sz="2400" kern="1200" cap="all">
          <a:solidFill>
            <a:schemeClr val="tx2"/>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l" rtl="0" fontAlgn="base">
        <a:spcBef>
          <a:spcPct val="0"/>
        </a:spcBef>
        <a:spcAft>
          <a:spcPct val="0"/>
        </a:spcAft>
        <a:defRPr sz="2400">
          <a:solidFill>
            <a:schemeClr val="tx2"/>
          </a:solidFill>
          <a:latin typeface="Verdana" pitchFamily="34" charset="0"/>
          <a:ea typeface="Verdana" pitchFamily="34" charset="0"/>
          <a:cs typeface="Verdana" pitchFamily="34" charset="0"/>
        </a:defRPr>
      </a:lvl6pPr>
      <a:lvl7pPr marL="914400" algn="l" rtl="0" fontAlgn="base">
        <a:spcBef>
          <a:spcPct val="0"/>
        </a:spcBef>
        <a:spcAft>
          <a:spcPct val="0"/>
        </a:spcAft>
        <a:defRPr sz="2400">
          <a:solidFill>
            <a:schemeClr val="tx2"/>
          </a:solidFill>
          <a:latin typeface="Verdana" pitchFamily="34" charset="0"/>
          <a:ea typeface="Verdana" pitchFamily="34" charset="0"/>
          <a:cs typeface="Verdana" pitchFamily="34" charset="0"/>
        </a:defRPr>
      </a:lvl7pPr>
      <a:lvl8pPr marL="1371600" algn="l" rtl="0" fontAlgn="base">
        <a:spcBef>
          <a:spcPct val="0"/>
        </a:spcBef>
        <a:spcAft>
          <a:spcPct val="0"/>
        </a:spcAft>
        <a:defRPr sz="2400">
          <a:solidFill>
            <a:schemeClr val="tx2"/>
          </a:solidFill>
          <a:latin typeface="Verdana" pitchFamily="34" charset="0"/>
          <a:ea typeface="Verdana" pitchFamily="34" charset="0"/>
          <a:cs typeface="Verdana" pitchFamily="34" charset="0"/>
        </a:defRPr>
      </a:lvl8pPr>
      <a:lvl9pPr marL="1828800" algn="l" rtl="0" fontAlgn="base">
        <a:spcBef>
          <a:spcPct val="0"/>
        </a:spcBef>
        <a:spcAft>
          <a:spcPct val="0"/>
        </a:spcAft>
        <a:defRPr sz="2400">
          <a:solidFill>
            <a:schemeClr val="tx2"/>
          </a:solidFill>
          <a:latin typeface="Verdana" pitchFamily="34" charset="0"/>
          <a:ea typeface="Verdana" pitchFamily="34" charset="0"/>
          <a:cs typeface="Verdana" pitchFamily="34" charset="0"/>
        </a:defRPr>
      </a:lvl9pPr>
    </p:titleStyle>
    <p:bodyStyle>
      <a:lvl1pPr marL="285750" indent="-285750" algn="l" rtl="0" eaLnBrk="0" fontAlgn="base" hangingPunct="0">
        <a:lnSpc>
          <a:spcPct val="120000"/>
        </a:lnSpc>
        <a:spcBef>
          <a:spcPts val="600"/>
        </a:spcBef>
        <a:spcAft>
          <a:spcPct val="0"/>
        </a:spcAft>
        <a:buClr>
          <a:schemeClr val="bg2"/>
        </a:buClr>
        <a:buSzPct val="140000"/>
        <a:buFont typeface="Wingdings" pitchFamily="2" charset="2"/>
        <a:buChar char="§"/>
        <a:defRPr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lnSpc>
          <a:spcPct val="120000"/>
        </a:lnSpc>
        <a:spcBef>
          <a:spcPts val="600"/>
        </a:spcBef>
        <a:spcAft>
          <a:spcPct val="0"/>
        </a:spcAft>
        <a:buClr>
          <a:schemeClr val="bg2"/>
        </a:buClr>
        <a:buSzPct val="120000"/>
        <a:buFont typeface="Wingdings" pitchFamily="2" charset="2"/>
        <a:buChar char="§"/>
        <a:defRPr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lnSpc>
          <a:spcPct val="120000"/>
        </a:lnSpc>
        <a:spcBef>
          <a:spcPts val="600"/>
        </a:spcBef>
        <a:spcAft>
          <a:spcPct val="0"/>
        </a:spcAft>
        <a:buClr>
          <a:schemeClr val="bg2"/>
        </a:buClr>
        <a:buSzPct val="120000"/>
        <a:buFont typeface="Wingdings" pitchFamily="2" charset="2"/>
        <a:buChar char="§"/>
        <a:defRPr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lnSpc>
          <a:spcPct val="120000"/>
        </a:lnSpc>
        <a:spcBef>
          <a:spcPts val="600"/>
        </a:spcBef>
        <a:spcAft>
          <a:spcPct val="0"/>
        </a:spcAft>
        <a:buClr>
          <a:schemeClr val="bg2"/>
        </a:buClr>
        <a:buSzPct val="120000"/>
        <a:buFont typeface="Wingdings" pitchFamily="2" charset="2"/>
        <a:buChar char="§"/>
        <a:defRPr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lnSpc>
          <a:spcPct val="120000"/>
        </a:lnSpc>
        <a:spcBef>
          <a:spcPts val="600"/>
        </a:spcBef>
        <a:spcAft>
          <a:spcPct val="0"/>
        </a:spcAft>
        <a:buClr>
          <a:schemeClr val="bg2"/>
        </a:buClr>
        <a:buSzPct val="120000"/>
        <a:buFont typeface="Wingdings" pitchFamily="2" charset="2"/>
        <a:buChar char="§"/>
        <a:defRPr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bpb.de/mediathek/179226/was-ist-der-treibhauseffek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80.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8.wm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60.xml"/><Relationship Id="rId16"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46.jpeg"/><Relationship Id="rId5" Type="http://schemas.openxmlformats.org/officeDocument/2006/relationships/diagramQuickStyle" Target="../diagrams/quickStyle2.xml"/><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diagramLayout" Target="../diagrams/layout2.xml"/><Relationship Id="rId9" Type="http://schemas.openxmlformats.org/officeDocument/2006/relationships/image" Target="../media/image44.wmf"/><Relationship Id="rId14" Type="http://schemas.openxmlformats.org/officeDocument/2006/relationships/image" Target="../media/image49.jpeg"/></Relationships>
</file>

<file path=ppt/slides/_rels/slide8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8.wmf"/><Relationship Id="rId17" Type="http://schemas.openxmlformats.org/officeDocument/2006/relationships/image" Target="../media/image54.png"/><Relationship Id="rId2" Type="http://schemas.openxmlformats.org/officeDocument/2006/relationships/notesSlide" Target="../notesSlides/notesSlide61.xml"/><Relationship Id="rId16"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46.jpeg"/><Relationship Id="rId5" Type="http://schemas.openxmlformats.org/officeDocument/2006/relationships/diagramQuickStyle" Target="../diagrams/quickStyle3.xml"/><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diagramLayout" Target="../diagrams/layout3.xml"/><Relationship Id="rId9" Type="http://schemas.openxmlformats.org/officeDocument/2006/relationships/image" Target="../media/image44.wmf"/><Relationship Id="rId14" Type="http://schemas.openxmlformats.org/officeDocument/2006/relationships/image" Target="../media/image53.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www.klimawandelundbildung.de/"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eg"/></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7.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eg"/></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27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 Julia Schoierer</a:t>
            </a:r>
            <a:r>
              <a:rPr lang="de-DE" altLang="de-DE" sz="1400" b="1" dirty="0">
                <a:solidFill>
                  <a:srgbClr val="898989"/>
                </a:solidFill>
              </a:rPr>
              <a:t>, Hanna Mertes MPH,  </a:t>
            </a:r>
            <a:r>
              <a:rPr lang="de-DE" altLang="de-DE" sz="1400" b="1" dirty="0" smtClean="0">
                <a:solidFill>
                  <a:srgbClr val="898989"/>
                </a:solidFill>
              </a:rPr>
              <a:t>PD Dr. Stephan Böse-O´Reilly, Dr. Daniel Tolks,  Birgit Wershofen </a:t>
            </a:r>
            <a:r>
              <a:rPr lang="de-DE" altLang="de-DE" sz="1400" b="1" dirty="0" err="1" smtClean="0">
                <a:solidFill>
                  <a:srgbClr val="898989"/>
                </a:solidFill>
              </a:rPr>
              <a:t>MScN</a:t>
            </a:r>
            <a:endParaRPr lang="de-DE" altLang="de-DE" sz="1400" b="1" dirty="0" smtClean="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1392078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27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 Julia Schoierer</a:t>
            </a:r>
            <a:r>
              <a:rPr lang="de-DE" altLang="de-DE" sz="1400" b="1" dirty="0">
                <a:solidFill>
                  <a:srgbClr val="898989"/>
                </a:solidFill>
              </a:rPr>
              <a:t>, Hanna Mertes MPH,  </a:t>
            </a:r>
            <a:r>
              <a:rPr lang="de-DE" altLang="de-DE" sz="1400" b="1" dirty="0" smtClean="0">
                <a:solidFill>
                  <a:srgbClr val="898989"/>
                </a:solidFill>
              </a:rPr>
              <a:t>PD Dr. Stephan Böse-O´Reilly, Dr. Daniel Tolks,  Birgit Wershofen </a:t>
            </a:r>
            <a:r>
              <a:rPr lang="de-DE" altLang="de-DE" sz="1400" b="1" dirty="0" err="1" smtClean="0">
                <a:solidFill>
                  <a:srgbClr val="898989"/>
                </a:solidFill>
              </a:rPr>
              <a:t>MScN</a:t>
            </a:r>
            <a:endParaRPr lang="de-DE" altLang="de-DE" sz="1400" b="1" dirty="0" smtClean="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716285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funktioniert Klimaschutz im Beruf?</a:t>
            </a:r>
            <a:endParaRPr lang="de-DE" dirty="0"/>
          </a:p>
        </p:txBody>
      </p:sp>
      <p:sp>
        <p:nvSpPr>
          <p:cNvPr id="3" name="Inhaltsplatzhalter 2"/>
          <p:cNvSpPr>
            <a:spLocks noGrp="1"/>
          </p:cNvSpPr>
          <p:nvPr>
            <p:ph idx="1"/>
          </p:nvPr>
        </p:nvSpPr>
        <p:spPr/>
        <p:txBody>
          <a:bodyPr/>
          <a:lstStyle/>
          <a:p>
            <a:pPr marL="285750" lvl="1">
              <a:buSzPct val="140000"/>
            </a:pPr>
            <a:r>
              <a:rPr lang="de-DE" dirty="0" smtClean="0"/>
              <a:t>Aktiv werden! Einbringen in Klimaschutzmaßnahmen</a:t>
            </a:r>
          </a:p>
          <a:p>
            <a:pPr marL="685800" lvl="2">
              <a:buSzPct val="140000"/>
            </a:pPr>
            <a:r>
              <a:rPr lang="de-DE" b="1" dirty="0" smtClean="0"/>
              <a:t>Aktiv auf allen Ebenen </a:t>
            </a:r>
            <a:r>
              <a:rPr lang="de-DE" dirty="0" smtClean="0"/>
              <a:t>(Arbeitsumfeld, Patientenkontakt, eigene Stadt und Kommune)</a:t>
            </a:r>
          </a:p>
          <a:p>
            <a:r>
              <a:rPr lang="de-DE" dirty="0"/>
              <a:t>Aufklärung…</a:t>
            </a:r>
          </a:p>
          <a:p>
            <a:pPr lvl="1"/>
            <a:r>
              <a:rPr lang="de-DE" dirty="0"/>
              <a:t>über die gesundheitlichen Folgen des Klimawandels</a:t>
            </a:r>
          </a:p>
          <a:p>
            <a:pPr lvl="1"/>
            <a:r>
              <a:rPr lang="de-DE" dirty="0"/>
              <a:t>und zu Verhaltensänderungen motivieren (z. B. Bewegung, Ernährung</a:t>
            </a:r>
            <a:r>
              <a:rPr lang="de-DE" dirty="0" smtClean="0"/>
              <a:t>)</a:t>
            </a:r>
            <a:endParaRPr lang="de-DE" b="1" dirty="0" smtClean="0"/>
          </a:p>
          <a:p>
            <a:r>
              <a:rPr lang="de-DE" dirty="0" smtClean="0"/>
              <a:t>Mit gutem Beispiel vorangehen!</a:t>
            </a:r>
          </a:p>
          <a:p>
            <a:pPr lvl="1"/>
            <a:r>
              <a:rPr lang="de-DE" dirty="0" smtClean="0"/>
              <a:t>CO2- und Ressourcenverbrauch in Gesundheitseinrichtungen senken      </a:t>
            </a:r>
            <a:r>
              <a:rPr lang="de-DE" dirty="0"/>
              <a:t> </a:t>
            </a:r>
            <a:r>
              <a:rPr lang="de-DE" dirty="0" smtClean="0"/>
              <a:t>selber aktiv werden und Arbeitskollegen, Führungsebene etc. auf Klimaschutz hinweisen</a:t>
            </a:r>
          </a:p>
        </p:txBody>
      </p:sp>
      <p:sp>
        <p:nvSpPr>
          <p:cNvPr id="4" name="Datumsplatzhalter 3"/>
          <p:cNvSpPr>
            <a:spLocks noGrp="1"/>
          </p:cNvSpPr>
          <p:nvPr>
            <p:ph type="dt" sz="half" idx="10"/>
          </p:nvPr>
        </p:nvSpPr>
        <p:spPr/>
        <p:txBody>
          <a:bodyPr/>
          <a:lstStyle/>
          <a:p>
            <a:pPr>
              <a:defRPr/>
            </a:pPr>
            <a:fld id="{9DA4C16F-37EA-4AD0-B59F-06BB9FE2071A}" type="datetime1">
              <a:rPr lang="de-DE" smtClean="0"/>
              <a:t>19.03.2018</a:t>
            </a:fld>
            <a:endParaRPr lang="de-DE"/>
          </a:p>
        </p:txBody>
      </p:sp>
      <p:sp>
        <p:nvSpPr>
          <p:cNvPr id="5" name="Fußzeilenplatzhalter 4"/>
          <p:cNvSpPr>
            <a:spLocks noGrp="1"/>
          </p:cNvSpPr>
          <p:nvPr>
            <p:ph type="ftr" sz="quarter" idx="11"/>
          </p:nvPr>
        </p:nvSpPr>
        <p:spPr/>
        <p:txBody>
          <a:bodyPr/>
          <a:lstStyle/>
          <a:p>
            <a:pPr>
              <a:defRPr/>
            </a:pPr>
            <a:r>
              <a:rPr lang="de-DE" dirty="0" smtClean="0"/>
              <a:t>Klimaschutz im Gesundheitswesen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100</a:t>
            </a:fld>
            <a:endParaRPr lang="de-DE"/>
          </a:p>
        </p:txBody>
      </p:sp>
      <p:sp>
        <p:nvSpPr>
          <p:cNvPr id="7" name="Pfeil nach rechts 6"/>
          <p:cNvSpPr/>
          <p:nvPr/>
        </p:nvSpPr>
        <p:spPr>
          <a:xfrm>
            <a:off x="1979712" y="5013176"/>
            <a:ext cx="360040" cy="288032"/>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73331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eure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Dr. phil. Julia Schoierer</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julia.schoierer@med.uni-muenchen.de</a:t>
            </a:r>
            <a:endPar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endPar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Hanna Mertes, MPH</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hanna.mertes@med.uni-muenchen.de</a:t>
            </a:r>
          </a:p>
          <a:p>
            <a:pPr>
              <a:buClr>
                <a:schemeClr val="bg2"/>
              </a:buClr>
              <a:buSzPct val="140000"/>
            </a:pPr>
            <a:endPar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Arbeits-, Sozial- und Umweltmedizin</a:t>
            </a:r>
          </a:p>
          <a:p>
            <a:pPr>
              <a:buClr>
                <a:schemeClr val="bg2"/>
              </a:buClr>
              <a:buSzPct val="140000"/>
            </a:pPr>
            <a:endPar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4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4432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a:t>
            </a:r>
            <a:endParaRPr lang="de-DE" dirty="0"/>
          </a:p>
        </p:txBody>
      </p:sp>
      <p:sp>
        <p:nvSpPr>
          <p:cNvPr id="3" name="Inhaltsplatzhalter 2"/>
          <p:cNvSpPr>
            <a:spLocks noGrp="1"/>
          </p:cNvSpPr>
          <p:nvPr>
            <p:ph idx="1"/>
          </p:nvPr>
        </p:nvSpPr>
        <p:spPr/>
        <p:txBody>
          <a:bodyPr/>
          <a:lstStyle/>
          <a:p>
            <a:pPr marL="285750" lvl="1" indent="-285750">
              <a:buSzPct val="140000"/>
              <a:buFont typeface="Wingdings" panose="05000000000000000000" pitchFamily="2" charset="2"/>
              <a:buChar char="§"/>
            </a:pPr>
            <a:r>
              <a:rPr lang="de-DE" sz="1400" dirty="0"/>
              <a:t>Augustin et </a:t>
            </a:r>
            <a:r>
              <a:rPr lang="de-DE" sz="1400" dirty="0" smtClean="0"/>
              <a:t>al. </a:t>
            </a:r>
            <a:r>
              <a:rPr lang="de-DE" sz="1400" dirty="0"/>
              <a:t>Gesundheit. Klimawandel in Deutschland. </a:t>
            </a:r>
            <a:r>
              <a:rPr lang="de-DE" sz="1400" dirty="0" smtClean="0"/>
              <a:t>Springer. 2016.</a:t>
            </a:r>
            <a:endParaRPr lang="de-DE" sz="1400" dirty="0"/>
          </a:p>
          <a:p>
            <a:pPr marL="304800" indent="-304800">
              <a:buFont typeface="Wingdings" panose="05000000000000000000" pitchFamily="2" charset="2"/>
              <a:buChar char="§"/>
            </a:pPr>
            <a:r>
              <a:rPr lang="de-DE" sz="1400" dirty="0" err="1" smtClean="0"/>
              <a:t>Huscher</a:t>
            </a:r>
            <a:r>
              <a:rPr lang="de-DE" sz="1400" dirty="0" smtClean="0"/>
              <a:t> </a:t>
            </a:r>
            <a:r>
              <a:rPr lang="de-DE" sz="1400" dirty="0"/>
              <a:t>J</a:t>
            </a:r>
            <a:r>
              <a:rPr lang="de-DE" sz="1400" dirty="0" smtClean="0"/>
              <a:t>. </a:t>
            </a:r>
            <a:r>
              <a:rPr lang="de-DE" sz="1400" i="1" dirty="0"/>
              <a:t>Klimaschutz als Präventionsstrategie</a:t>
            </a:r>
            <a:r>
              <a:rPr lang="de-DE" sz="1400" dirty="0" smtClean="0"/>
              <a:t>. 2016.</a:t>
            </a:r>
            <a:endParaRPr lang="de-DE" sz="1400" dirty="0"/>
          </a:p>
          <a:p>
            <a:endParaRPr lang="de-DE" sz="1600" dirty="0"/>
          </a:p>
        </p:txBody>
      </p:sp>
      <p:sp>
        <p:nvSpPr>
          <p:cNvPr id="4" name="Datumsplatzhalter 3"/>
          <p:cNvSpPr>
            <a:spLocks noGrp="1"/>
          </p:cNvSpPr>
          <p:nvPr>
            <p:ph type="dt" sz="half" idx="10"/>
          </p:nvPr>
        </p:nvSpPr>
        <p:spPr/>
        <p:txBody>
          <a:bodyPr/>
          <a:lstStyle/>
          <a:p>
            <a:pPr>
              <a:defRPr/>
            </a:pPr>
            <a:fld id="{2F01807B-4AD7-4C26-99D3-71D924223860}" type="datetime1">
              <a:rPr lang="de-DE" smtClean="0"/>
              <a:t>19.03.2018</a:t>
            </a:fld>
            <a:endParaRPr lang="de-DE"/>
          </a:p>
        </p:txBody>
      </p:sp>
      <p:sp>
        <p:nvSpPr>
          <p:cNvPr id="5" name="Fußzeilenplatzhalter 4"/>
          <p:cNvSpPr>
            <a:spLocks noGrp="1"/>
          </p:cNvSpPr>
          <p:nvPr>
            <p:ph type="ftr" sz="quarter" idx="11"/>
          </p:nvPr>
        </p:nvSpPr>
        <p:spPr/>
        <p:txBody>
          <a:bodyPr/>
          <a:lstStyle/>
          <a:p>
            <a:pPr>
              <a:defRPr/>
            </a:pPr>
            <a:r>
              <a:rPr lang="de-DE" dirty="0" smtClean="0"/>
              <a:t>Klimaschutz im Gesundheitswesen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102</a:t>
            </a:fld>
            <a:endParaRPr lang="de-DE"/>
          </a:p>
        </p:txBody>
      </p:sp>
    </p:spTree>
    <p:extLst>
      <p:ext uri="{BB962C8B-B14F-4D97-AF65-F5344CB8AC3E}">
        <p14:creationId xmlns:p14="http://schemas.microsoft.com/office/powerpoint/2010/main" val="2856709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Hitze als Auswirkung des Klimawandels (online, Video)</a:t>
            </a:r>
            <a:endParaRPr lang="de-DE" sz="2000" b="1" dirty="0">
              <a:solidFill>
                <a:schemeClr val="bg2"/>
              </a:solidFill>
            </a:endParaRPr>
          </a:p>
        </p:txBody>
      </p:sp>
      <p:sp>
        <p:nvSpPr>
          <p:cNvPr id="70661" name="Rechteck 15"/>
          <p:cNvSpPr>
            <a:spLocks noChangeArrowheads="1"/>
          </p:cNvSpPr>
          <p:nvPr/>
        </p:nvSpPr>
        <p:spPr bwMode="auto">
          <a:xfrm>
            <a:off x="395536" y="2687466"/>
            <a:ext cx="15776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FontTx/>
              <a:buNone/>
            </a:pPr>
            <a:r>
              <a:rPr lang="de-DE" altLang="de-DE" sz="1400" b="1" dirty="0" smtClean="0">
                <a:solidFill>
                  <a:srgbClr val="898989"/>
                </a:solidFill>
              </a:rPr>
              <a:t>Hanna Mertes</a:t>
            </a:r>
          </a:p>
        </p:txBody>
      </p:sp>
      <p:sp>
        <p:nvSpPr>
          <p:cNvPr id="13" name="Bildplatzhalter 2"/>
          <p:cNvSpPr txBox="1">
            <a:spLocks/>
          </p:cNvSpPr>
          <p:nvPr/>
        </p:nvSpPr>
        <p:spPr bwMode="auto">
          <a:xfrm>
            <a:off x="9756576" y="4436361"/>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2153622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Definitionen</a:t>
            </a:r>
            <a:endParaRPr lang="de-DE" dirty="0"/>
          </a:p>
        </p:txBody>
      </p:sp>
      <p:sp>
        <p:nvSpPr>
          <p:cNvPr id="3" name="Inhaltsplatzhalter 2"/>
          <p:cNvSpPr>
            <a:spLocks noGrp="1"/>
          </p:cNvSpPr>
          <p:nvPr>
            <p:ph idx="1"/>
          </p:nvPr>
        </p:nvSpPr>
        <p:spPr>
          <a:xfrm>
            <a:off x="395536" y="1340768"/>
            <a:ext cx="5420376" cy="4529719"/>
          </a:xfrm>
        </p:spPr>
        <p:txBody>
          <a:bodyPr/>
          <a:lstStyle/>
          <a:p>
            <a:r>
              <a:rPr lang="de-DE" sz="1600" dirty="0" smtClean="0"/>
              <a:t>Klimawandel: Veränderung des Klimas auf der Erde</a:t>
            </a:r>
          </a:p>
          <a:p>
            <a:endParaRPr lang="de-DE" sz="1600" dirty="0" smtClean="0"/>
          </a:p>
          <a:p>
            <a:r>
              <a:rPr lang="de-DE" sz="1600" dirty="0" smtClean="0"/>
              <a:t>Sommertag: die Höchsttemperatur erreicht 25 °C</a:t>
            </a:r>
          </a:p>
          <a:p>
            <a:endParaRPr lang="de-DE" sz="1600" dirty="0" smtClean="0"/>
          </a:p>
          <a:p>
            <a:r>
              <a:rPr lang="de-DE" sz="1600" dirty="0" err="1" smtClean="0"/>
              <a:t>Hitzetag</a:t>
            </a:r>
            <a:r>
              <a:rPr lang="de-DE" sz="1600" dirty="0" smtClean="0"/>
              <a:t>: die Höchsttemperatur erreicht 30 °C </a:t>
            </a:r>
          </a:p>
          <a:p>
            <a:pPr marL="0" indent="0">
              <a:buNone/>
            </a:pPr>
            <a:endParaRPr lang="de-DE" sz="1600" dirty="0" smtClean="0"/>
          </a:p>
          <a:p>
            <a:r>
              <a:rPr lang="de-DE" sz="1600" dirty="0" smtClean="0"/>
              <a:t>Hitzewelle: verschiedene Definitionen,                3 aufeinanderfolgende heiße Tage </a:t>
            </a:r>
          </a:p>
          <a:p>
            <a:endParaRPr lang="de-DE" sz="1600" dirty="0"/>
          </a:p>
          <a:p>
            <a:r>
              <a:rPr lang="de-DE" sz="1600" dirty="0" smtClean="0"/>
              <a:t>Tropennacht: die Tiefsttemperatur fällt auch in der Nacht nicht unter 20 </a:t>
            </a:r>
            <a:r>
              <a:rPr lang="de-DE" sz="1600" dirty="0"/>
              <a:t>°C </a:t>
            </a:r>
            <a:r>
              <a:rPr lang="de-DE" sz="1600" dirty="0" smtClean="0"/>
              <a:t> und somit wenig Regeneration für den Körper möglich</a:t>
            </a:r>
            <a:endParaRPr lang="de-DE" sz="1600" dirty="0"/>
          </a:p>
          <a:p>
            <a:endParaRPr lang="de-DE" sz="16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Hitze als Auswirkung des Klimawandels </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12</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7920" y="1412776"/>
            <a:ext cx="3220584" cy="2146420"/>
          </a:xfrm>
          <a:prstGeom prst="rect">
            <a:avLst/>
          </a:prstGeom>
        </p:spPr>
      </p:pic>
      <p:sp>
        <p:nvSpPr>
          <p:cNvPr id="8" name="Rechteck 7"/>
          <p:cNvSpPr/>
          <p:nvPr/>
        </p:nvSpPr>
        <p:spPr>
          <a:xfrm>
            <a:off x="4896544" y="5589240"/>
            <a:ext cx="4572000" cy="600164"/>
          </a:xfrm>
          <a:prstGeom prst="rect">
            <a:avLst/>
          </a:prstGeom>
        </p:spPr>
        <p:txBody>
          <a:bodyPr>
            <a:spAutoFit/>
          </a:bodyPr>
          <a:lstStyle/>
          <a:p>
            <a:pPr marL="457200" lvl="1" indent="0">
              <a:buNone/>
            </a:pPr>
            <a:r>
              <a:rPr lang="de-DE" sz="1100" dirty="0">
                <a:solidFill>
                  <a:schemeClr val="tx1"/>
                </a:solidFill>
                <a:latin typeface="+mn-lt"/>
              </a:rPr>
              <a:t>Quelle: Deutschländer et al, Temperatur inklusive Hitzewellen. Klimawandel in Deutschland. Springer, 2016 </a:t>
            </a:r>
          </a:p>
        </p:txBody>
      </p:sp>
    </p:spTree>
    <p:extLst>
      <p:ext uri="{BB962C8B-B14F-4D97-AF65-F5344CB8AC3E}">
        <p14:creationId xmlns:p14="http://schemas.microsoft.com/office/powerpoint/2010/main" val="2758192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Temperaturentwicklung bis 2100</a:t>
            </a:r>
            <a:endParaRPr lang="de-DE" dirty="0"/>
          </a:p>
        </p:txBody>
      </p:sp>
      <p:sp>
        <p:nvSpPr>
          <p:cNvPr id="3" name="Inhaltsplatzhalter 2"/>
          <p:cNvSpPr>
            <a:spLocks noGrp="1"/>
          </p:cNvSpPr>
          <p:nvPr>
            <p:ph idx="1"/>
          </p:nvPr>
        </p:nvSpPr>
        <p:spPr>
          <a:xfrm>
            <a:off x="4211960" y="1484784"/>
            <a:ext cx="4427463" cy="4500562"/>
          </a:xfrm>
        </p:spPr>
        <p:txBody>
          <a:bodyPr/>
          <a:lstStyle/>
          <a:p>
            <a:r>
              <a:rPr lang="de-DE" dirty="0" smtClean="0"/>
              <a:t>Entwicklung in Süddeutschland: </a:t>
            </a:r>
          </a:p>
          <a:p>
            <a:pPr lvl="1"/>
            <a:r>
              <a:rPr lang="de-DE" dirty="0" smtClean="0"/>
              <a:t>Anstieg der Sommertage um 11 bis 24 Tage</a:t>
            </a:r>
          </a:p>
          <a:p>
            <a:pPr lvl="1"/>
            <a:r>
              <a:rPr lang="de-DE" dirty="0" smtClean="0"/>
              <a:t>Anstieg der Tropennächte um bis zu 9 Nächte</a:t>
            </a:r>
          </a:p>
          <a:p>
            <a:pPr lvl="1"/>
            <a:r>
              <a:rPr lang="de-DE" dirty="0" smtClean="0"/>
              <a:t>Anstieg der Hitzewellen um bis zu 30 Ereignisse im Jahr</a:t>
            </a:r>
            <a:r>
              <a:rPr lang="de-DE" dirty="0"/>
              <a:t/>
            </a:r>
            <a:br>
              <a:rPr lang="de-DE" dirty="0"/>
            </a:br>
            <a:endParaRPr lang="de-DE" dirty="0" smtClean="0"/>
          </a:p>
          <a:p>
            <a:pPr marL="457200" lvl="1" indent="0">
              <a:buNone/>
            </a:pPr>
            <a:endParaRPr lang="de-DE" dirty="0"/>
          </a:p>
          <a:p>
            <a:pPr lvl="1"/>
            <a:endParaRPr lang="de-DE" dirty="0" smtClean="0"/>
          </a:p>
          <a:p>
            <a:pPr marL="457200" lvl="1" indent="0" algn="r">
              <a:buNone/>
            </a:pPr>
            <a:endParaRPr lang="de-DE" sz="1100" dirty="0" smtClean="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Klimawandels </a:t>
            </a:r>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13</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3600400" cy="4988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4716016" y="5589240"/>
            <a:ext cx="4572000" cy="600164"/>
          </a:xfrm>
          <a:prstGeom prst="rect">
            <a:avLst/>
          </a:prstGeom>
        </p:spPr>
        <p:txBody>
          <a:bodyPr>
            <a:spAutoFit/>
          </a:bodyPr>
          <a:lstStyle/>
          <a:p>
            <a:pPr marL="457200" lvl="1" indent="0">
              <a:buNone/>
            </a:pPr>
            <a:r>
              <a:rPr lang="de-DE" sz="1100" dirty="0">
                <a:solidFill>
                  <a:schemeClr val="tx1"/>
                </a:solidFill>
                <a:latin typeface="+mn-lt"/>
              </a:rPr>
              <a:t>Quelle: Deutschländer et al, Temperatur inklusive Hitzewellen. Klimawandel in Deutschland. Springer, 2016 </a:t>
            </a:r>
          </a:p>
        </p:txBody>
      </p:sp>
    </p:spTree>
    <p:extLst>
      <p:ext uri="{BB962C8B-B14F-4D97-AF65-F5344CB8AC3E}">
        <p14:creationId xmlns:p14="http://schemas.microsoft.com/office/powerpoint/2010/main" val="1900490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8" y="503238"/>
            <a:ext cx="8243887" cy="1053554"/>
          </a:xfrm>
        </p:spPr>
        <p:txBody>
          <a:bodyPr/>
          <a:lstStyle/>
          <a:p>
            <a:r>
              <a:rPr lang="de-DE" dirty="0" smtClean="0"/>
              <a:t>Jährliche Durchschnittstemperatur München Stadt – Trend bis 2100</a:t>
            </a:r>
            <a:br>
              <a:rPr lang="de-DE" dirty="0" smtClean="0"/>
            </a:br>
            <a:r>
              <a:rPr lang="de-DE" dirty="0" smtClean="0"/>
              <a:t/>
            </a:r>
            <a:br>
              <a:rPr lang="de-DE" dirty="0" smtClean="0"/>
            </a:br>
            <a:r>
              <a:rPr lang="de-DE" sz="1100" dirty="0" smtClean="0"/>
              <a:t>(Quelle: </a:t>
            </a:r>
            <a:r>
              <a:rPr lang="de-DE" sz="1100" dirty="0"/>
              <a:t>Auftraggeber</a:t>
            </a:r>
            <a:r>
              <a:rPr lang="de-DE" sz="1100" dirty="0" smtClean="0"/>
              <a:t>: Landeshauptstadt </a:t>
            </a:r>
            <a:r>
              <a:rPr lang="de-DE" sz="1100" dirty="0" err="1" smtClean="0"/>
              <a:t>münchen</a:t>
            </a:r>
            <a:r>
              <a:rPr lang="de-DE" sz="1100" dirty="0" smtClean="0"/>
              <a:t>, </a:t>
            </a:r>
            <a:r>
              <a:rPr lang="de-DE" sz="1100" dirty="0" err="1" smtClean="0"/>
              <a:t>rEferat</a:t>
            </a:r>
            <a:r>
              <a:rPr lang="de-DE" sz="1100" dirty="0" smtClean="0"/>
              <a:t> für Gesundheit und Umwelt, Stadtklimaanalyse, 2014)</a:t>
            </a:r>
            <a:endParaRPr lang="de-DE" sz="11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a:t>
            </a:r>
            <a:r>
              <a:rPr lang="de-DE" dirty="0" smtClean="0"/>
              <a:t>Klimawandels</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14</a:t>
            </a:fld>
            <a:endParaRPr lang="de-DE"/>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1452"/>
          <a:stretch/>
        </p:blipFill>
        <p:spPr bwMode="auto">
          <a:xfrm>
            <a:off x="971600" y="1988840"/>
            <a:ext cx="7200800" cy="418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e Legende 9"/>
          <p:cNvSpPr/>
          <p:nvPr/>
        </p:nvSpPr>
        <p:spPr>
          <a:xfrm>
            <a:off x="5976156" y="3922783"/>
            <a:ext cx="2664296" cy="1656184"/>
          </a:xfrm>
          <a:prstGeom prst="wedgeEllipseCallout">
            <a:avLst>
              <a:gd name="adj1" fmla="val -110989"/>
              <a:gd name="adj2" fmla="val -742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400" dirty="0" smtClean="0">
                <a:solidFill>
                  <a:schemeClr val="tx1"/>
                </a:solidFill>
                <a:latin typeface="Verdana" pitchFamily="34" charset="0"/>
                <a:ea typeface="Verdana" pitchFamily="34" charset="0"/>
                <a:cs typeface="Verdana" pitchFamily="34" charset="0"/>
              </a:rPr>
              <a:t>Wir erwarten einen deutlichen Temperaturanstieg in München</a:t>
            </a:r>
            <a:endParaRPr lang="de-DE" sz="14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9171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8" y="503238"/>
            <a:ext cx="8243887" cy="1197570"/>
          </a:xfrm>
        </p:spPr>
        <p:txBody>
          <a:bodyPr/>
          <a:lstStyle/>
          <a:p>
            <a:r>
              <a:rPr lang="de-DE" dirty="0" smtClean="0"/>
              <a:t>Anzahl der Hitzetage pro Jahr </a:t>
            </a:r>
            <a:r>
              <a:rPr lang="de-DE" dirty="0"/>
              <a:t>München </a:t>
            </a:r>
            <a:r>
              <a:rPr lang="de-DE" dirty="0" err="1" smtClean="0"/>
              <a:t>sTadt</a:t>
            </a:r>
            <a:r>
              <a:rPr lang="de-DE" dirty="0" smtClean="0"/>
              <a:t> – </a:t>
            </a:r>
            <a:r>
              <a:rPr lang="de-DE" dirty="0"/>
              <a:t>Trend bis 2100</a:t>
            </a:r>
            <a:br>
              <a:rPr lang="de-DE" dirty="0"/>
            </a:br>
            <a:r>
              <a:rPr lang="de-DE" dirty="0"/>
              <a:t/>
            </a:r>
            <a:br>
              <a:rPr lang="de-DE" dirty="0"/>
            </a:br>
            <a:r>
              <a:rPr lang="de-DE" sz="1100" dirty="0"/>
              <a:t>(Quelle: Auftraggeber: Landeshauptstadt </a:t>
            </a:r>
            <a:r>
              <a:rPr lang="de-DE" sz="1100" dirty="0" err="1"/>
              <a:t>münchen</a:t>
            </a:r>
            <a:r>
              <a:rPr lang="de-DE" sz="1100" dirty="0"/>
              <a:t>, </a:t>
            </a:r>
            <a:r>
              <a:rPr lang="de-DE" sz="1100" dirty="0" err="1"/>
              <a:t>rEferat</a:t>
            </a:r>
            <a:r>
              <a:rPr lang="de-DE" sz="1100" dirty="0"/>
              <a:t> für Gesundheit und Umwelt, Stadtklimaanalyse, 2014)</a:t>
            </a: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Klimawandels </a:t>
            </a:r>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15</a:t>
            </a:fld>
            <a:endParaRPr lang="de-DE"/>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612"/>
          <a:stretch/>
        </p:blipFill>
        <p:spPr bwMode="auto">
          <a:xfrm>
            <a:off x="971600" y="2070841"/>
            <a:ext cx="7200800" cy="409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e Legende 8"/>
          <p:cNvSpPr/>
          <p:nvPr/>
        </p:nvSpPr>
        <p:spPr>
          <a:xfrm>
            <a:off x="5967831" y="3901363"/>
            <a:ext cx="2664296" cy="1656184"/>
          </a:xfrm>
          <a:prstGeom prst="wedgeEllipseCallout">
            <a:avLst>
              <a:gd name="adj1" fmla="val -90499"/>
              <a:gd name="adj2" fmla="val -4050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400" dirty="0" smtClean="0">
                <a:solidFill>
                  <a:schemeClr val="tx1"/>
                </a:solidFill>
                <a:latin typeface="Verdana" pitchFamily="34" charset="0"/>
                <a:ea typeface="Verdana" pitchFamily="34" charset="0"/>
                <a:cs typeface="Verdana" pitchFamily="34" charset="0"/>
              </a:rPr>
              <a:t>Wir erwarten mehr Hitzetage in München</a:t>
            </a:r>
            <a:endParaRPr lang="de-DE" sz="14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07361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Klimawandels </a:t>
            </a:r>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16</a:t>
            </a:fld>
            <a:endParaRPr lang="de-DE"/>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095"/>
          <a:stretch/>
        </p:blipFill>
        <p:spPr bwMode="auto">
          <a:xfrm>
            <a:off x="971600" y="2020077"/>
            <a:ext cx="7200800" cy="400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a:spLocks noGrp="1"/>
          </p:cNvSpPr>
          <p:nvPr>
            <p:ph type="title"/>
          </p:nvPr>
        </p:nvSpPr>
        <p:spPr>
          <a:xfrm>
            <a:off x="331788" y="503238"/>
            <a:ext cx="8243887" cy="1197570"/>
          </a:xfrm>
        </p:spPr>
        <p:txBody>
          <a:bodyPr/>
          <a:lstStyle/>
          <a:p>
            <a:r>
              <a:rPr lang="de-DE" dirty="0" smtClean="0"/>
              <a:t>Anzahl der Tropennächte pro Jahr </a:t>
            </a:r>
            <a:r>
              <a:rPr lang="de-DE" dirty="0"/>
              <a:t>München </a:t>
            </a:r>
            <a:r>
              <a:rPr lang="de-DE" dirty="0" err="1" smtClean="0"/>
              <a:t>sTadt</a:t>
            </a:r>
            <a:r>
              <a:rPr lang="de-DE" dirty="0" smtClean="0"/>
              <a:t> – </a:t>
            </a:r>
            <a:r>
              <a:rPr lang="de-DE" dirty="0"/>
              <a:t>Trend bis 2100</a:t>
            </a:r>
            <a:br>
              <a:rPr lang="de-DE" dirty="0"/>
            </a:br>
            <a:r>
              <a:rPr lang="de-DE" dirty="0"/>
              <a:t/>
            </a:r>
            <a:br>
              <a:rPr lang="de-DE" dirty="0"/>
            </a:br>
            <a:r>
              <a:rPr lang="de-DE" sz="1100" dirty="0"/>
              <a:t>(Quelle: Auftraggeber: Landeshauptstadt </a:t>
            </a:r>
            <a:r>
              <a:rPr lang="de-DE" sz="1100" dirty="0" err="1"/>
              <a:t>münchen</a:t>
            </a:r>
            <a:r>
              <a:rPr lang="de-DE" sz="1100" dirty="0"/>
              <a:t>, </a:t>
            </a:r>
            <a:r>
              <a:rPr lang="de-DE" sz="1100" dirty="0" err="1"/>
              <a:t>rEferat</a:t>
            </a:r>
            <a:r>
              <a:rPr lang="de-DE" sz="1100" dirty="0"/>
              <a:t> für Gesundheit und Umwelt, Stadtklimaanalyse, 2014)</a:t>
            </a:r>
          </a:p>
        </p:txBody>
      </p:sp>
      <p:sp>
        <p:nvSpPr>
          <p:cNvPr id="10" name="Ovale Legende 9"/>
          <p:cNvSpPr/>
          <p:nvPr/>
        </p:nvSpPr>
        <p:spPr>
          <a:xfrm>
            <a:off x="5967831" y="3901363"/>
            <a:ext cx="2664296" cy="1656184"/>
          </a:xfrm>
          <a:prstGeom prst="wedgeEllipseCallout">
            <a:avLst>
              <a:gd name="adj1" fmla="val -90499"/>
              <a:gd name="adj2" fmla="val -4050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400" dirty="0" smtClean="0">
                <a:solidFill>
                  <a:schemeClr val="tx1"/>
                </a:solidFill>
                <a:latin typeface="Verdana" pitchFamily="34" charset="0"/>
                <a:ea typeface="Verdana" pitchFamily="34" charset="0"/>
                <a:cs typeface="Verdana" pitchFamily="34" charset="0"/>
              </a:rPr>
              <a:t>Wir erwarten mehr Tropennächte in München</a:t>
            </a:r>
            <a:endParaRPr lang="de-DE" sz="14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95698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Lufttemperatur </a:t>
            </a:r>
            <a:r>
              <a:rPr lang="de-DE" dirty="0" smtClean="0"/>
              <a:t>München-Stadtmitte</a:t>
            </a:r>
            <a:br>
              <a:rPr lang="de-DE" dirty="0" smtClean="0"/>
            </a:br>
            <a:r>
              <a:rPr lang="de-DE" dirty="0" smtClean="0"/>
              <a:t>Nächtliche Abkühlung</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a:t>
            </a:r>
            <a:r>
              <a:rPr lang="de-DE" dirty="0" smtClean="0"/>
              <a:t>Klimawandels</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17</a:t>
            </a:fld>
            <a:endParaRPr lang="de-DE"/>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5649409" cy="4155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310" y="1645607"/>
            <a:ext cx="1783840" cy="206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084168" y="4797152"/>
            <a:ext cx="2915816" cy="1296144"/>
          </a:xfrm>
          <a:prstGeom prst="rect">
            <a:avLst/>
          </a:prstGeom>
        </p:spPr>
        <p:txBody>
          <a:bodyPr vert="horz" wrap="square" lIns="0" tIns="0" rIns="0" bIns="0" rtlCol="0">
            <a:noAutofit/>
          </a:bodyPr>
          <a:lstStyle/>
          <a:p>
            <a:pPr>
              <a:buClr>
                <a:schemeClr val="bg2"/>
              </a:buClr>
              <a:buSzPct val="140000"/>
            </a:pPr>
            <a:r>
              <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rPr>
              <a:t>&gt;Je </a:t>
            </a:r>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dichter die Besiedelung, desto wärmer bleibt es auch in der Nacht </a:t>
            </a:r>
          </a:p>
          <a:p>
            <a:pPr>
              <a:buClr>
                <a:schemeClr val="bg2"/>
              </a:buClr>
              <a:buSzPct val="140000"/>
            </a:pPr>
            <a:r>
              <a:rPr lang="de-DE" sz="1600" b="1" dirty="0" smtClean="0">
                <a:solidFill>
                  <a:schemeClr val="tx1"/>
                </a:solidFill>
              </a:rPr>
              <a:t> </a:t>
            </a:r>
          </a:p>
        </p:txBody>
      </p:sp>
      <p:sp>
        <p:nvSpPr>
          <p:cNvPr id="8" name="Rad 7"/>
          <p:cNvSpPr/>
          <p:nvPr/>
        </p:nvSpPr>
        <p:spPr>
          <a:xfrm>
            <a:off x="1379479" y="3140968"/>
            <a:ext cx="384209" cy="648072"/>
          </a:xfrm>
          <a:prstGeom prst="donu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solidFill>
                <a:schemeClr val="tx1"/>
              </a:solidFill>
              <a:latin typeface="Verdana" pitchFamily="34" charset="0"/>
              <a:ea typeface="Verdana" pitchFamily="34" charset="0"/>
              <a:cs typeface="Verdana" pitchFamily="34" charset="0"/>
            </a:endParaRPr>
          </a:p>
        </p:txBody>
      </p:sp>
      <p:sp>
        <p:nvSpPr>
          <p:cNvPr id="10" name="Ovale Legende 9"/>
          <p:cNvSpPr/>
          <p:nvPr/>
        </p:nvSpPr>
        <p:spPr>
          <a:xfrm>
            <a:off x="3707903" y="1628800"/>
            <a:ext cx="2265033" cy="1656184"/>
          </a:xfrm>
          <a:prstGeom prst="wedgeEllipseCallout">
            <a:avLst>
              <a:gd name="adj1" fmla="val -142881"/>
              <a:gd name="adj2" fmla="val 681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smtClean="0">
                <a:solidFill>
                  <a:sysClr val="windowText" lastClr="000000"/>
                </a:solidFill>
                <a:latin typeface="Verdana" pitchFamily="34" charset="0"/>
                <a:ea typeface="Verdana" pitchFamily="34" charset="0"/>
                <a:cs typeface="Verdana" pitchFamily="34" charset="0"/>
              </a:rPr>
              <a:t>Wohngebiet unserer Patientin. Dicht bebaut und kaum nächtliche Abkühlung</a:t>
            </a:r>
            <a:endParaRPr lang="de-DE" sz="1200" dirty="0">
              <a:solidFill>
                <a:sysClr val="windowText" lastClr="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20117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Vorstellung unserer Patientin Frau Maier</a:t>
            </a:r>
            <a:endParaRPr lang="de-DE" dirty="0"/>
          </a:p>
        </p:txBody>
      </p:sp>
      <p:sp>
        <p:nvSpPr>
          <p:cNvPr id="3" name="Inhaltsplatzhalter 2"/>
          <p:cNvSpPr>
            <a:spLocks noGrp="1"/>
          </p:cNvSpPr>
          <p:nvPr>
            <p:ph idx="1"/>
          </p:nvPr>
        </p:nvSpPr>
        <p:spPr>
          <a:xfrm>
            <a:off x="331789" y="1547813"/>
            <a:ext cx="6328444" cy="4500562"/>
          </a:xfrm>
        </p:spPr>
        <p:txBody>
          <a:bodyPr/>
          <a:lstStyle/>
          <a:p>
            <a:pPr marL="0" indent="0">
              <a:buNone/>
            </a:pPr>
            <a:endParaRPr lang="de-DE" dirty="0" smtClean="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Klimawandels </a:t>
            </a:r>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18</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56792"/>
            <a:ext cx="6192688" cy="4127236"/>
          </a:xfrm>
          <a:prstGeom prst="rect">
            <a:avLst/>
          </a:prstGeom>
        </p:spPr>
      </p:pic>
      <p:sp>
        <p:nvSpPr>
          <p:cNvPr id="8" name="Textfeld 7"/>
          <p:cNvSpPr txBox="1"/>
          <p:nvPr/>
        </p:nvSpPr>
        <p:spPr>
          <a:xfrm>
            <a:off x="6804248" y="1556792"/>
            <a:ext cx="2088232" cy="4464496"/>
          </a:xfrm>
          <a:prstGeom prst="rect">
            <a:avLst/>
          </a:prstGeom>
        </p:spPr>
        <p:txBody>
          <a:bodyPr vert="horz" wrap="square" lIns="0" tIns="0" rIns="0" bIns="0" rtlCol="0">
            <a:noAutofit/>
          </a:bodyPr>
          <a:lstStyle/>
          <a:p>
            <a:pPr marL="285750" indent="-285750">
              <a:buClr>
                <a:schemeClr val="bg2"/>
              </a:buClr>
              <a:buSzPct val="140000"/>
              <a:buFont typeface="Wingdings" pitchFamily="2" charset="2"/>
              <a:buChar char="§"/>
            </a:pPr>
            <a:r>
              <a:rPr lang="de-DE" sz="1600" dirty="0" smtClean="0">
                <a:solidFill>
                  <a:schemeClr val="tx1"/>
                </a:solidFill>
                <a:latin typeface="+mn-lt"/>
              </a:rPr>
              <a:t>78 Jahre alt</a:t>
            </a:r>
          </a:p>
          <a:p>
            <a:pPr marL="285750" indent="-285750">
              <a:buClr>
                <a:schemeClr val="bg2"/>
              </a:buClr>
              <a:buSzPct val="140000"/>
              <a:buFont typeface="Wingdings" pitchFamily="2" charset="2"/>
              <a:buChar char="§"/>
            </a:pPr>
            <a:endParaRPr lang="de-DE" sz="1600" dirty="0" smtClean="0">
              <a:solidFill>
                <a:schemeClr val="tx1"/>
              </a:solidFill>
              <a:latin typeface="+mn-lt"/>
            </a:endParaRPr>
          </a:p>
          <a:p>
            <a:pPr marL="285750" indent="-285750">
              <a:buClr>
                <a:schemeClr val="bg2"/>
              </a:buClr>
              <a:buSzPct val="140000"/>
              <a:buFont typeface="Wingdings" pitchFamily="2" charset="2"/>
              <a:buChar char="§"/>
            </a:pPr>
            <a:r>
              <a:rPr lang="de-DE" sz="1600" dirty="0" smtClean="0">
                <a:solidFill>
                  <a:schemeClr val="tx1"/>
                </a:solidFill>
                <a:latin typeface="+mn-lt"/>
              </a:rPr>
              <a:t>1,55m</a:t>
            </a:r>
          </a:p>
          <a:p>
            <a:pPr marL="285750" indent="-285750">
              <a:buClr>
                <a:schemeClr val="bg2"/>
              </a:buClr>
              <a:buSzPct val="140000"/>
              <a:buFont typeface="Wingdings" pitchFamily="2" charset="2"/>
              <a:buChar char="§"/>
            </a:pPr>
            <a:endParaRPr lang="de-DE" sz="1600" dirty="0" smtClean="0">
              <a:solidFill>
                <a:schemeClr val="tx1"/>
              </a:solidFill>
              <a:latin typeface="+mn-lt"/>
            </a:endParaRPr>
          </a:p>
          <a:p>
            <a:pPr marL="285750" indent="-285750">
              <a:buClr>
                <a:schemeClr val="bg2"/>
              </a:buClr>
              <a:buSzPct val="140000"/>
              <a:buFont typeface="Wingdings" pitchFamily="2" charset="2"/>
              <a:buChar char="§"/>
            </a:pPr>
            <a:r>
              <a:rPr lang="de-DE" sz="1600" dirty="0" smtClean="0">
                <a:solidFill>
                  <a:schemeClr val="tx1"/>
                </a:solidFill>
                <a:latin typeface="+mn-lt"/>
              </a:rPr>
              <a:t>84 kg</a:t>
            </a:r>
          </a:p>
          <a:p>
            <a:pPr>
              <a:buClr>
                <a:schemeClr val="bg2"/>
              </a:buClr>
              <a:buSzPct val="140000"/>
            </a:pPr>
            <a:endParaRPr lang="de-DE" sz="1600" dirty="0" smtClean="0">
              <a:solidFill>
                <a:schemeClr val="tx1"/>
              </a:solidFill>
              <a:latin typeface="+mn-lt"/>
            </a:endParaRPr>
          </a:p>
          <a:p>
            <a:pPr marL="285750" indent="-285750">
              <a:buClr>
                <a:schemeClr val="bg2"/>
              </a:buClr>
              <a:buSzPct val="140000"/>
              <a:buFont typeface="Wingdings" pitchFamily="2" charset="2"/>
              <a:buChar char="§"/>
            </a:pPr>
            <a:r>
              <a:rPr lang="de-DE" sz="1600" dirty="0" smtClean="0">
                <a:solidFill>
                  <a:schemeClr val="tx1"/>
                </a:solidFill>
                <a:latin typeface="+mn-lt"/>
              </a:rPr>
              <a:t>Verwitwet</a:t>
            </a:r>
          </a:p>
          <a:p>
            <a:pPr marL="285750" indent="-285750">
              <a:buClr>
                <a:schemeClr val="bg2"/>
              </a:buClr>
              <a:buSzPct val="140000"/>
              <a:buFont typeface="Wingdings" pitchFamily="2" charset="2"/>
              <a:buChar char="§"/>
            </a:pPr>
            <a:endParaRPr lang="de-DE" sz="1600" dirty="0" smtClean="0">
              <a:solidFill>
                <a:schemeClr val="tx1"/>
              </a:solidFill>
              <a:latin typeface="+mn-lt"/>
            </a:endParaRPr>
          </a:p>
          <a:p>
            <a:pPr marL="285750" indent="-285750">
              <a:buClr>
                <a:schemeClr val="bg2"/>
              </a:buClr>
              <a:buSzPct val="140000"/>
              <a:buFont typeface="Wingdings" pitchFamily="2" charset="2"/>
              <a:buChar char="§"/>
            </a:pPr>
            <a:r>
              <a:rPr lang="de-DE" sz="1600" dirty="0" smtClean="0">
                <a:solidFill>
                  <a:schemeClr val="tx1"/>
                </a:solidFill>
                <a:latin typeface="+mn-lt"/>
              </a:rPr>
              <a:t>Die beide Söhne leben in Hamburg und New York</a:t>
            </a:r>
          </a:p>
        </p:txBody>
      </p:sp>
    </p:spTree>
    <p:extLst>
      <p:ext uri="{BB962C8B-B14F-4D97-AF65-F5344CB8AC3E}">
        <p14:creationId xmlns:p14="http://schemas.microsoft.com/office/powerpoint/2010/main" val="3086666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lebt frau </a:t>
            </a:r>
            <a:r>
              <a:rPr lang="de-DE" dirty="0" err="1" smtClean="0"/>
              <a:t>maier</a:t>
            </a:r>
            <a:r>
              <a:rPr lang="de-DE" dirty="0" smtClean="0"/>
              <a:t>?</a:t>
            </a:r>
            <a:endParaRPr lang="de-DE" dirty="0"/>
          </a:p>
        </p:txBody>
      </p:sp>
      <p:sp>
        <p:nvSpPr>
          <p:cNvPr id="3" name="Inhaltsplatzhalter 2"/>
          <p:cNvSpPr>
            <a:spLocks noGrp="1"/>
          </p:cNvSpPr>
          <p:nvPr>
            <p:ph idx="1"/>
          </p:nvPr>
        </p:nvSpPr>
        <p:spPr/>
        <p:txBody>
          <a:bodyPr/>
          <a:lstStyle/>
          <a:p>
            <a:pPr marL="0" indent="0">
              <a:buNone/>
            </a:pPr>
            <a:r>
              <a:rPr lang="de-DE" dirty="0" smtClean="0"/>
              <a:t>Die Wohnung</a:t>
            </a:r>
          </a:p>
          <a:p>
            <a:r>
              <a:rPr lang="de-DE" dirty="0" smtClean="0"/>
              <a:t>Dicht bebauter Stadtteil in München</a:t>
            </a:r>
          </a:p>
          <a:p>
            <a:r>
              <a:rPr lang="de-DE" dirty="0" smtClean="0"/>
              <a:t>Mietwohnung in einem Mehrfamilienhaus (seit 55 Jahren)</a:t>
            </a:r>
          </a:p>
          <a:p>
            <a:r>
              <a:rPr lang="de-DE" dirty="0" smtClean="0"/>
              <a:t>Wohnung liegt im 5. Stock im Dachgeschoss, kein Aufzug, schlechte Dachisolierung</a:t>
            </a:r>
          </a:p>
          <a:p>
            <a:r>
              <a:rPr lang="de-DE" dirty="0" smtClean="0"/>
              <a:t>Es gibt keine Rollos, nur Vorhänge</a:t>
            </a:r>
          </a:p>
          <a:p>
            <a:endParaRPr lang="de-DE" dirty="0"/>
          </a:p>
          <a:p>
            <a:pPr marL="0" indent="0">
              <a:buNone/>
            </a:pPr>
            <a:r>
              <a:rPr lang="de-DE" dirty="0" smtClean="0"/>
              <a:t>Soziale Kontakte</a:t>
            </a:r>
          </a:p>
          <a:p>
            <a:r>
              <a:rPr lang="de-DE" dirty="0" smtClean="0"/>
              <a:t>Mahlzeiten: Essen auf Rädern</a:t>
            </a:r>
          </a:p>
          <a:p>
            <a:r>
              <a:rPr lang="de-DE" dirty="0" smtClean="0"/>
              <a:t>Einkäufe werden von der Nachbarin mitgebracht</a:t>
            </a:r>
          </a:p>
          <a:p>
            <a:r>
              <a:rPr lang="de-DE" dirty="0" smtClean="0"/>
              <a:t>2-mal/Woche spielen Frau Maier und ihre Nachbarin Karten</a:t>
            </a:r>
          </a:p>
          <a:p>
            <a:r>
              <a:rPr lang="de-DE" dirty="0" smtClean="0"/>
              <a:t>1-mal/Woche kommt die Putzfrau</a:t>
            </a:r>
          </a:p>
          <a:p>
            <a:pPr marL="0" indent="0">
              <a:buNone/>
            </a:pPr>
            <a:endParaRPr lang="de-DE" dirty="0" smtClean="0"/>
          </a:p>
          <a:p>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Klimawandels </a:t>
            </a:r>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19</a:t>
            </a:fld>
            <a:endParaRPr lang="de-DE"/>
          </a:p>
        </p:txBody>
      </p:sp>
    </p:spTree>
    <p:extLst>
      <p:ext uri="{BB962C8B-B14F-4D97-AF65-F5344CB8AC3E}">
        <p14:creationId xmlns:p14="http://schemas.microsoft.com/office/powerpoint/2010/main" val="2288440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Einführung in den klimawandel (online, PPT)</a:t>
            </a:r>
            <a:endParaRPr lang="de-DE" sz="2000" b="1" dirty="0">
              <a:solidFill>
                <a:schemeClr val="bg2"/>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839049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err="1" smtClean="0"/>
              <a:t>gesundheit</a:t>
            </a:r>
            <a:r>
              <a:rPr lang="de-DE" dirty="0" smtClean="0"/>
              <a:t> von frau </a:t>
            </a:r>
            <a:r>
              <a:rPr lang="de-DE" dirty="0" err="1" smtClean="0"/>
              <a:t>maier</a:t>
            </a:r>
            <a:endParaRPr lang="de-DE" dirty="0"/>
          </a:p>
        </p:txBody>
      </p:sp>
      <p:sp>
        <p:nvSpPr>
          <p:cNvPr id="3" name="Inhaltsplatzhalter 2"/>
          <p:cNvSpPr>
            <a:spLocks noGrp="1"/>
          </p:cNvSpPr>
          <p:nvPr>
            <p:ph idx="1"/>
          </p:nvPr>
        </p:nvSpPr>
        <p:spPr>
          <a:xfrm>
            <a:off x="323528" y="1124744"/>
            <a:ext cx="8243887" cy="4752528"/>
          </a:xfrm>
        </p:spPr>
        <p:txBody>
          <a:bodyPr/>
          <a:lstStyle/>
          <a:p>
            <a:pPr marL="0" indent="0">
              <a:buNone/>
            </a:pPr>
            <a:r>
              <a:rPr lang="de-DE" sz="1600" dirty="0" smtClean="0"/>
              <a:t>Erkrankungen</a:t>
            </a:r>
          </a:p>
          <a:p>
            <a:r>
              <a:rPr lang="de-DE" sz="1600" dirty="0" smtClean="0"/>
              <a:t>Herzinsuffizienz NYHA II</a:t>
            </a:r>
          </a:p>
          <a:p>
            <a:r>
              <a:rPr lang="de-DE" sz="1600" dirty="0" smtClean="0"/>
              <a:t>Diabetes mellitus Typ II</a:t>
            </a:r>
          </a:p>
          <a:p>
            <a:r>
              <a:rPr lang="de-DE" sz="1600" dirty="0" smtClean="0"/>
              <a:t>Arthrose in den Kniegelenken </a:t>
            </a:r>
            <a:r>
              <a:rPr lang="de-DE" sz="1600" dirty="0" smtClean="0">
                <a:sym typeface="Wingdings" panose="05000000000000000000" pitchFamily="2" charset="2"/>
              </a:rPr>
              <a:t>und somit Schmerzen beim Gehen, sodass Frau Maier ihre Wohnung ungern verlässt</a:t>
            </a:r>
          </a:p>
          <a:p>
            <a:pPr marL="0" indent="0">
              <a:buNone/>
            </a:pPr>
            <a:endParaRPr lang="de-DE" sz="1600" dirty="0" smtClean="0">
              <a:sym typeface="Wingdings" panose="05000000000000000000" pitchFamily="2" charset="2"/>
            </a:endParaRPr>
          </a:p>
          <a:p>
            <a:pPr marL="0" indent="0">
              <a:buNone/>
            </a:pPr>
            <a:r>
              <a:rPr lang="de-DE" sz="1600" dirty="0" smtClean="0">
                <a:sym typeface="Wingdings" panose="05000000000000000000" pitchFamily="2" charset="2"/>
              </a:rPr>
              <a:t>Behandlung</a:t>
            </a:r>
          </a:p>
          <a:p>
            <a:r>
              <a:rPr lang="de-DE" sz="1600" dirty="0" smtClean="0">
                <a:sym typeface="Wingdings" panose="05000000000000000000" pitchFamily="2" charset="2"/>
              </a:rPr>
              <a:t>Selbstständige und überwiegend zuverlässige Medikamenteneinnahme (Schmerzmittel, leichtes Schlafmittel, Medikament gegen die Herzinsuffizienz)</a:t>
            </a:r>
          </a:p>
          <a:p>
            <a:r>
              <a:rPr lang="de-DE" sz="1600" dirty="0" smtClean="0">
                <a:sym typeface="Wingdings" panose="05000000000000000000" pitchFamily="2" charset="2"/>
              </a:rPr>
              <a:t>Frau Maier hält sich nicht ganz an die Diät und Essenszeiten</a:t>
            </a:r>
          </a:p>
          <a:p>
            <a:r>
              <a:rPr lang="de-DE" sz="1600" dirty="0" smtClean="0">
                <a:sym typeface="Wingdings" panose="05000000000000000000" pitchFamily="2" charset="2"/>
              </a:rPr>
              <a:t>Keine Beschränkung in der Flüssigkeitszufuhr aufgrund der Herzinsuffizienz</a:t>
            </a:r>
            <a:endParaRPr lang="de-DE" sz="1600" dirty="0">
              <a:sym typeface="Wingdings" panose="05000000000000000000" pitchFamily="2" charset="2"/>
            </a:endParaRPr>
          </a:p>
          <a:p>
            <a:r>
              <a:rPr lang="de-DE" sz="1600" dirty="0" smtClean="0">
                <a:sym typeface="Wingdings" panose="05000000000000000000" pitchFamily="2" charset="2"/>
              </a:rPr>
              <a:t>Selbstständige Blutdruck- und Blutzuckermessung, 2-malige Kontrolle/Woche durch die MFA oder durch den Pflegedienst</a:t>
            </a:r>
          </a:p>
          <a:p>
            <a:endParaRPr lang="de-DE" sz="1600" dirty="0" smtClean="0">
              <a:sym typeface="Wingdings" panose="05000000000000000000" pitchFamily="2" charset="2"/>
            </a:endParaRP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a:t>
            </a:r>
            <a:r>
              <a:rPr lang="de-DE" dirty="0" smtClean="0"/>
              <a:t>Klimawandels</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20</a:t>
            </a:fld>
            <a:endParaRPr lang="de-DE"/>
          </a:p>
        </p:txBody>
      </p:sp>
    </p:spTree>
    <p:extLst>
      <p:ext uri="{BB962C8B-B14F-4D97-AF65-F5344CB8AC3E}">
        <p14:creationId xmlns:p14="http://schemas.microsoft.com/office/powerpoint/2010/main" val="2915922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Ihr besuch bei frau </a:t>
            </a:r>
            <a:r>
              <a:rPr lang="de-DE" dirty="0" err="1" smtClean="0"/>
              <a:t>maier</a:t>
            </a:r>
            <a:endParaRPr lang="de-DE" dirty="0"/>
          </a:p>
        </p:txBody>
      </p:sp>
      <p:sp>
        <p:nvSpPr>
          <p:cNvPr id="3" name="Inhaltsplatzhalter 2"/>
          <p:cNvSpPr>
            <a:spLocks noGrp="1"/>
          </p:cNvSpPr>
          <p:nvPr>
            <p:ph idx="1"/>
          </p:nvPr>
        </p:nvSpPr>
        <p:spPr>
          <a:xfrm>
            <a:off x="323528" y="1916832"/>
            <a:ext cx="8243887" cy="3096344"/>
          </a:xfrm>
        </p:spPr>
        <p:txBody>
          <a:bodyPr/>
          <a:lstStyle/>
          <a:p>
            <a:pPr marL="0" indent="0">
              <a:buNone/>
            </a:pPr>
            <a:r>
              <a:rPr lang="de-DE" dirty="0" smtClean="0"/>
              <a:t>Frau Maier</a:t>
            </a:r>
          </a:p>
          <a:p>
            <a:r>
              <a:rPr lang="de-DE" dirty="0" smtClean="0"/>
              <a:t>…klagt über Kopfschmerzen und Schwindel</a:t>
            </a:r>
          </a:p>
          <a:p>
            <a:r>
              <a:rPr lang="de-DE" dirty="0" smtClean="0"/>
              <a:t>…macht einen nervösen Eindruck</a:t>
            </a:r>
          </a:p>
          <a:p>
            <a:r>
              <a:rPr lang="de-DE" dirty="0" smtClean="0"/>
              <a:t>…ist unaufmerksam</a:t>
            </a:r>
          </a:p>
          <a:p>
            <a:r>
              <a:rPr lang="de-DE" dirty="0" smtClean="0"/>
              <a:t>…fühlt sich erschöpft</a:t>
            </a:r>
          </a:p>
          <a:p>
            <a:r>
              <a:rPr lang="de-DE" dirty="0" smtClean="0"/>
              <a:t>…ist für das Wetter zu warm angezogen</a:t>
            </a:r>
          </a:p>
          <a:p>
            <a:pPr marL="0" indent="0">
              <a:buNone/>
            </a:pPr>
            <a:endParaRPr lang="de-DE" dirty="0"/>
          </a:p>
          <a:p>
            <a:endParaRPr lang="de-DE" dirty="0"/>
          </a:p>
          <a:p>
            <a:pPr marL="0" indent="0">
              <a:buNone/>
            </a:pPr>
            <a:endParaRPr lang="de-DE" dirty="0" smtClean="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a:t>Hitze als Auswirkung des Klimawandels </a:t>
            </a:r>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21</a:t>
            </a:fld>
            <a:endParaRPr lang="de-DE"/>
          </a:p>
        </p:txBody>
      </p:sp>
      <p:sp>
        <p:nvSpPr>
          <p:cNvPr id="7" name="Textfeld 6"/>
          <p:cNvSpPr txBox="1"/>
          <p:nvPr/>
        </p:nvSpPr>
        <p:spPr>
          <a:xfrm>
            <a:off x="323528" y="1196752"/>
            <a:ext cx="8496944" cy="864096"/>
          </a:xfrm>
          <a:prstGeom prst="rect">
            <a:avLst/>
          </a:prstGeom>
        </p:spPr>
        <p:txBody>
          <a:bodyPr vert="horz" wrap="square" lIns="0" tIns="0" rIns="0" bIns="0" rtlCol="0">
            <a:noAutofit/>
          </a:bodyPr>
          <a:lstStyle/>
          <a:p>
            <a:pPr>
              <a:buClr>
                <a:schemeClr val="bg2"/>
              </a:buClr>
              <a:buSzPct val="140000"/>
            </a:pPr>
            <a:r>
              <a:rPr lang="de-DE" sz="1800" dirty="0" smtClean="0">
                <a:solidFill>
                  <a:schemeClr val="tx1"/>
                </a:solidFill>
                <a:latin typeface="+mn-lt"/>
              </a:rPr>
              <a:t>Bei der 2x wöchentlichen Blutdruck- und Blutzuckerkontrolle fällt Ihnen auf: </a:t>
            </a:r>
          </a:p>
        </p:txBody>
      </p:sp>
    </p:spTree>
    <p:extLst>
      <p:ext uri="{BB962C8B-B14F-4D97-AF65-F5344CB8AC3E}">
        <p14:creationId xmlns:p14="http://schemas.microsoft.com/office/powerpoint/2010/main" val="549934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ihre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Hanna Mertes</a:t>
            </a:r>
          </a:p>
          <a:p>
            <a:pPr>
              <a:buClr>
                <a:schemeClr val="bg2"/>
              </a:buClr>
              <a:buSzPct val="140000"/>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h</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anna.mertes@med.uni-muenchen.de</a:t>
            </a:r>
          </a:p>
          <a:p>
            <a:pPr>
              <a:buClr>
                <a:schemeClr val="bg2"/>
              </a:buClr>
              <a:buSzPct val="140000"/>
            </a:pP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Arbeits-, Sozial- und Umweltmedizin</a:t>
            </a:r>
          </a:p>
          <a:p>
            <a:pPr>
              <a:buClr>
                <a:schemeClr val="bg2"/>
              </a:buClr>
              <a:buSzPct val="140000"/>
            </a:pPr>
            <a:endPar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ußzeilenplatzhalter 4"/>
          <p:cNvSpPr>
            <a:spLocks noGrp="1"/>
          </p:cNvSpPr>
          <p:nvPr>
            <p:ph type="ftr" sz="quarter" idx="11"/>
          </p:nvPr>
        </p:nvSpPr>
        <p:spPr>
          <a:xfrm>
            <a:off x="331788" y="179388"/>
            <a:ext cx="8243887" cy="180975"/>
          </a:xfrm>
        </p:spPr>
        <p:txBody>
          <a:bodyPr/>
          <a:lstStyle/>
          <a:p>
            <a:pPr>
              <a:defRPr/>
            </a:pPr>
            <a:r>
              <a:rPr lang="de-DE" dirty="0"/>
              <a:t>Hitze als Auswirkung des Klimawandels </a:t>
            </a:r>
          </a:p>
        </p:txBody>
      </p:sp>
    </p:spTree>
    <p:extLst>
      <p:ext uri="{BB962C8B-B14F-4D97-AF65-F5344CB8AC3E}">
        <p14:creationId xmlns:p14="http://schemas.microsoft.com/office/powerpoint/2010/main" val="2936726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p:txBody>
          <a:bodyPr/>
          <a:lstStyle/>
          <a:p>
            <a:r>
              <a:rPr lang="de-DE" sz="1050" dirty="0" smtClean="0"/>
              <a:t>Deutschländer </a:t>
            </a:r>
            <a:r>
              <a:rPr lang="de-DE" sz="1050" dirty="0"/>
              <a:t>et </a:t>
            </a:r>
            <a:r>
              <a:rPr lang="de-DE" sz="1050" dirty="0" smtClean="0"/>
              <a:t>al. </a:t>
            </a:r>
            <a:r>
              <a:rPr lang="de-DE" sz="1050" dirty="0"/>
              <a:t>Temperatur inklusive Hitzewellen. Klimawandel in Deutschland. </a:t>
            </a:r>
            <a:r>
              <a:rPr lang="de-DE" sz="1050" dirty="0" smtClean="0"/>
              <a:t>Springer. 2016.</a:t>
            </a:r>
            <a:endParaRPr lang="de-DE" sz="1050" dirty="0"/>
          </a:p>
          <a:p>
            <a:r>
              <a:rPr lang="de-DE" sz="1050" dirty="0" smtClean="0"/>
              <a:t>Landeshauptstadt München, Referat für Gesundheit und Umwelt. Stadtklimaanalyse</a:t>
            </a:r>
            <a:r>
              <a:rPr lang="de-DE" sz="1050" dirty="0"/>
              <a:t>.</a:t>
            </a:r>
            <a:r>
              <a:rPr lang="de-DE" sz="1050" dirty="0" smtClean="0"/>
              <a:t> 2014.</a:t>
            </a:r>
            <a:endParaRPr lang="de-DE" sz="1050" dirty="0"/>
          </a:p>
          <a:p>
            <a:endParaRPr lang="de-DE" sz="105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Hitze als Auswirkung des Klimawandels</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23</a:t>
            </a:fld>
            <a:endParaRPr lang="de-DE"/>
          </a:p>
        </p:txBody>
      </p:sp>
    </p:spTree>
    <p:extLst>
      <p:ext uri="{BB962C8B-B14F-4D97-AF65-F5344CB8AC3E}">
        <p14:creationId xmlns:p14="http://schemas.microsoft.com/office/powerpoint/2010/main" val="3061069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27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 Julia Schoierer</a:t>
            </a:r>
            <a:r>
              <a:rPr lang="de-DE" altLang="de-DE" sz="1400" b="1" dirty="0">
                <a:solidFill>
                  <a:srgbClr val="898989"/>
                </a:solidFill>
              </a:rPr>
              <a:t>, Hanna Mertes MPH</a:t>
            </a:r>
            <a:r>
              <a:rPr lang="de-DE" altLang="de-DE" sz="1400" b="1" dirty="0" smtClean="0">
                <a:solidFill>
                  <a:srgbClr val="898989"/>
                </a:solidFill>
              </a:rPr>
              <a:t>, PD Dr. Stephan Böse-O´Reilly, Dr. Daniel Tolks, Birgit Wershofen </a:t>
            </a:r>
            <a:r>
              <a:rPr lang="de-DE" altLang="de-DE" sz="1400" b="1" dirty="0" err="1" smtClean="0">
                <a:solidFill>
                  <a:srgbClr val="898989"/>
                </a:solidFill>
              </a:rPr>
              <a:t>MScN</a:t>
            </a:r>
            <a:endParaRPr lang="de-DE" altLang="de-DE" sz="1400" b="1" dirty="0" smtClean="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716285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Bedeutung für die Gesundheitsberufe (online, Video)</a:t>
            </a:r>
            <a:endParaRPr lang="de-DE" sz="2000" b="1" dirty="0">
              <a:solidFill>
                <a:schemeClr val="bg2"/>
              </a:solidFill>
            </a:endParaRPr>
          </a:p>
        </p:txBody>
      </p:sp>
      <p:sp>
        <p:nvSpPr>
          <p:cNvPr id="70661" name="Rechteck 15"/>
          <p:cNvSpPr>
            <a:spLocks noChangeArrowheads="1"/>
          </p:cNvSpPr>
          <p:nvPr/>
        </p:nvSpPr>
        <p:spPr bwMode="auto">
          <a:xfrm>
            <a:off x="395536" y="2687466"/>
            <a:ext cx="3246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FontTx/>
              <a:buNone/>
            </a:pPr>
            <a:r>
              <a:rPr lang="de-DE" altLang="de-DE" sz="1400" b="1" dirty="0" smtClean="0">
                <a:solidFill>
                  <a:srgbClr val="898989"/>
                </a:solidFill>
              </a:rPr>
              <a:t>Birgit Wershofen, Daniel Tolks</a:t>
            </a:r>
          </a:p>
        </p:txBody>
      </p:sp>
      <p:sp>
        <p:nvSpPr>
          <p:cNvPr id="13" name="Bildplatzhalter 2"/>
          <p:cNvSpPr txBox="1">
            <a:spLocks/>
          </p:cNvSpPr>
          <p:nvPr/>
        </p:nvSpPr>
        <p:spPr bwMode="auto">
          <a:xfrm>
            <a:off x="9756576" y="4436361"/>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2764292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 für die Gesundheitsberufe</a:t>
            </a:r>
            <a:endParaRPr lang="de-DE" dirty="0"/>
          </a:p>
        </p:txBody>
      </p:sp>
      <p:sp>
        <p:nvSpPr>
          <p:cNvPr id="3" name="Inhaltsplatzhalter 2"/>
          <p:cNvSpPr>
            <a:spLocks noGrp="1"/>
          </p:cNvSpPr>
          <p:nvPr>
            <p:ph idx="1"/>
          </p:nvPr>
        </p:nvSpPr>
        <p:spPr>
          <a:xfrm>
            <a:off x="395536" y="908720"/>
            <a:ext cx="7848872" cy="5400600"/>
          </a:xfrm>
        </p:spPr>
        <p:txBody>
          <a:bodyPr/>
          <a:lstStyle/>
          <a:p>
            <a:pPr marL="0" indent="0">
              <a:buNone/>
            </a:pPr>
            <a:endParaRPr lang="de-DE" sz="2000" b="1" dirty="0" smtClean="0"/>
          </a:p>
          <a:p>
            <a:pPr marL="0" indent="0">
              <a:buNone/>
            </a:pPr>
            <a:r>
              <a:rPr lang="de-DE" sz="2000" dirty="0" smtClean="0"/>
              <a:t>Welche </a:t>
            </a:r>
            <a:r>
              <a:rPr lang="de-DE" sz="2000" dirty="0"/>
              <a:t>Herausforderungen für Pflegende ergeben sich?</a:t>
            </a:r>
          </a:p>
          <a:p>
            <a:pPr lvl="0"/>
            <a:r>
              <a:rPr lang="de-DE" sz="2000" dirty="0" smtClean="0"/>
              <a:t>Demografischer Wandel </a:t>
            </a:r>
          </a:p>
          <a:p>
            <a:pPr marL="0" lvl="0" indent="0">
              <a:buNone/>
            </a:pPr>
            <a:r>
              <a:rPr lang="de-DE" sz="2000" dirty="0">
                <a:sym typeface="Wingdings" panose="05000000000000000000" pitchFamily="2" charset="2"/>
              </a:rPr>
              <a:t>	</a:t>
            </a:r>
            <a:r>
              <a:rPr lang="de-DE" sz="2000" dirty="0" smtClean="0">
                <a:sym typeface="Wingdings" panose="05000000000000000000" pitchFamily="2" charset="2"/>
              </a:rPr>
              <a:t> </a:t>
            </a:r>
            <a:r>
              <a:rPr lang="de-DE" sz="2000" dirty="0" smtClean="0"/>
              <a:t>mehr </a:t>
            </a:r>
            <a:r>
              <a:rPr lang="de-DE" sz="2000" dirty="0"/>
              <a:t>zu versorgende </a:t>
            </a:r>
            <a:r>
              <a:rPr lang="de-DE" sz="2000" dirty="0" smtClean="0"/>
              <a:t>Menschen</a:t>
            </a:r>
          </a:p>
          <a:p>
            <a:pPr marL="0" lvl="0" indent="0">
              <a:buNone/>
            </a:pPr>
            <a:r>
              <a:rPr lang="de-DE" sz="2000" dirty="0"/>
              <a:t>	</a:t>
            </a:r>
            <a:r>
              <a:rPr lang="de-DE" sz="2000" dirty="0" smtClean="0">
                <a:sym typeface="Wingdings" panose="05000000000000000000" pitchFamily="2" charset="2"/>
              </a:rPr>
              <a:t> </a:t>
            </a:r>
            <a:r>
              <a:rPr lang="de-DE" sz="2000" dirty="0" smtClean="0"/>
              <a:t>mehr </a:t>
            </a:r>
            <a:r>
              <a:rPr lang="de-DE" sz="2000" dirty="0"/>
              <a:t>Krankenhauseinweisungen durch Exsikkose </a:t>
            </a:r>
            <a:endParaRPr lang="de-DE" sz="2000" dirty="0" smtClean="0"/>
          </a:p>
          <a:p>
            <a:r>
              <a:rPr lang="de-DE" sz="2000" dirty="0" smtClean="0"/>
              <a:t>Exsikkose </a:t>
            </a:r>
            <a:r>
              <a:rPr lang="de-DE" sz="2000" dirty="0"/>
              <a:t>im Zusammenhang mit anderen Diagnosen </a:t>
            </a:r>
          </a:p>
          <a:p>
            <a:pPr>
              <a:buFont typeface="Wingdings"/>
              <a:buChar char="à"/>
            </a:pPr>
            <a:r>
              <a:rPr lang="de-DE" sz="2000" dirty="0" smtClean="0"/>
              <a:t>Gesundheitsberufe haben </a:t>
            </a:r>
            <a:r>
              <a:rPr lang="de-DE" sz="2000" dirty="0"/>
              <a:t>einen </a:t>
            </a:r>
            <a:r>
              <a:rPr lang="de-DE" sz="2000" dirty="0" smtClean="0"/>
              <a:t>Versorgungsauftrag </a:t>
            </a:r>
          </a:p>
          <a:p>
            <a:r>
              <a:rPr lang="de-DE" sz="2000" dirty="0" smtClean="0"/>
              <a:t>Beobachtung, </a:t>
            </a:r>
            <a:r>
              <a:rPr lang="de-DE" sz="2000" dirty="0"/>
              <a:t>um das </a:t>
            </a:r>
            <a:r>
              <a:rPr lang="de-DE" sz="2000" dirty="0" smtClean="0"/>
              <a:t>Risiko und Problem zu erkennen </a:t>
            </a:r>
          </a:p>
          <a:p>
            <a:r>
              <a:rPr lang="de-DE" sz="2000" dirty="0" smtClean="0"/>
              <a:t>Maßnahmen planen/einleiten/durchführen/evaluieren</a:t>
            </a:r>
          </a:p>
          <a:p>
            <a:pPr marL="355600" indent="-355600">
              <a:buFont typeface="Courier New" panose="02070309020205020404" pitchFamily="49" charset="0"/>
              <a:buChar char="o"/>
            </a:pPr>
            <a:endParaRPr lang="de-DE" sz="16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26</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Bedeutung für die Gesundheitsberufe</a:t>
            </a:r>
            <a:endParaRPr lang="de-DE" dirty="0"/>
          </a:p>
        </p:txBody>
      </p:sp>
    </p:spTree>
    <p:extLst>
      <p:ext uri="{BB962C8B-B14F-4D97-AF65-F5344CB8AC3E}">
        <p14:creationId xmlns:p14="http://schemas.microsoft.com/office/powerpoint/2010/main" val="2958788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 für die Gesundheitsberufe</a:t>
            </a:r>
            <a:endParaRPr lang="de-DE" dirty="0"/>
          </a:p>
        </p:txBody>
      </p:sp>
      <p:sp>
        <p:nvSpPr>
          <p:cNvPr id="3" name="Inhaltsplatzhalter 2"/>
          <p:cNvSpPr>
            <a:spLocks noGrp="1"/>
          </p:cNvSpPr>
          <p:nvPr>
            <p:ph idx="1"/>
          </p:nvPr>
        </p:nvSpPr>
        <p:spPr>
          <a:xfrm>
            <a:off x="395536" y="915505"/>
            <a:ext cx="7848872" cy="5393815"/>
          </a:xfrm>
        </p:spPr>
        <p:txBody>
          <a:bodyPr/>
          <a:lstStyle/>
          <a:p>
            <a:pPr marL="0" lvl="0" indent="0">
              <a:buNone/>
            </a:pPr>
            <a:endParaRPr lang="de-DE" sz="2000" u="sng" dirty="0" smtClean="0"/>
          </a:p>
          <a:p>
            <a:pPr marL="0" indent="0">
              <a:buNone/>
            </a:pPr>
            <a:r>
              <a:rPr lang="de-DE" sz="2000" dirty="0" smtClean="0"/>
              <a:t>Ganz </a:t>
            </a:r>
            <a:r>
              <a:rPr lang="de-DE" sz="2000" dirty="0"/>
              <a:t>konkret:</a:t>
            </a:r>
          </a:p>
          <a:p>
            <a:pPr lvl="1"/>
            <a:r>
              <a:rPr lang="de-DE" sz="2000" dirty="0"/>
              <a:t>Beobachtungen auf klinische Zeichen einer </a:t>
            </a:r>
            <a:r>
              <a:rPr lang="de-DE" sz="2000" dirty="0" smtClean="0"/>
              <a:t>Exsikkose</a:t>
            </a:r>
            <a:endParaRPr lang="de-DE" sz="2000" dirty="0"/>
          </a:p>
          <a:p>
            <a:pPr lvl="1"/>
            <a:r>
              <a:rPr lang="de-DE" sz="2000" dirty="0"/>
              <a:t>Beobachtungen zu </a:t>
            </a:r>
            <a:r>
              <a:rPr lang="de-DE" sz="2000" dirty="0" smtClean="0"/>
              <a:t>Ess-/Trinkverhalten </a:t>
            </a:r>
            <a:endParaRPr lang="de-DE" sz="2000" dirty="0"/>
          </a:p>
          <a:p>
            <a:pPr lvl="1"/>
            <a:r>
              <a:rPr lang="de-DE" sz="2000" dirty="0" smtClean="0"/>
              <a:t>Arztinformation</a:t>
            </a:r>
          </a:p>
          <a:p>
            <a:pPr lvl="1"/>
            <a:r>
              <a:rPr lang="de-DE" sz="2000" dirty="0" smtClean="0"/>
              <a:t>frühzeitiges </a:t>
            </a:r>
            <a:r>
              <a:rPr lang="de-DE" sz="2000" dirty="0"/>
              <a:t>Einleiten von Interventionen, Prophylaxe</a:t>
            </a:r>
          </a:p>
          <a:p>
            <a:pPr lvl="1"/>
            <a:r>
              <a:rPr lang="de-DE" sz="2000" dirty="0"/>
              <a:t>Wirksamkeit kontrollieren </a:t>
            </a:r>
          </a:p>
          <a:p>
            <a:pPr marL="0" indent="0">
              <a:buNone/>
            </a:pPr>
            <a:r>
              <a:rPr lang="de-DE" sz="2000" dirty="0" smtClean="0"/>
              <a:t>und… </a:t>
            </a:r>
            <a:endParaRPr lang="de-DE" sz="2000" dirty="0"/>
          </a:p>
          <a:p>
            <a:pPr lvl="1"/>
            <a:r>
              <a:rPr lang="de-DE" sz="2000" dirty="0"/>
              <a:t>Fehler im Management </a:t>
            </a:r>
            <a:r>
              <a:rPr lang="de-DE" sz="2000" dirty="0" smtClean="0"/>
              <a:t>erkennen </a:t>
            </a:r>
            <a:r>
              <a:rPr lang="de-DE" sz="2000" dirty="0"/>
              <a:t>und verbessern</a:t>
            </a:r>
          </a:p>
          <a:p>
            <a:pPr lvl="1"/>
            <a:r>
              <a:rPr lang="de-DE" sz="2000" dirty="0"/>
              <a:t>Auftrag für </a:t>
            </a:r>
            <a:r>
              <a:rPr lang="de-DE" sz="2000" dirty="0" smtClean="0"/>
              <a:t>Pflegeforschung: </a:t>
            </a:r>
            <a:r>
              <a:rPr lang="de-DE" sz="2000" dirty="0"/>
              <a:t>Überprüfung der Effektivität </a:t>
            </a:r>
            <a:r>
              <a:rPr lang="de-DE" sz="2000" dirty="0" smtClean="0"/>
              <a:t>der Interventionen</a:t>
            </a:r>
            <a:endParaRPr lang="de-DE" sz="16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27</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Bedeutung für die Gesundheitsberufe</a:t>
            </a:r>
            <a:endParaRPr lang="de-DE" dirty="0"/>
          </a:p>
        </p:txBody>
      </p:sp>
    </p:spTree>
    <p:extLst>
      <p:ext uri="{BB962C8B-B14F-4D97-AF65-F5344CB8AC3E}">
        <p14:creationId xmlns:p14="http://schemas.microsoft.com/office/powerpoint/2010/main" val="4145953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 für die Gesundheitsberufe</a:t>
            </a:r>
            <a:endParaRPr lang="de-DE" dirty="0"/>
          </a:p>
        </p:txBody>
      </p:sp>
      <p:sp>
        <p:nvSpPr>
          <p:cNvPr id="3" name="Inhaltsplatzhalter 2"/>
          <p:cNvSpPr>
            <a:spLocks noGrp="1"/>
          </p:cNvSpPr>
          <p:nvPr>
            <p:ph idx="1"/>
          </p:nvPr>
        </p:nvSpPr>
        <p:spPr/>
        <p:txBody>
          <a:bodyPr/>
          <a:lstStyle/>
          <a:p>
            <a:pPr marL="0" indent="0">
              <a:buNone/>
            </a:pPr>
            <a:r>
              <a:rPr lang="de-DE" sz="2000" dirty="0" smtClean="0"/>
              <a:t>In </a:t>
            </a:r>
            <a:r>
              <a:rPr lang="de-DE" sz="2000" dirty="0"/>
              <a:t>dem Fall von Frau Maier ist es </a:t>
            </a:r>
            <a:r>
              <a:rPr lang="de-DE" sz="2000" dirty="0" smtClean="0"/>
              <a:t>wichtig:</a:t>
            </a:r>
          </a:p>
          <a:p>
            <a:r>
              <a:rPr lang="de-DE" sz="2000" dirty="0" smtClean="0"/>
              <a:t>zu </a:t>
            </a:r>
            <a:r>
              <a:rPr lang="de-DE" sz="2000" dirty="0"/>
              <a:t>erkennen, dass sie eine gefährdete Person </a:t>
            </a:r>
            <a:r>
              <a:rPr lang="de-DE" sz="2000" dirty="0" smtClean="0"/>
              <a:t>ist</a:t>
            </a:r>
          </a:p>
          <a:p>
            <a:r>
              <a:rPr lang="de-DE" sz="2000" dirty="0" smtClean="0"/>
              <a:t>Symptome zu sammeln, die auf eine Exsikkose hinweisen</a:t>
            </a:r>
          </a:p>
          <a:p>
            <a:r>
              <a:rPr lang="de-DE" sz="2000" dirty="0"/>
              <a:t>d</a:t>
            </a:r>
            <a:r>
              <a:rPr lang="de-DE" sz="2000" dirty="0" smtClean="0"/>
              <a:t>en Arzt zu informieren</a:t>
            </a:r>
            <a:endParaRPr lang="de-DE" sz="2000" dirty="0"/>
          </a:p>
          <a:p>
            <a:r>
              <a:rPr lang="de-DE" sz="2000" dirty="0" smtClean="0"/>
              <a:t>Interventionen frühzeitig einzuleiten/durchzuführen</a:t>
            </a:r>
          </a:p>
          <a:p>
            <a:r>
              <a:rPr lang="de-DE" sz="2000" dirty="0" smtClean="0"/>
              <a:t>Interventionen zu evaluieren</a:t>
            </a:r>
          </a:p>
          <a:p>
            <a:r>
              <a:rPr lang="de-DE" sz="2000" dirty="0" smtClean="0"/>
              <a:t>die Prophylaxe zu initiieren, um das künftige Risiko einer Exsikkose zu reduzieren</a:t>
            </a:r>
          </a:p>
          <a:p>
            <a:pPr marL="0" indent="0">
              <a:buNone/>
            </a:pPr>
            <a:endParaRPr lang="de-DE" sz="16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7" name="Fußzeilenplatzhalter 4"/>
          <p:cNvSpPr>
            <a:spLocks noGrp="1"/>
          </p:cNvSpPr>
          <p:nvPr>
            <p:ph type="ftr" sz="quarter" idx="11"/>
          </p:nvPr>
        </p:nvSpPr>
        <p:spPr/>
        <p:txBody>
          <a:bodyPr/>
          <a:lstStyle/>
          <a:p>
            <a:pPr>
              <a:defRPr/>
            </a:pPr>
            <a:r>
              <a:rPr lang="de-DE" dirty="0" smtClean="0"/>
              <a:t>Bedeutung für die Gesundheitsberufe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28</a:t>
            </a:fld>
            <a:endParaRPr lang="de-DE"/>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432" y="-88"/>
            <a:ext cx="1224136" cy="161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253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ihre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 Wershofen</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Birgit.wershofen@med.uni-muenchen.de</a:t>
            </a:r>
          </a:p>
          <a:p>
            <a:pPr>
              <a:buClr>
                <a:schemeClr val="bg2"/>
              </a:buClr>
              <a:buSzPct val="140000"/>
            </a:pP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Didaktik und Ausbildungsforschung in der Medizin</a:t>
            </a:r>
          </a:p>
          <a:p>
            <a:pPr>
              <a:buClr>
                <a:schemeClr val="bg2"/>
              </a:buClr>
              <a:buSzPct val="140000"/>
            </a:pPr>
            <a:endPar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ußzeilenplatzhalter 4"/>
          <p:cNvSpPr>
            <a:spLocks noGrp="1"/>
          </p:cNvSpPr>
          <p:nvPr>
            <p:ph type="ftr" sz="quarter" idx="11"/>
          </p:nvPr>
        </p:nvSpPr>
        <p:spPr>
          <a:xfrm>
            <a:off x="331788" y="179388"/>
            <a:ext cx="8243887" cy="180975"/>
          </a:xfrm>
        </p:spPr>
        <p:txBody>
          <a:bodyPr/>
          <a:lstStyle/>
          <a:p>
            <a:pPr>
              <a:defRPr/>
            </a:pPr>
            <a:r>
              <a:rPr lang="de-DE" dirty="0" smtClean="0"/>
              <a:t>Bedeutung für die Gesundheitsberufe</a:t>
            </a:r>
            <a:endParaRPr lang="de-DE" dirty="0"/>
          </a:p>
        </p:txBody>
      </p:sp>
    </p:spTree>
    <p:extLst>
      <p:ext uri="{BB962C8B-B14F-4D97-AF65-F5344CB8AC3E}">
        <p14:creationId xmlns:p14="http://schemas.microsoft.com/office/powerpoint/2010/main" val="3862843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der klimawandel?</a:t>
            </a:r>
            <a:endParaRPr lang="de-DE" dirty="0"/>
          </a:p>
        </p:txBody>
      </p:sp>
      <p:sp>
        <p:nvSpPr>
          <p:cNvPr id="3" name="Inhaltsplatzhalter 2"/>
          <p:cNvSpPr>
            <a:spLocks noGrp="1"/>
          </p:cNvSpPr>
          <p:nvPr>
            <p:ph idx="1"/>
          </p:nvPr>
        </p:nvSpPr>
        <p:spPr/>
        <p:txBody>
          <a:bodyPr/>
          <a:lstStyle/>
          <a:p>
            <a:r>
              <a:rPr lang="de-DE" dirty="0" smtClean="0"/>
              <a:t>Klima: langfristige Statistik des Wetters – also das Wetter über einen langen Zeitraum, z. B. über 30 Jahre </a:t>
            </a:r>
          </a:p>
          <a:p>
            <a:r>
              <a:rPr lang="de-DE" dirty="0" smtClean="0"/>
              <a:t>Beobachtungen und Messungen zeigen, dass sich das Klima verändert </a:t>
            </a:r>
          </a:p>
          <a:p>
            <a:pPr marL="0" indent="0">
              <a:buNone/>
            </a:pPr>
            <a:endParaRPr lang="de-DE" dirty="0" smtClean="0"/>
          </a:p>
          <a:p>
            <a:pPr marL="0" indent="0">
              <a:buNone/>
            </a:pPr>
            <a:r>
              <a:rPr lang="de-DE" dirty="0" smtClean="0">
                <a:sym typeface="Wingdings" panose="05000000000000000000" pitchFamily="2" charset="2"/>
              </a:rPr>
              <a:t>    es wird wärmer auf der Erde, die weltweite </a:t>
            </a:r>
          </a:p>
          <a:p>
            <a:pPr marL="0" indent="0">
              <a:buNone/>
            </a:pPr>
            <a:r>
              <a:rPr lang="de-DE" dirty="0">
                <a:sym typeface="Wingdings" panose="05000000000000000000" pitchFamily="2" charset="2"/>
              </a:rPr>
              <a:t> </a:t>
            </a:r>
            <a:r>
              <a:rPr lang="de-DE" dirty="0" smtClean="0">
                <a:sym typeface="Wingdings" panose="05000000000000000000" pitchFamily="2" charset="2"/>
              </a:rPr>
              <a:t>   Durchschnittstemperatur erhöht sich</a:t>
            </a:r>
          </a:p>
          <a:p>
            <a:pPr marL="0" indent="0">
              <a:buNone/>
            </a:pPr>
            <a:endParaRPr lang="de-DE" sz="1400" dirty="0" smtClean="0"/>
          </a:p>
          <a:p>
            <a:pPr marL="0" indent="0">
              <a:buNone/>
            </a:pPr>
            <a:r>
              <a:rPr lang="de-DE" dirty="0" smtClean="0"/>
              <a:t>Wie wirkt sich der Temperaturanstieg z. B. aus? </a:t>
            </a:r>
          </a:p>
          <a:p>
            <a:r>
              <a:rPr lang="de-DE" dirty="0" smtClean="0"/>
              <a:t>Es wird insgesamt wärmer, also in allen Jahreszeiten</a:t>
            </a:r>
          </a:p>
          <a:p>
            <a:r>
              <a:rPr lang="de-DE" dirty="0" smtClean="0"/>
              <a:t>Der Meeresspiegel steigt</a:t>
            </a:r>
            <a:r>
              <a:rPr lang="de-DE" sz="1600" dirty="0"/>
              <a:t>;</a:t>
            </a:r>
            <a:r>
              <a:rPr lang="de-DE" dirty="0" smtClean="0"/>
              <a:t> das Eis an Nord- und Südpol schmilzt</a:t>
            </a:r>
          </a:p>
          <a:p>
            <a:r>
              <a:rPr lang="de-DE" dirty="0" smtClean="0"/>
              <a:t>Außergewöhnliche Wetterereignisse treten öfter auf (z. B. Stürme)</a:t>
            </a: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Einführung in den Klimawandel</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a:t>
            </a:fld>
            <a:endParaRPr lang="de-DE"/>
          </a:p>
        </p:txBody>
      </p:sp>
      <p:sp>
        <p:nvSpPr>
          <p:cNvPr id="7" name="Pfeil nach rechts 6"/>
          <p:cNvSpPr/>
          <p:nvPr/>
        </p:nvSpPr>
        <p:spPr>
          <a:xfrm>
            <a:off x="197768" y="3432810"/>
            <a:ext cx="395536" cy="288032"/>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696" y="3013142"/>
            <a:ext cx="2123728" cy="1415399"/>
          </a:xfrm>
          <a:prstGeom prst="rect">
            <a:avLst/>
          </a:prstGeom>
        </p:spPr>
      </p:pic>
    </p:spTree>
    <p:extLst>
      <p:ext uri="{BB962C8B-B14F-4D97-AF65-F5344CB8AC3E}">
        <p14:creationId xmlns:p14="http://schemas.microsoft.com/office/powerpoint/2010/main" val="97085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a:xfrm>
            <a:off x="323528" y="1052736"/>
            <a:ext cx="8243887" cy="4500562"/>
          </a:xfrm>
        </p:spPr>
        <p:txBody>
          <a:bodyPr/>
          <a:lstStyle/>
          <a:p>
            <a:r>
              <a:rPr lang="de-DE" sz="1050" dirty="0" smtClean="0"/>
              <a:t>Huhn S. Austrocknung </a:t>
            </a:r>
            <a:r>
              <a:rPr lang="de-DE" sz="1050" dirty="0"/>
              <a:t>erkennen und prophylaktisch Handeln. </a:t>
            </a:r>
            <a:r>
              <a:rPr lang="de-DE" sz="1050" dirty="0" smtClean="0"/>
              <a:t>Praxisheft Dehydratation. 2014. </a:t>
            </a:r>
          </a:p>
          <a:p>
            <a:r>
              <a:rPr lang="de-DE" sz="1050" dirty="0" smtClean="0"/>
              <a:t>Sozialministerium </a:t>
            </a:r>
            <a:r>
              <a:rPr lang="de-DE" sz="1050" dirty="0"/>
              <a:t>Baden </a:t>
            </a:r>
            <a:r>
              <a:rPr lang="de-DE" sz="1050" dirty="0" smtClean="0"/>
              <a:t>Württemberg. Gesundheitsrisiken </a:t>
            </a:r>
            <a:r>
              <a:rPr lang="de-DE" sz="1050" dirty="0"/>
              <a:t>bei Sommerhitze für ältere und pflegebedürftige </a:t>
            </a:r>
            <a:r>
              <a:rPr lang="de-DE" sz="1050" dirty="0" smtClean="0"/>
              <a:t>Menschen. 2016. Verfügbar unter: </a:t>
            </a:r>
            <a:r>
              <a:rPr lang="de-DE" sz="1050" dirty="0"/>
              <a:t>https://</a:t>
            </a:r>
            <a:r>
              <a:rPr lang="de-DE" sz="1050" dirty="0" smtClean="0"/>
              <a:t>sozialministerium.baden-wuerttemberg.de/fileadmin/redaktion/m-sm/intern/downloads/Publikationen/Gesundheitsrisiken_bei_Sommerhitze_Pflegekraefte.pdf [04.06.2017].</a:t>
            </a:r>
            <a:endParaRPr lang="de-DE" sz="1050" dirty="0"/>
          </a:p>
          <a:p>
            <a:r>
              <a:rPr lang="de-DE" sz="1050" dirty="0" smtClean="0"/>
              <a:t>WHO. Public </a:t>
            </a:r>
            <a:r>
              <a:rPr lang="de-DE" sz="1050" dirty="0" err="1"/>
              <a:t>health</a:t>
            </a:r>
            <a:r>
              <a:rPr lang="de-DE" sz="1050" dirty="0"/>
              <a:t> </a:t>
            </a:r>
            <a:r>
              <a:rPr lang="de-DE" sz="1050" dirty="0" err="1"/>
              <a:t>advice</a:t>
            </a:r>
            <a:r>
              <a:rPr lang="de-DE" sz="1050" dirty="0"/>
              <a:t> on </a:t>
            </a:r>
            <a:r>
              <a:rPr lang="de-DE" sz="1050" dirty="0" err="1"/>
              <a:t>preventing</a:t>
            </a:r>
            <a:r>
              <a:rPr lang="de-DE" sz="1050" dirty="0"/>
              <a:t> </a:t>
            </a:r>
            <a:r>
              <a:rPr lang="de-DE" sz="1050" dirty="0" err="1"/>
              <a:t>health</a:t>
            </a:r>
            <a:r>
              <a:rPr lang="de-DE" sz="1050" dirty="0"/>
              <a:t> </a:t>
            </a:r>
            <a:r>
              <a:rPr lang="de-DE" sz="1050" dirty="0" err="1"/>
              <a:t>effects</a:t>
            </a:r>
            <a:r>
              <a:rPr lang="de-DE" sz="1050" dirty="0"/>
              <a:t> of </a:t>
            </a:r>
            <a:r>
              <a:rPr lang="de-DE" sz="1050" dirty="0" err="1" smtClean="0"/>
              <a:t>heat</a:t>
            </a:r>
            <a:r>
              <a:rPr lang="de-DE" sz="1050" dirty="0" smtClean="0"/>
              <a:t>. </a:t>
            </a:r>
            <a:r>
              <a:rPr lang="de-DE" sz="1050" dirty="0"/>
              <a:t>New </a:t>
            </a:r>
            <a:r>
              <a:rPr lang="de-DE" sz="1050" dirty="0" err="1"/>
              <a:t>and</a:t>
            </a:r>
            <a:r>
              <a:rPr lang="de-DE" sz="1050" dirty="0"/>
              <a:t> </a:t>
            </a:r>
            <a:r>
              <a:rPr lang="de-DE" sz="1050" dirty="0" err="1"/>
              <a:t>updated</a:t>
            </a:r>
            <a:r>
              <a:rPr lang="de-DE" sz="1050" dirty="0"/>
              <a:t> </a:t>
            </a:r>
            <a:r>
              <a:rPr lang="de-DE" sz="1050" dirty="0" err="1"/>
              <a:t>information</a:t>
            </a:r>
            <a:r>
              <a:rPr lang="de-DE" sz="1050" dirty="0"/>
              <a:t> </a:t>
            </a:r>
            <a:r>
              <a:rPr lang="de-DE" sz="1050" dirty="0" err="1"/>
              <a:t>for</a:t>
            </a:r>
            <a:r>
              <a:rPr lang="de-DE" sz="1050" dirty="0"/>
              <a:t> different </a:t>
            </a:r>
            <a:r>
              <a:rPr lang="de-DE" sz="1050" dirty="0" err="1"/>
              <a:t>audiences</a:t>
            </a:r>
            <a:r>
              <a:rPr lang="de-DE" sz="1050" dirty="0"/>
              <a:t>. </a:t>
            </a:r>
            <a:r>
              <a:rPr lang="de-DE" sz="1050" dirty="0" err="1" smtClean="0"/>
              <a:t>Copenhagen</a:t>
            </a:r>
            <a:r>
              <a:rPr lang="de-DE" sz="1050" dirty="0" smtClean="0"/>
              <a:t>. 2011.</a:t>
            </a:r>
            <a:endParaRPr lang="de-DE" sz="1050" dirty="0"/>
          </a:p>
          <a:p>
            <a:pPr marL="0" indent="0">
              <a:buNone/>
            </a:pPr>
            <a:endParaRPr lang="de-DE" sz="1050" dirty="0"/>
          </a:p>
          <a:p>
            <a:endParaRPr lang="de-DE" sz="105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30</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Bedeutung für die Gesundheitsberufe</a:t>
            </a:r>
            <a:endParaRPr lang="de-DE" dirty="0"/>
          </a:p>
        </p:txBody>
      </p:sp>
    </p:spTree>
    <p:extLst>
      <p:ext uri="{BB962C8B-B14F-4D97-AF65-F5344CB8AC3E}">
        <p14:creationId xmlns:p14="http://schemas.microsoft.com/office/powerpoint/2010/main" val="391051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27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 Julia Schoierer</a:t>
            </a:r>
            <a:r>
              <a:rPr lang="de-DE" altLang="de-DE" sz="1400" b="1" dirty="0">
                <a:solidFill>
                  <a:srgbClr val="898989"/>
                </a:solidFill>
              </a:rPr>
              <a:t>, Hanna Mertes MPH,  </a:t>
            </a:r>
            <a:r>
              <a:rPr lang="de-DE" altLang="de-DE" sz="1400" b="1" dirty="0" smtClean="0">
                <a:solidFill>
                  <a:srgbClr val="898989"/>
                </a:solidFill>
              </a:rPr>
              <a:t>PD Dr. Stephan Böse-O´Reilly, Dr. Daniel Tolks,  Birgit Wershofen </a:t>
            </a:r>
            <a:r>
              <a:rPr lang="de-DE" altLang="de-DE" sz="1400" b="1" dirty="0" err="1" smtClean="0">
                <a:solidFill>
                  <a:srgbClr val="898989"/>
                </a:solidFill>
              </a:rPr>
              <a:t>MScN</a:t>
            </a:r>
            <a:endParaRPr lang="de-DE" altLang="de-DE" sz="1400" b="1" dirty="0" smtClean="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716285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Hitzeassoziierte Gesundheitsprobleme (Online, Video)</a:t>
            </a:r>
            <a:endParaRPr lang="de-DE" sz="2000" b="1" dirty="0">
              <a:solidFill>
                <a:schemeClr val="bg2"/>
              </a:solidFill>
            </a:endParaRPr>
          </a:p>
        </p:txBody>
      </p:sp>
      <p:sp>
        <p:nvSpPr>
          <p:cNvPr id="70661" name="Rechteck 15"/>
          <p:cNvSpPr>
            <a:spLocks noChangeArrowheads="1"/>
          </p:cNvSpPr>
          <p:nvPr/>
        </p:nvSpPr>
        <p:spPr bwMode="auto">
          <a:xfrm>
            <a:off x="395536" y="2687466"/>
            <a:ext cx="41024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FontTx/>
              <a:buNone/>
            </a:pPr>
            <a:r>
              <a:rPr lang="de-DE" altLang="de-DE" sz="1400" b="1" dirty="0" smtClean="0">
                <a:solidFill>
                  <a:srgbClr val="898989"/>
                </a:solidFill>
              </a:rPr>
              <a:t>Birgit Wershofen, Hannah Gerstenkorn</a:t>
            </a:r>
          </a:p>
        </p:txBody>
      </p:sp>
      <p:sp>
        <p:nvSpPr>
          <p:cNvPr id="13" name="Bildplatzhalter 2"/>
          <p:cNvSpPr txBox="1">
            <a:spLocks/>
          </p:cNvSpPr>
          <p:nvPr/>
        </p:nvSpPr>
        <p:spPr bwMode="auto">
          <a:xfrm>
            <a:off x="9756576" y="4436361"/>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2764292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Hitzeassoziierte </a:t>
            </a:r>
            <a:r>
              <a:rPr lang="de-DE" dirty="0" smtClean="0"/>
              <a:t>Gesundheitsprobleme:</a:t>
            </a:r>
            <a:endParaRPr lang="de-DE" dirty="0"/>
          </a:p>
        </p:txBody>
      </p:sp>
      <p:sp>
        <p:nvSpPr>
          <p:cNvPr id="3" name="Inhaltsplatzhalter 2"/>
          <p:cNvSpPr>
            <a:spLocks noGrp="1"/>
          </p:cNvSpPr>
          <p:nvPr>
            <p:ph idx="1"/>
          </p:nvPr>
        </p:nvSpPr>
        <p:spPr>
          <a:xfrm>
            <a:off x="972108" y="1484784"/>
            <a:ext cx="7848872" cy="4529719"/>
          </a:xfrm>
        </p:spPr>
        <p:txBody>
          <a:bodyPr/>
          <a:lstStyle/>
          <a:p>
            <a:r>
              <a:rPr lang="de-DE" sz="2400" dirty="0" smtClean="0"/>
              <a:t>Exsikkose</a:t>
            </a:r>
          </a:p>
          <a:p>
            <a:r>
              <a:rPr lang="de-DE" sz="2400" dirty="0" smtClean="0"/>
              <a:t>Hitzekollaps</a:t>
            </a:r>
            <a:endParaRPr lang="de-DE" sz="2400" dirty="0"/>
          </a:p>
          <a:p>
            <a:r>
              <a:rPr lang="de-DE" sz="2400" dirty="0"/>
              <a:t>Hitzeerschöpfung</a:t>
            </a:r>
          </a:p>
          <a:p>
            <a:r>
              <a:rPr lang="de-DE" sz="2400" dirty="0" smtClean="0"/>
              <a:t>Hitzschlag</a:t>
            </a:r>
            <a:endParaRPr lang="de-DE" sz="2400" dirty="0"/>
          </a:p>
          <a:p>
            <a:r>
              <a:rPr lang="de-DE" sz="2400" dirty="0"/>
              <a:t>Sonnenstich</a:t>
            </a:r>
          </a:p>
          <a:p>
            <a:r>
              <a:rPr lang="de-DE" sz="2400" dirty="0"/>
              <a:t>Hitzekrampf</a:t>
            </a:r>
          </a:p>
          <a:p>
            <a:r>
              <a:rPr lang="de-DE" sz="2400" dirty="0"/>
              <a:t>Hitzeausschlag</a:t>
            </a:r>
          </a:p>
          <a:p>
            <a:endParaRPr lang="de-DE" sz="16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33</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Hitzeassoziierte Gesundheitsprobleme</a:t>
            </a:r>
            <a:endParaRPr lang="de-DE" dirty="0"/>
          </a:p>
        </p:txBody>
      </p:sp>
    </p:spTree>
    <p:extLst>
      <p:ext uri="{BB962C8B-B14F-4D97-AF65-F5344CB8AC3E}">
        <p14:creationId xmlns:p14="http://schemas.microsoft.com/office/powerpoint/2010/main" val="1844142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Hitzeassoziierte Gesundheitsprobleme</a:t>
            </a:r>
          </a:p>
        </p:txBody>
      </p:sp>
      <p:sp>
        <p:nvSpPr>
          <p:cNvPr id="3" name="Inhaltsplatzhalter 2"/>
          <p:cNvSpPr>
            <a:spLocks noGrp="1"/>
          </p:cNvSpPr>
          <p:nvPr>
            <p:ph idx="1"/>
          </p:nvPr>
        </p:nvSpPr>
        <p:spPr/>
        <p:txBody>
          <a:bodyPr/>
          <a:lstStyle/>
          <a:p>
            <a:r>
              <a:rPr lang="de-DE" sz="2000" b="1" dirty="0" smtClean="0">
                <a:solidFill>
                  <a:schemeClr val="bg2"/>
                </a:solidFill>
              </a:rPr>
              <a:t>Exsikkose</a:t>
            </a:r>
            <a:r>
              <a:rPr lang="de-DE" sz="2000" dirty="0" smtClean="0">
                <a:solidFill>
                  <a:schemeClr val="bg2"/>
                </a:solidFill>
              </a:rPr>
              <a:t> </a:t>
            </a:r>
          </a:p>
          <a:p>
            <a:pPr marL="457200" lvl="1" indent="0">
              <a:buNone/>
            </a:pPr>
            <a:r>
              <a:rPr lang="de-DE" sz="2000" dirty="0" smtClean="0"/>
              <a:t>Durch Dehydration verursachter Zustand des Flüssigkeits- bzw. Wassermangels im Körper </a:t>
            </a:r>
            <a:br>
              <a:rPr lang="de-DE" sz="2000" dirty="0" smtClean="0"/>
            </a:br>
            <a:r>
              <a:rPr lang="de-DE" sz="800" dirty="0" smtClean="0"/>
              <a:t>(</a:t>
            </a:r>
            <a:r>
              <a:rPr lang="de-DE" sz="800" dirty="0" err="1" smtClean="0"/>
              <a:t>Wetsch</a:t>
            </a:r>
            <a:r>
              <a:rPr lang="de-DE" sz="800" dirty="0" smtClean="0"/>
              <a:t> et al. 2014)</a:t>
            </a:r>
          </a:p>
          <a:p>
            <a:pPr marL="0" indent="0">
              <a:buNone/>
            </a:pPr>
            <a:endParaRPr lang="de-DE" dirty="0" smtClean="0"/>
          </a:p>
          <a:p>
            <a:pPr marL="0" indent="0">
              <a:buNone/>
            </a:pPr>
            <a:endParaRPr lang="de-DE" dirty="0" smtClean="0"/>
          </a:p>
          <a:p>
            <a:pPr marL="0" indent="0">
              <a:buNone/>
            </a:pPr>
            <a:endParaRPr lang="de-DE" dirty="0"/>
          </a:p>
          <a:p>
            <a:pPr marL="457200" lvl="1" indent="0">
              <a:buNone/>
            </a:pPr>
            <a:endParaRPr lang="de-DE" sz="2000" b="1" dirty="0"/>
          </a:p>
          <a:p>
            <a:pPr marL="457200" lvl="1" indent="0">
              <a:buNone/>
            </a:pPr>
            <a:endParaRPr lang="de-DE" sz="2000" dirty="0">
              <a:solidFill>
                <a:srgbClr val="FF0000"/>
              </a:solidFill>
            </a:endParaRP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7" name="Fußzeilenplatzhalter 4"/>
          <p:cNvSpPr>
            <a:spLocks noGrp="1"/>
          </p:cNvSpPr>
          <p:nvPr>
            <p:ph type="ftr" sz="quarter" idx="11"/>
          </p:nvPr>
        </p:nvSpPr>
        <p:spPr/>
        <p:txBody>
          <a:bodyPr/>
          <a:lstStyle/>
          <a:p>
            <a:pPr>
              <a:defRPr/>
            </a:pPr>
            <a:r>
              <a:rPr lang="de-DE" dirty="0" smtClean="0"/>
              <a:t>Hitzeassoziierte Gesundheitsprobleme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34</a:t>
            </a:fld>
            <a:endParaRPr lang="de-DE"/>
          </a:p>
        </p:txBody>
      </p:sp>
    </p:spTree>
    <p:extLst>
      <p:ext uri="{BB962C8B-B14F-4D97-AF65-F5344CB8AC3E}">
        <p14:creationId xmlns:p14="http://schemas.microsoft.com/office/powerpoint/2010/main" val="482655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Hitzeassoziierte Gesundheitsprobleme</a:t>
            </a:r>
          </a:p>
        </p:txBody>
      </p:sp>
      <p:sp>
        <p:nvSpPr>
          <p:cNvPr id="3" name="Inhaltsplatzhalter 2"/>
          <p:cNvSpPr>
            <a:spLocks noGrp="1"/>
          </p:cNvSpPr>
          <p:nvPr>
            <p:ph idx="1"/>
          </p:nvPr>
        </p:nvSpPr>
        <p:spPr/>
        <p:txBody>
          <a:bodyPr/>
          <a:lstStyle/>
          <a:p>
            <a:pPr lvl="0"/>
            <a:r>
              <a:rPr lang="de-DE" sz="2000" b="1" dirty="0">
                <a:solidFill>
                  <a:schemeClr val="bg2"/>
                </a:solidFill>
              </a:rPr>
              <a:t>Hitzekollaps</a:t>
            </a:r>
            <a:r>
              <a:rPr lang="de-DE" sz="2000" dirty="0"/>
              <a:t> (auch Hitzeohnmacht oder Hitzesynkope)</a:t>
            </a:r>
          </a:p>
          <a:p>
            <a:pPr marL="0" indent="0">
              <a:buNone/>
            </a:pPr>
            <a:r>
              <a:rPr lang="de-DE" sz="2000" dirty="0" smtClean="0"/>
              <a:t>Die peripheren Blutgefäße erweitern sich durch die Hitze </a:t>
            </a:r>
            <a:r>
              <a:rPr lang="de-DE" sz="2000" dirty="0" smtClean="0">
                <a:sym typeface="Wingdings" panose="05000000000000000000" pitchFamily="2" charset="2"/>
              </a:rPr>
              <a:t></a:t>
            </a:r>
            <a:r>
              <a:rPr lang="de-DE" sz="2000" dirty="0" smtClean="0"/>
              <a:t> der Blutdruck fällt ab</a:t>
            </a:r>
            <a:r>
              <a:rPr lang="de-DE" sz="2000" dirty="0"/>
              <a:t> </a:t>
            </a:r>
            <a:r>
              <a:rPr lang="de-DE" sz="2000" dirty="0" smtClean="0">
                <a:sym typeface="Wingdings" panose="05000000000000000000" pitchFamily="2" charset="2"/>
              </a:rPr>
              <a:t></a:t>
            </a:r>
            <a:r>
              <a:rPr lang="de-DE" sz="2000" dirty="0" smtClean="0"/>
              <a:t> verminderte </a:t>
            </a:r>
            <a:r>
              <a:rPr lang="de-DE" sz="2000" dirty="0"/>
              <a:t>Gehirndurchblutung mit Bewusstlosigkeit </a:t>
            </a:r>
            <a:endParaRPr lang="de-DE" sz="2000" dirty="0" smtClean="0"/>
          </a:p>
          <a:p>
            <a:pPr marL="0" indent="0">
              <a:buNone/>
            </a:pPr>
            <a:endParaRPr lang="de-DE" sz="2000" dirty="0" smtClean="0"/>
          </a:p>
          <a:p>
            <a:r>
              <a:rPr lang="de-DE" sz="2000" b="1" dirty="0" smtClean="0">
                <a:solidFill>
                  <a:schemeClr val="bg2"/>
                </a:solidFill>
              </a:rPr>
              <a:t>Hitzeerschöpfung</a:t>
            </a:r>
            <a:endParaRPr lang="de-DE" sz="2000" dirty="0">
              <a:solidFill>
                <a:schemeClr val="bg2"/>
              </a:solidFill>
            </a:endParaRPr>
          </a:p>
          <a:p>
            <a:pPr marL="0" indent="0">
              <a:buNone/>
            </a:pPr>
            <a:r>
              <a:rPr lang="de-DE" sz="2000" dirty="0" smtClean="0"/>
              <a:t>Hitzebedingter Flüssigkeitsverlust durch Schwitzen (Abnahme </a:t>
            </a:r>
            <a:r>
              <a:rPr lang="de-DE" sz="2000" dirty="0"/>
              <a:t>des Blutvolumens im Kreislauf</a:t>
            </a:r>
            <a:r>
              <a:rPr lang="de-DE" sz="2000" dirty="0" smtClean="0"/>
              <a:t>) </a:t>
            </a:r>
            <a:r>
              <a:rPr lang="de-DE" sz="2000" dirty="0" smtClean="0">
                <a:sym typeface="Wingdings"/>
              </a:rPr>
              <a:t> </a:t>
            </a:r>
            <a:r>
              <a:rPr lang="de-DE" sz="2000" dirty="0" smtClean="0"/>
              <a:t>Blutdruck fällt ab</a:t>
            </a:r>
          </a:p>
          <a:p>
            <a:pPr marL="0" indent="0">
              <a:buNone/>
            </a:pPr>
            <a:r>
              <a:rPr lang="de-DE" sz="2000" dirty="0" smtClean="0"/>
              <a:t>Die </a:t>
            </a:r>
            <a:r>
              <a:rPr lang="de-DE" sz="2000" dirty="0"/>
              <a:t>Körpertemperatur ist </a:t>
            </a:r>
            <a:r>
              <a:rPr lang="de-DE" sz="2000" dirty="0" smtClean="0"/>
              <a:t>selten über 39°C</a:t>
            </a:r>
            <a:endParaRPr lang="de-DE" sz="20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7" name="Fußzeilenplatzhalter 4"/>
          <p:cNvSpPr>
            <a:spLocks noGrp="1"/>
          </p:cNvSpPr>
          <p:nvPr>
            <p:ph type="ftr" sz="quarter" idx="11"/>
          </p:nvPr>
        </p:nvSpPr>
        <p:spPr/>
        <p:txBody>
          <a:bodyPr/>
          <a:lstStyle/>
          <a:p>
            <a:pPr>
              <a:defRPr/>
            </a:pPr>
            <a:r>
              <a:rPr lang="de-DE" dirty="0" smtClean="0"/>
              <a:t>Hitzeassoziierte Gesundheitsprobleme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35</a:t>
            </a:fld>
            <a:endParaRPr lang="de-DE"/>
          </a:p>
        </p:txBody>
      </p:sp>
    </p:spTree>
    <p:extLst>
      <p:ext uri="{BB962C8B-B14F-4D97-AF65-F5344CB8AC3E}">
        <p14:creationId xmlns:p14="http://schemas.microsoft.com/office/powerpoint/2010/main" val="505297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Hitzeassoziierte Gesundheitsprobleme</a:t>
            </a:r>
          </a:p>
        </p:txBody>
      </p:sp>
      <p:sp>
        <p:nvSpPr>
          <p:cNvPr id="3" name="Inhaltsplatzhalter 2"/>
          <p:cNvSpPr>
            <a:spLocks noGrp="1"/>
          </p:cNvSpPr>
          <p:nvPr>
            <p:ph idx="1"/>
          </p:nvPr>
        </p:nvSpPr>
        <p:spPr/>
        <p:txBody>
          <a:bodyPr/>
          <a:lstStyle/>
          <a:p>
            <a:pPr lvl="0"/>
            <a:r>
              <a:rPr lang="de-DE" sz="2000" b="1" dirty="0" smtClean="0">
                <a:solidFill>
                  <a:schemeClr val="bg2"/>
                </a:solidFill>
              </a:rPr>
              <a:t>Hitzschlag</a:t>
            </a:r>
            <a:endParaRPr lang="de-DE" sz="2000" dirty="0">
              <a:solidFill>
                <a:schemeClr val="bg2"/>
              </a:solidFill>
            </a:endParaRPr>
          </a:p>
          <a:p>
            <a:pPr marL="0" indent="0">
              <a:buNone/>
            </a:pPr>
            <a:r>
              <a:rPr lang="de-DE" sz="2000" dirty="0"/>
              <a:t>Der Körper </a:t>
            </a:r>
            <a:r>
              <a:rPr lang="de-DE" sz="2000" dirty="0" smtClean="0"/>
              <a:t>kann nicht mehr durch </a:t>
            </a:r>
            <a:r>
              <a:rPr lang="de-DE" sz="2000" dirty="0"/>
              <a:t>Schwitzen eine Kühlung </a:t>
            </a:r>
            <a:r>
              <a:rPr lang="de-DE" sz="2000" dirty="0" smtClean="0"/>
              <a:t>des </a:t>
            </a:r>
            <a:r>
              <a:rPr lang="de-DE" sz="2000" dirty="0"/>
              <a:t>Körpers </a:t>
            </a:r>
            <a:r>
              <a:rPr lang="de-DE" sz="2000" dirty="0" smtClean="0"/>
              <a:t>ermöglichen </a:t>
            </a:r>
            <a:r>
              <a:rPr lang="de-DE" sz="2000" dirty="0">
                <a:sym typeface="Wingdings"/>
              </a:rPr>
              <a:t></a:t>
            </a:r>
            <a:r>
              <a:rPr lang="de-DE" sz="2000" dirty="0"/>
              <a:t> es entsteht ein </a:t>
            </a:r>
            <a:r>
              <a:rPr lang="de-DE" sz="2000" dirty="0" smtClean="0"/>
              <a:t>Wärmestau </a:t>
            </a:r>
            <a:r>
              <a:rPr lang="de-DE" sz="2000" dirty="0" smtClean="0">
                <a:sym typeface="Wingdings" panose="05000000000000000000" pitchFamily="2" charset="2"/>
              </a:rPr>
              <a:t></a:t>
            </a:r>
            <a:r>
              <a:rPr lang="de-DE" sz="2000" dirty="0" smtClean="0"/>
              <a:t> </a:t>
            </a:r>
            <a:r>
              <a:rPr lang="de-DE" sz="2000" dirty="0"/>
              <a:t>die Körpertemperatur steigt schnell, </a:t>
            </a:r>
            <a:r>
              <a:rPr lang="de-DE" sz="2000" dirty="0" smtClean="0"/>
              <a:t>über 40°C </a:t>
            </a:r>
            <a:r>
              <a:rPr lang="de-DE" sz="2000" dirty="0"/>
              <a:t>oder mehr in 10 bis 15 </a:t>
            </a:r>
            <a:r>
              <a:rPr lang="de-DE" sz="2000" dirty="0" smtClean="0"/>
              <a:t>Minuten </a:t>
            </a:r>
            <a:endParaRPr lang="de-DE" sz="2000" dirty="0"/>
          </a:p>
          <a:p>
            <a:pPr marL="0" indent="0">
              <a:buNone/>
            </a:pPr>
            <a:r>
              <a:rPr lang="de-DE" sz="2000" dirty="0" smtClean="0"/>
              <a:t>Die akute Erhitzung führt zu einem Hirnödem </a:t>
            </a:r>
          </a:p>
          <a:p>
            <a:pPr lvl="0"/>
            <a:r>
              <a:rPr lang="de-DE" sz="2000" b="1" dirty="0">
                <a:solidFill>
                  <a:schemeClr val="bg2"/>
                </a:solidFill>
              </a:rPr>
              <a:t>Hitzeausschlag</a:t>
            </a:r>
            <a:endParaRPr lang="de-DE" sz="2000" dirty="0">
              <a:solidFill>
                <a:schemeClr val="bg2"/>
              </a:solidFill>
            </a:endParaRPr>
          </a:p>
          <a:p>
            <a:pPr marL="0" indent="0">
              <a:buNone/>
            </a:pPr>
            <a:r>
              <a:rPr lang="de-DE" sz="2000" dirty="0"/>
              <a:t>N</a:t>
            </a:r>
            <a:r>
              <a:rPr lang="de-DE" sz="2000" dirty="0" smtClean="0"/>
              <a:t>icht </a:t>
            </a:r>
            <a:r>
              <a:rPr lang="de-DE" sz="2000" dirty="0"/>
              <a:t>atmungsaktive oder enge Kleidung </a:t>
            </a:r>
            <a:r>
              <a:rPr lang="de-DE" sz="2000" dirty="0" smtClean="0"/>
              <a:t>verhindern die </a:t>
            </a:r>
            <a:r>
              <a:rPr lang="de-DE" sz="2000" dirty="0"/>
              <a:t>ausreichende Verdunstung des </a:t>
            </a:r>
            <a:r>
              <a:rPr lang="de-DE" sz="2000" dirty="0" smtClean="0"/>
              <a:t>Schweißes</a:t>
            </a:r>
            <a:r>
              <a:rPr lang="de-DE" sz="2000" dirty="0" smtClean="0">
                <a:sym typeface="Wingdings" panose="05000000000000000000" pitchFamily="2" charset="2"/>
              </a:rPr>
              <a:t> </a:t>
            </a:r>
            <a:r>
              <a:rPr lang="de-DE" sz="2000" dirty="0" smtClean="0"/>
              <a:t>Verstopfung der Ausführungsgänge </a:t>
            </a:r>
            <a:r>
              <a:rPr lang="de-DE" sz="2000" dirty="0"/>
              <a:t>der Schweißdrüsen </a:t>
            </a:r>
            <a:r>
              <a:rPr lang="de-DE" sz="2000" dirty="0" smtClean="0">
                <a:sym typeface="Wingdings"/>
              </a:rPr>
              <a:t></a:t>
            </a:r>
            <a:r>
              <a:rPr lang="de-DE" sz="2000" dirty="0" smtClean="0"/>
              <a:t> </a:t>
            </a:r>
            <a:r>
              <a:rPr lang="de-DE" sz="2000" dirty="0"/>
              <a:t>e</a:t>
            </a:r>
            <a:r>
              <a:rPr lang="de-DE" sz="2000" dirty="0" smtClean="0"/>
              <a:t>s </a:t>
            </a:r>
            <a:r>
              <a:rPr lang="de-DE" sz="2000" dirty="0"/>
              <a:t>bilden sich kleine, häufig juckende oder brennende Bläschen</a:t>
            </a:r>
          </a:p>
          <a:p>
            <a:pPr marL="0" indent="0">
              <a:buNone/>
            </a:pPr>
            <a:endParaRPr lang="de-DE" sz="2000" dirty="0" smtClean="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7" name="Fußzeilenplatzhalter 4"/>
          <p:cNvSpPr>
            <a:spLocks noGrp="1"/>
          </p:cNvSpPr>
          <p:nvPr>
            <p:ph type="ftr" sz="quarter" idx="11"/>
          </p:nvPr>
        </p:nvSpPr>
        <p:spPr/>
        <p:txBody>
          <a:bodyPr/>
          <a:lstStyle/>
          <a:p>
            <a:pPr>
              <a:defRPr/>
            </a:pPr>
            <a:r>
              <a:rPr lang="de-DE" dirty="0" smtClean="0"/>
              <a:t>Hitzeassoziierte Gesundheitsprobleme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36</a:t>
            </a:fld>
            <a:endParaRPr lang="de-DE"/>
          </a:p>
        </p:txBody>
      </p:sp>
    </p:spTree>
    <p:extLst>
      <p:ext uri="{BB962C8B-B14F-4D97-AF65-F5344CB8AC3E}">
        <p14:creationId xmlns:p14="http://schemas.microsoft.com/office/powerpoint/2010/main" val="2406644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Hitzeassoziierte Gesundheitsprobleme</a:t>
            </a:r>
          </a:p>
        </p:txBody>
      </p:sp>
      <p:sp>
        <p:nvSpPr>
          <p:cNvPr id="3" name="Inhaltsplatzhalter 2"/>
          <p:cNvSpPr>
            <a:spLocks noGrp="1"/>
          </p:cNvSpPr>
          <p:nvPr>
            <p:ph idx="1"/>
          </p:nvPr>
        </p:nvSpPr>
        <p:spPr/>
        <p:txBody>
          <a:bodyPr/>
          <a:lstStyle/>
          <a:p>
            <a:pPr lvl="0"/>
            <a:r>
              <a:rPr lang="de-DE" sz="2000" b="1" dirty="0" smtClean="0">
                <a:solidFill>
                  <a:schemeClr val="bg2"/>
                </a:solidFill>
              </a:rPr>
              <a:t>Sonnenstich</a:t>
            </a:r>
            <a:endParaRPr lang="de-DE" sz="2000" dirty="0">
              <a:solidFill>
                <a:schemeClr val="bg2"/>
              </a:solidFill>
            </a:endParaRPr>
          </a:p>
          <a:p>
            <a:pPr marL="0" indent="0">
              <a:buNone/>
            </a:pPr>
            <a:r>
              <a:rPr lang="de-DE" sz="2000" dirty="0"/>
              <a:t>L</a:t>
            </a:r>
            <a:r>
              <a:rPr lang="de-DE" sz="2000" dirty="0" smtClean="0"/>
              <a:t>ange </a:t>
            </a:r>
            <a:r>
              <a:rPr lang="de-DE" sz="2000" dirty="0"/>
              <a:t>direkte Sonneneinstrahlung auf den </a:t>
            </a:r>
            <a:r>
              <a:rPr lang="de-DE" sz="2000" dirty="0" smtClean="0"/>
              <a:t>Kopf </a:t>
            </a:r>
            <a:r>
              <a:rPr lang="de-DE" sz="2000" dirty="0" smtClean="0">
                <a:sym typeface="Wingdings" panose="05000000000000000000" pitchFamily="2" charset="2"/>
              </a:rPr>
              <a:t> </a:t>
            </a:r>
            <a:r>
              <a:rPr lang="de-DE" sz="2000" dirty="0" smtClean="0"/>
              <a:t>lokale Überwärmung </a:t>
            </a:r>
            <a:r>
              <a:rPr lang="de-DE" sz="2000" dirty="0" smtClean="0">
                <a:sym typeface="Wingdings" panose="05000000000000000000" pitchFamily="2" charset="2"/>
              </a:rPr>
              <a:t> Reizung</a:t>
            </a:r>
            <a:r>
              <a:rPr lang="de-DE" sz="2000" dirty="0">
                <a:sym typeface="Wingdings" panose="05000000000000000000" pitchFamily="2" charset="2"/>
              </a:rPr>
              <a:t> </a:t>
            </a:r>
            <a:r>
              <a:rPr lang="de-DE" sz="2000" dirty="0" smtClean="0"/>
              <a:t>der Hirnhäute </a:t>
            </a:r>
            <a:r>
              <a:rPr lang="de-DE" sz="2000" dirty="0"/>
              <a:t>(</a:t>
            </a:r>
            <a:r>
              <a:rPr lang="de-DE" sz="2000" dirty="0" err="1" smtClean="0"/>
              <a:t>Meningen</a:t>
            </a:r>
            <a:r>
              <a:rPr lang="de-DE" sz="2000" dirty="0" smtClean="0"/>
              <a:t>) </a:t>
            </a:r>
            <a:r>
              <a:rPr lang="de-DE" sz="2000" dirty="0" smtClean="0">
                <a:sym typeface="Wingdings" panose="05000000000000000000" pitchFamily="2" charset="2"/>
              </a:rPr>
              <a:t> </a:t>
            </a:r>
            <a:r>
              <a:rPr lang="de-DE" sz="2000" dirty="0" smtClean="0"/>
              <a:t>Hirnödem (in schweren Fällen)</a:t>
            </a:r>
          </a:p>
          <a:p>
            <a:pPr marL="0" indent="0">
              <a:buNone/>
            </a:pPr>
            <a:r>
              <a:rPr lang="de-DE" sz="2000" dirty="0" smtClean="0"/>
              <a:t>Kleine </a:t>
            </a:r>
            <a:r>
              <a:rPr lang="de-DE" sz="2000" dirty="0"/>
              <a:t>Kinder und Menschen mit weniger Haarbedeckung sind besonders gefährdet. </a:t>
            </a:r>
            <a:endParaRPr lang="de-DE" sz="800" dirty="0" smtClean="0"/>
          </a:p>
          <a:p>
            <a:pPr lvl="0"/>
            <a:r>
              <a:rPr lang="de-DE" sz="2000" b="1" dirty="0">
                <a:solidFill>
                  <a:schemeClr val="bg2"/>
                </a:solidFill>
              </a:rPr>
              <a:t>Hitzekrampf</a:t>
            </a:r>
            <a:endParaRPr lang="de-DE" sz="2000" dirty="0">
              <a:solidFill>
                <a:schemeClr val="bg2"/>
              </a:solidFill>
            </a:endParaRPr>
          </a:p>
          <a:p>
            <a:pPr marL="0" indent="0">
              <a:buNone/>
            </a:pPr>
            <a:r>
              <a:rPr lang="de-DE" sz="2000" dirty="0"/>
              <a:t>Bei körperlicher Anstrengung (z.B. Laufen, </a:t>
            </a:r>
            <a:r>
              <a:rPr lang="de-DE" sz="2000" dirty="0" smtClean="0"/>
              <a:t>Radfahren, Gartenarbeit) </a:t>
            </a:r>
            <a:r>
              <a:rPr lang="de-DE" sz="2000" dirty="0"/>
              <a:t>bei </a:t>
            </a:r>
            <a:r>
              <a:rPr lang="de-DE" sz="2000" dirty="0" smtClean="0"/>
              <a:t>Hitze </a:t>
            </a:r>
            <a:r>
              <a:rPr lang="de-DE" sz="2000" dirty="0"/>
              <a:t>entsteht durch starkes Schwitzen ein Mangel an Flüssigkeit und </a:t>
            </a:r>
            <a:r>
              <a:rPr lang="de-DE" sz="2000" dirty="0" smtClean="0"/>
              <a:t>Elektrolyten </a:t>
            </a:r>
            <a:r>
              <a:rPr lang="de-DE" sz="2000" dirty="0" smtClean="0">
                <a:sym typeface="Wingdings" panose="05000000000000000000" pitchFamily="2" charset="2"/>
              </a:rPr>
              <a:t> </a:t>
            </a:r>
            <a:r>
              <a:rPr lang="de-DE" sz="2000" dirty="0" smtClean="0"/>
              <a:t>zeigt sich in Krämpfen/Muskelschmerzen </a:t>
            </a:r>
            <a:r>
              <a:rPr lang="de-DE" sz="2000" dirty="0"/>
              <a:t>der </a:t>
            </a:r>
            <a:r>
              <a:rPr lang="de-DE" sz="2000" dirty="0" smtClean="0"/>
              <a:t>Arbeitsmuskulatur</a:t>
            </a:r>
            <a:endParaRPr lang="de-DE" sz="2000" dirty="0"/>
          </a:p>
          <a:p>
            <a:pPr marL="0" indent="0">
              <a:buNone/>
            </a:pPr>
            <a:endParaRPr lang="de-DE" sz="2000" dirty="0"/>
          </a:p>
          <a:p>
            <a:pPr marL="0" indent="0">
              <a:buNone/>
            </a:pPr>
            <a:endParaRPr lang="de-DE" sz="20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7" name="Fußzeilenplatzhalter 4"/>
          <p:cNvSpPr>
            <a:spLocks noGrp="1"/>
          </p:cNvSpPr>
          <p:nvPr>
            <p:ph type="ftr" sz="quarter" idx="11"/>
          </p:nvPr>
        </p:nvSpPr>
        <p:spPr/>
        <p:txBody>
          <a:bodyPr/>
          <a:lstStyle/>
          <a:p>
            <a:pPr>
              <a:defRPr/>
            </a:pPr>
            <a:r>
              <a:rPr lang="de-DE" dirty="0" smtClean="0"/>
              <a:t>Hitzeassoziierte Gesundheitsprobleme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37</a:t>
            </a:fld>
            <a:endParaRPr lang="de-DE"/>
          </a:p>
        </p:txBody>
      </p:sp>
    </p:spTree>
    <p:extLst>
      <p:ext uri="{BB962C8B-B14F-4D97-AF65-F5344CB8AC3E}">
        <p14:creationId xmlns:p14="http://schemas.microsoft.com/office/powerpoint/2010/main" val="1188133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Hitzeassoziierte Gesundheitsprobleme</a:t>
            </a:r>
          </a:p>
        </p:txBody>
      </p:sp>
      <p:sp>
        <p:nvSpPr>
          <p:cNvPr id="3" name="Inhaltsplatzhalter 2"/>
          <p:cNvSpPr>
            <a:spLocks noGrp="1"/>
          </p:cNvSpPr>
          <p:nvPr>
            <p:ph idx="1"/>
          </p:nvPr>
        </p:nvSpPr>
        <p:spPr>
          <a:xfrm>
            <a:off x="395536" y="1124744"/>
            <a:ext cx="8496944" cy="5184576"/>
          </a:xfrm>
        </p:spPr>
        <p:txBody>
          <a:bodyPr/>
          <a:lstStyle/>
          <a:p>
            <a:pPr marL="352425" lvl="1" indent="-228600">
              <a:buNone/>
            </a:pPr>
            <a:r>
              <a:rPr lang="de-DE" sz="2000" dirty="0" smtClean="0"/>
              <a:t>Zusammengefasste Symptome:</a:t>
            </a:r>
            <a:endParaRPr lang="de-DE" sz="2000" dirty="0"/>
          </a:p>
          <a:p>
            <a:pPr marL="352425" lvl="2"/>
            <a:r>
              <a:rPr lang="de-DE" sz="1600" dirty="0" smtClean="0"/>
              <a:t>Trockener Mund/trockene Zunge, trockene </a:t>
            </a:r>
            <a:r>
              <a:rPr lang="de-DE" sz="1600" dirty="0"/>
              <a:t>Haut, verminderter Hautturgor (CAVE: nicht immer zeigt sich eine </a:t>
            </a:r>
            <a:r>
              <a:rPr lang="de-DE" sz="1600" dirty="0" smtClean="0"/>
              <a:t>Hautfalte)</a:t>
            </a:r>
          </a:p>
          <a:p>
            <a:pPr marL="352425" lvl="2"/>
            <a:r>
              <a:rPr lang="de-DE" sz="1600" dirty="0" smtClean="0"/>
              <a:t>Durstgefühl (CAVE: </a:t>
            </a:r>
            <a:r>
              <a:rPr lang="de-DE" sz="1600" dirty="0"/>
              <a:t>häufig </a:t>
            </a:r>
            <a:r>
              <a:rPr lang="de-DE" sz="1600" dirty="0" smtClean="0"/>
              <a:t>fehlt auch das Durstgefühl)</a:t>
            </a:r>
            <a:endParaRPr lang="de-DE" sz="1600" dirty="0"/>
          </a:p>
          <a:p>
            <a:pPr marL="352425" lvl="2"/>
            <a:r>
              <a:rPr lang="de-DE" sz="1600" dirty="0"/>
              <a:t>Kopfschmerzen</a:t>
            </a:r>
          </a:p>
          <a:p>
            <a:pPr marL="352425" lvl="2"/>
            <a:r>
              <a:rPr lang="de-DE" sz="1600" dirty="0"/>
              <a:t>Erschöpfungs- oder </a:t>
            </a:r>
            <a:r>
              <a:rPr lang="de-DE" sz="1600" dirty="0" smtClean="0"/>
              <a:t>Schwächegefühl</a:t>
            </a:r>
          </a:p>
          <a:p>
            <a:pPr marL="352425" lvl="2"/>
            <a:r>
              <a:rPr lang="de-DE" sz="1600" dirty="0"/>
              <a:t>Kreislaufbeschwerden, Schwindel (Puls erhöht, verminderter RR, verminderter Pulsfüllungsdruck) </a:t>
            </a:r>
            <a:endParaRPr lang="de-DE" sz="1600" dirty="0" smtClean="0"/>
          </a:p>
          <a:p>
            <a:pPr marL="352425" lvl="2"/>
            <a:r>
              <a:rPr lang="de-DE" sz="1600" dirty="0" smtClean="0"/>
              <a:t>Steigende </a:t>
            </a:r>
            <a:r>
              <a:rPr lang="de-DE" sz="1600" dirty="0"/>
              <a:t>Körpertemperatur (&gt;39°C</a:t>
            </a:r>
            <a:r>
              <a:rPr lang="de-DE" sz="1600" dirty="0" smtClean="0"/>
              <a:t>)</a:t>
            </a:r>
          </a:p>
          <a:p>
            <a:pPr marL="352425" lvl="2"/>
            <a:r>
              <a:rPr lang="de-DE" sz="1600" dirty="0"/>
              <a:t>Unruhegefühl, </a:t>
            </a:r>
            <a:r>
              <a:rPr lang="de-DE" sz="1600" dirty="0" smtClean="0"/>
              <a:t>plötzliche Verwirrtheit, Bewusstseinstrübung</a:t>
            </a:r>
            <a:r>
              <a:rPr lang="de-DE" sz="1600" dirty="0"/>
              <a:t>, </a:t>
            </a:r>
            <a:r>
              <a:rPr lang="de-DE" sz="1600" dirty="0" smtClean="0"/>
              <a:t>Bewusstlosigkeit</a:t>
            </a:r>
          </a:p>
          <a:p>
            <a:pPr marL="352425" lvl="2"/>
            <a:r>
              <a:rPr lang="de-DE" sz="1600" dirty="0"/>
              <a:t>Verminderte Urinausscheidung, zunehmende </a:t>
            </a:r>
            <a:r>
              <a:rPr lang="de-DE" sz="1600" dirty="0" smtClean="0"/>
              <a:t>Harnkonzentration</a:t>
            </a:r>
          </a:p>
          <a:p>
            <a:pPr marL="352425" lvl="2"/>
            <a:r>
              <a:rPr lang="de-DE" sz="1600" dirty="0"/>
              <a:t>(Unstillbares) </a:t>
            </a:r>
            <a:r>
              <a:rPr lang="de-DE" sz="1600" dirty="0" smtClean="0"/>
              <a:t>Erbrechen</a:t>
            </a:r>
            <a:endParaRPr lang="de-DE" sz="1600" dirty="0"/>
          </a:p>
          <a:p>
            <a:pPr marL="352425" lvl="2"/>
            <a:r>
              <a:rPr lang="de-DE" sz="1600" dirty="0" smtClean="0"/>
              <a:t>Schneller </a:t>
            </a:r>
            <a:r>
              <a:rPr lang="de-DE" sz="1600" dirty="0"/>
              <a:t>Gewichtsverlust (mehr als 5</a:t>
            </a:r>
            <a:r>
              <a:rPr lang="de-DE" sz="1600" dirty="0" smtClean="0"/>
              <a:t>%)</a:t>
            </a:r>
          </a:p>
          <a:p>
            <a:pPr marL="352425" lvl="2"/>
            <a:r>
              <a:rPr lang="de-DE" sz="1600" dirty="0" smtClean="0"/>
              <a:t>Kurzatmigkeit</a:t>
            </a:r>
            <a:endParaRPr lang="de-DE" sz="1600" dirty="0"/>
          </a:p>
          <a:p>
            <a:pPr marL="352425" lvl="2"/>
            <a:endParaRPr lang="de-DE" sz="1600" dirty="0"/>
          </a:p>
          <a:p>
            <a:pPr lvl="2"/>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38</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Hitzeassoziierte Gesundheitsprobleme</a:t>
            </a:r>
            <a:endParaRPr lang="de-DE" dirty="0"/>
          </a:p>
        </p:txBody>
      </p:sp>
    </p:spTree>
    <p:extLst>
      <p:ext uri="{BB962C8B-B14F-4D97-AF65-F5344CB8AC3E}">
        <p14:creationId xmlns:p14="http://schemas.microsoft.com/office/powerpoint/2010/main" val="4089229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Hitzeassoziierte Gesundheitsprobleme</a:t>
            </a:r>
          </a:p>
        </p:txBody>
      </p:sp>
      <p:sp>
        <p:nvSpPr>
          <p:cNvPr id="3" name="Inhaltsplatzhalter 2"/>
          <p:cNvSpPr>
            <a:spLocks noGrp="1"/>
          </p:cNvSpPr>
          <p:nvPr>
            <p:ph idx="1"/>
          </p:nvPr>
        </p:nvSpPr>
        <p:spPr/>
        <p:txBody>
          <a:bodyPr/>
          <a:lstStyle/>
          <a:p>
            <a:pPr marL="0" indent="0">
              <a:buNone/>
            </a:pPr>
            <a:r>
              <a:rPr lang="de-DE" sz="2000" dirty="0" smtClean="0"/>
              <a:t>Weitere wichtige Symptome:</a:t>
            </a:r>
            <a:endParaRPr lang="de-DE" sz="2000" dirty="0"/>
          </a:p>
          <a:p>
            <a:pPr marL="692150" lvl="2" indent="-336550"/>
            <a:r>
              <a:rPr lang="de-DE" sz="1600" dirty="0"/>
              <a:t>F</a:t>
            </a:r>
            <a:r>
              <a:rPr lang="de-DE" sz="1600" dirty="0" smtClean="0"/>
              <a:t>ehlender </a:t>
            </a:r>
            <a:r>
              <a:rPr lang="de-DE" sz="1600" dirty="0"/>
              <a:t>Speichelsee unter der Zunge</a:t>
            </a:r>
          </a:p>
          <a:p>
            <a:pPr marL="692150" lvl="2" indent="-336550"/>
            <a:r>
              <a:rPr lang="de-DE" sz="1600" dirty="0" smtClean="0"/>
              <a:t>Infektionen</a:t>
            </a:r>
            <a:r>
              <a:rPr lang="de-DE" sz="1600" dirty="0"/>
              <a:t> </a:t>
            </a:r>
            <a:r>
              <a:rPr lang="de-DE" sz="1600" dirty="0" smtClean="0"/>
              <a:t>(z.B. Harnwegsinfekt)</a:t>
            </a:r>
          </a:p>
          <a:p>
            <a:pPr marL="692150" lvl="2" indent="-336550"/>
            <a:r>
              <a:rPr lang="de-DE" sz="1600" dirty="0" smtClean="0"/>
              <a:t>Obstipation</a:t>
            </a:r>
            <a:endParaRPr lang="de-DE" sz="1600" dirty="0"/>
          </a:p>
          <a:p>
            <a:pPr marL="692150" lvl="2" indent="-336550"/>
            <a:r>
              <a:rPr lang="de-DE" sz="1600" dirty="0" smtClean="0"/>
              <a:t>Muskelschmerzen/-krämpfe</a:t>
            </a:r>
            <a:endParaRPr lang="de-DE" sz="1600" dirty="0"/>
          </a:p>
          <a:p>
            <a:pPr marL="692150" lvl="2" indent="-336550"/>
            <a:r>
              <a:rPr lang="de-DE" sz="1600" dirty="0"/>
              <a:t>Im Labor </a:t>
            </a:r>
            <a:r>
              <a:rPr lang="de-DE" sz="1600" dirty="0" smtClean="0"/>
              <a:t>möglicherweise </a:t>
            </a:r>
            <a:r>
              <a:rPr lang="de-DE" sz="1600" dirty="0"/>
              <a:t>erhöhte Werte: </a:t>
            </a:r>
            <a:r>
              <a:rPr lang="de-DE" sz="1600" dirty="0" smtClean="0"/>
              <a:t>HK, Hb, </a:t>
            </a:r>
            <a:r>
              <a:rPr lang="de-DE" sz="1600" dirty="0"/>
              <a:t>Serumeiweiß</a:t>
            </a:r>
          </a:p>
          <a:p>
            <a:pPr marL="0" lvl="2" indent="0">
              <a:buNone/>
            </a:pPr>
            <a:endParaRPr lang="de-DE" sz="1600" i="1"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dirty="0"/>
          </a:p>
        </p:txBody>
      </p:sp>
      <p:sp>
        <p:nvSpPr>
          <p:cNvPr id="7" name="Fußzeilenplatzhalter 4"/>
          <p:cNvSpPr>
            <a:spLocks noGrp="1"/>
          </p:cNvSpPr>
          <p:nvPr>
            <p:ph type="ftr" sz="quarter" idx="11"/>
          </p:nvPr>
        </p:nvSpPr>
        <p:spPr/>
        <p:txBody>
          <a:bodyPr/>
          <a:lstStyle/>
          <a:p>
            <a:pPr>
              <a:defRPr/>
            </a:pPr>
            <a:r>
              <a:rPr lang="de-DE" dirty="0" smtClean="0"/>
              <a:t>Hitzeassoziierte Gesundheitsprobleme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39</a:t>
            </a:fld>
            <a:endParaRPr lang="de-DE"/>
          </a:p>
        </p:txBody>
      </p:sp>
    </p:spTree>
    <p:extLst>
      <p:ext uri="{BB962C8B-B14F-4D97-AF65-F5344CB8AC3E}">
        <p14:creationId xmlns:p14="http://schemas.microsoft.com/office/powerpoint/2010/main" val="2351957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der Treibhauseffekt? </a:t>
            </a:r>
            <a:endParaRPr lang="de-DE" dirty="0"/>
          </a:p>
        </p:txBody>
      </p:sp>
      <p:sp>
        <p:nvSpPr>
          <p:cNvPr id="3" name="Inhaltsplatzhalter 2"/>
          <p:cNvSpPr>
            <a:spLocks noGrp="1"/>
          </p:cNvSpPr>
          <p:nvPr>
            <p:ph idx="1"/>
          </p:nvPr>
        </p:nvSpPr>
        <p:spPr/>
        <p:txBody>
          <a:bodyPr/>
          <a:lstStyle/>
          <a:p>
            <a:r>
              <a:rPr lang="de-DE" dirty="0" smtClean="0"/>
              <a:t>Warum es wärmer und nicht kälter wird, liegt am </a:t>
            </a:r>
            <a:r>
              <a:rPr lang="de-DE" b="1" dirty="0" smtClean="0">
                <a:solidFill>
                  <a:schemeClr val="tx2"/>
                </a:solidFill>
              </a:rPr>
              <a:t>Treibhauseffekt</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de-DE" dirty="0" smtClean="0">
                <a:hlinkClick r:id="rId3"/>
              </a:rPr>
              <a:t>Link zum Video – Was ist der Treibhauseffekt </a:t>
            </a:r>
            <a:endParaRPr lang="de-DE" dirty="0" smtClean="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Einführung in den Klimawandel</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4</a:t>
            </a:fld>
            <a:endParaRPr lang="de-DE"/>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916832"/>
            <a:ext cx="6264696" cy="340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971600" y="4777005"/>
            <a:ext cx="1368152" cy="540387"/>
          </a:xfrm>
          <a:prstGeom prst="rect">
            <a:avLst/>
          </a:prstGeom>
          <a:solidFill>
            <a:schemeClr val="bg1"/>
          </a:solidFill>
          <a:ln>
            <a:solidFill>
              <a:schemeClr val="tx1"/>
            </a:solidFill>
          </a:ln>
        </p:spPr>
        <p:txBody>
          <a:bodyPr vert="horz" wrap="square" lIns="0" tIns="0" rIns="0" bIns="0" rtlCol="0" anchor="ctr">
            <a:noAutofit/>
          </a:bodyPr>
          <a:lstStyle/>
          <a:p>
            <a:pPr algn="ct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Atmosphäre</a:t>
            </a:r>
          </a:p>
        </p:txBody>
      </p:sp>
      <p:sp>
        <p:nvSpPr>
          <p:cNvPr id="12" name="Textfeld 11"/>
          <p:cNvSpPr txBox="1"/>
          <p:nvPr/>
        </p:nvSpPr>
        <p:spPr>
          <a:xfrm>
            <a:off x="611560" y="3284985"/>
            <a:ext cx="2016224" cy="480446"/>
          </a:xfrm>
          <a:prstGeom prst="rect">
            <a:avLst/>
          </a:prstGeom>
          <a:solidFill>
            <a:schemeClr val="bg1"/>
          </a:solidFill>
          <a:ln>
            <a:solidFill>
              <a:schemeClr val="tx1"/>
            </a:solidFill>
          </a:ln>
        </p:spPr>
        <p:txBody>
          <a:bodyPr vert="horz" wrap="square" lIns="0" tIns="0" rIns="0" bIns="0" rtlCol="0" anchor="ctr">
            <a:noAutofit/>
          </a:bodyPr>
          <a:lstStyle/>
          <a:p>
            <a:pPr algn="ct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Treibhausgase</a:t>
            </a:r>
          </a:p>
        </p:txBody>
      </p:sp>
      <p:sp>
        <p:nvSpPr>
          <p:cNvPr id="13" name="Textfeld 12"/>
          <p:cNvSpPr txBox="1"/>
          <p:nvPr/>
        </p:nvSpPr>
        <p:spPr>
          <a:xfrm>
            <a:off x="2627784" y="2304705"/>
            <a:ext cx="2510526" cy="520397"/>
          </a:xfrm>
          <a:prstGeom prst="rect">
            <a:avLst/>
          </a:prstGeom>
          <a:solidFill>
            <a:schemeClr val="bg1"/>
          </a:solidFill>
          <a:ln>
            <a:solidFill>
              <a:schemeClr val="tx1"/>
            </a:solidFill>
          </a:ln>
        </p:spPr>
        <p:txBody>
          <a:bodyPr vert="horz" wrap="square" lIns="0" tIns="0" rIns="0" bIns="0" rtlCol="0" anchor="ctr">
            <a:noAutofit/>
          </a:bodyPr>
          <a:lstStyle/>
          <a:p>
            <a:pPr algn="ctr">
              <a:spcBef>
                <a:spcPts val="1200"/>
              </a:spcBef>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Wärme von der Erde</a:t>
            </a:r>
          </a:p>
        </p:txBody>
      </p:sp>
      <p:sp>
        <p:nvSpPr>
          <p:cNvPr id="14" name="Textfeld 13"/>
          <p:cNvSpPr txBox="1"/>
          <p:nvPr/>
        </p:nvSpPr>
        <p:spPr>
          <a:xfrm>
            <a:off x="5364088" y="3245033"/>
            <a:ext cx="1512168" cy="520397"/>
          </a:xfrm>
          <a:prstGeom prst="rect">
            <a:avLst/>
          </a:prstGeom>
          <a:solidFill>
            <a:schemeClr val="bg1"/>
          </a:solidFill>
          <a:ln>
            <a:solidFill>
              <a:schemeClr val="tx1"/>
            </a:solidFill>
          </a:ln>
        </p:spPr>
        <p:txBody>
          <a:bodyPr vert="horz" wrap="square" lIns="0" tIns="0" rIns="0" bIns="0" rtlCol="0" anchor="ctr">
            <a:noAutofit/>
          </a:bodyPr>
          <a:lstStyle/>
          <a:p>
            <a:pPr algn="ct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Sonnenlicht</a:t>
            </a:r>
          </a:p>
        </p:txBody>
      </p:sp>
    </p:spTree>
    <p:extLst>
      <p:ext uri="{BB962C8B-B14F-4D97-AF65-F5344CB8AC3E}">
        <p14:creationId xmlns:p14="http://schemas.microsoft.com/office/powerpoint/2010/main" val="690869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Hitzeassoziierte Gesundheitsprobleme</a:t>
            </a:r>
          </a:p>
        </p:txBody>
      </p:sp>
      <p:sp>
        <p:nvSpPr>
          <p:cNvPr id="3" name="Inhaltsplatzhalter 2"/>
          <p:cNvSpPr>
            <a:spLocks noGrp="1"/>
          </p:cNvSpPr>
          <p:nvPr>
            <p:ph idx="1"/>
          </p:nvPr>
        </p:nvSpPr>
        <p:spPr/>
        <p:txBody>
          <a:bodyPr/>
          <a:lstStyle/>
          <a:p>
            <a:pPr marL="0" indent="0">
              <a:buNone/>
            </a:pPr>
            <a:r>
              <a:rPr lang="de-DE" sz="2000" dirty="0" smtClean="0"/>
              <a:t>Die Probleme von Frau Maier: </a:t>
            </a:r>
          </a:p>
          <a:p>
            <a:pPr marL="0" indent="0">
              <a:buNone/>
            </a:pPr>
            <a:endParaRPr lang="de-DE" sz="2000" dirty="0"/>
          </a:p>
          <a:p>
            <a:r>
              <a:rPr lang="de-DE" sz="2000" dirty="0" smtClean="0"/>
              <a:t>…sie klagt </a:t>
            </a:r>
            <a:r>
              <a:rPr lang="de-DE" sz="2000" dirty="0"/>
              <a:t>über Kopfschmerzen</a:t>
            </a:r>
          </a:p>
          <a:p>
            <a:r>
              <a:rPr lang="de-DE" sz="2000" dirty="0"/>
              <a:t>…macht einen nervösen Eindruck</a:t>
            </a:r>
          </a:p>
          <a:p>
            <a:r>
              <a:rPr lang="de-DE" sz="2000" dirty="0"/>
              <a:t>…ist unaufmerksam</a:t>
            </a:r>
          </a:p>
          <a:p>
            <a:r>
              <a:rPr lang="de-DE" sz="2000" dirty="0"/>
              <a:t>…fühlt sich erschöpft</a:t>
            </a:r>
          </a:p>
          <a:p>
            <a:pPr marL="0" indent="0">
              <a:buNone/>
            </a:pPr>
            <a:endParaRPr lang="de-DE" sz="2000" dirty="0"/>
          </a:p>
          <a:p>
            <a:pPr marL="0" indent="0">
              <a:buNone/>
            </a:pPr>
            <a:endParaRPr lang="de-DE" sz="2000" dirty="0"/>
          </a:p>
          <a:p>
            <a:r>
              <a:rPr lang="de-DE" sz="2000" dirty="0" smtClean="0"/>
              <a:t>Abklären von weiteren Anzeichen einer Exsikkose</a:t>
            </a:r>
          </a:p>
          <a:p>
            <a:pPr marL="0" indent="0">
              <a:buNone/>
            </a:pPr>
            <a:endParaRPr lang="de-DE" sz="16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7" name="Fußzeilenplatzhalter 4"/>
          <p:cNvSpPr>
            <a:spLocks noGrp="1"/>
          </p:cNvSpPr>
          <p:nvPr>
            <p:ph type="ftr" sz="quarter" idx="11"/>
          </p:nvPr>
        </p:nvSpPr>
        <p:spPr/>
        <p:txBody>
          <a:bodyPr/>
          <a:lstStyle/>
          <a:p>
            <a:pPr>
              <a:defRPr/>
            </a:pPr>
            <a:r>
              <a:rPr lang="de-DE" dirty="0" smtClean="0"/>
              <a:t>Hitzeassoziierte Gesundheitsprobleme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40</a:t>
            </a:fld>
            <a:endParaRPr lang="de-DE"/>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432" y="-88"/>
            <a:ext cx="1224136" cy="161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678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ihre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 Wershofen</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Birgit.wershofen@med.uni-muenchen.de</a:t>
            </a:r>
          </a:p>
          <a:p>
            <a:pPr>
              <a:buClr>
                <a:schemeClr val="bg2"/>
              </a:buClr>
              <a:buSzPct val="140000"/>
            </a:pP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Didaktik und Ausbildungsforschung in der Medizin</a:t>
            </a:r>
          </a:p>
          <a:p>
            <a:pPr>
              <a:buClr>
                <a:schemeClr val="bg2"/>
              </a:buClr>
              <a:buSzPct val="140000"/>
            </a:pPr>
            <a:endPar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ußzeilenplatzhalter 4"/>
          <p:cNvSpPr>
            <a:spLocks noGrp="1"/>
          </p:cNvSpPr>
          <p:nvPr>
            <p:ph type="ftr" sz="quarter" idx="11"/>
          </p:nvPr>
        </p:nvSpPr>
        <p:spPr>
          <a:xfrm>
            <a:off x="331788" y="179388"/>
            <a:ext cx="8243887" cy="180975"/>
          </a:xfrm>
        </p:spPr>
        <p:txBody>
          <a:bodyPr/>
          <a:lstStyle/>
          <a:p>
            <a:pPr>
              <a:defRPr/>
            </a:pPr>
            <a:r>
              <a:rPr lang="de-DE" dirty="0" smtClean="0"/>
              <a:t>Hitzeassoziierte Gesundheitsprobleme</a:t>
            </a:r>
            <a:endParaRPr lang="de-DE" dirty="0"/>
          </a:p>
        </p:txBody>
      </p:sp>
    </p:spTree>
    <p:extLst>
      <p:ext uri="{BB962C8B-B14F-4D97-AF65-F5344CB8AC3E}">
        <p14:creationId xmlns:p14="http://schemas.microsoft.com/office/powerpoint/2010/main" val="2571762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a:xfrm>
            <a:off x="323528" y="980728"/>
            <a:ext cx="8243887" cy="4500562"/>
          </a:xfrm>
        </p:spPr>
        <p:txBody>
          <a:bodyPr/>
          <a:lstStyle/>
          <a:p>
            <a:r>
              <a:rPr lang="de-DE" sz="1050" dirty="0" err="1" smtClean="0"/>
              <a:t>Brokmann</a:t>
            </a:r>
            <a:r>
              <a:rPr lang="de-DE" sz="1050" dirty="0" smtClean="0"/>
              <a:t> J &amp; </a:t>
            </a:r>
            <a:r>
              <a:rPr lang="de-DE" sz="1050" dirty="0" err="1" smtClean="0"/>
              <a:t>Rossaint</a:t>
            </a:r>
            <a:r>
              <a:rPr lang="de-DE" sz="1050" dirty="0" smtClean="0"/>
              <a:t> R (Hrsg.). Repetitorium Notfallmedizin. Springer Medizin Verlag.</a:t>
            </a:r>
          </a:p>
          <a:p>
            <a:r>
              <a:rPr lang="de-DE" sz="1050" dirty="0" err="1" smtClean="0"/>
              <a:t>Bulechek</a:t>
            </a:r>
            <a:r>
              <a:rPr lang="de-DE" sz="1050" dirty="0" smtClean="0"/>
              <a:t> G M, </a:t>
            </a:r>
            <a:r>
              <a:rPr lang="de-DE" sz="1050" dirty="0" err="1" smtClean="0"/>
              <a:t>Butcher</a:t>
            </a:r>
            <a:r>
              <a:rPr lang="de-DE" sz="1050" dirty="0" smtClean="0"/>
              <a:t> H K, </a:t>
            </a:r>
            <a:r>
              <a:rPr lang="de-DE" sz="1050" dirty="0" err="1" smtClean="0"/>
              <a:t>Dochterman</a:t>
            </a:r>
            <a:r>
              <a:rPr lang="de-DE" sz="1050" dirty="0" smtClean="0"/>
              <a:t> J M &amp; Wagner C M </a:t>
            </a:r>
            <a:r>
              <a:rPr lang="de-DE" sz="1050" dirty="0"/>
              <a:t>(</a:t>
            </a:r>
            <a:r>
              <a:rPr lang="de-DE" sz="1050" dirty="0" smtClean="0"/>
              <a:t>Hrsg.). Pflegeinterventionsklassifikation.</a:t>
            </a:r>
            <a:endParaRPr lang="de-DE" sz="1050" dirty="0"/>
          </a:p>
          <a:p>
            <a:r>
              <a:rPr lang="de-DE" sz="1050" dirty="0" err="1" smtClean="0"/>
              <a:t>Carpentito</a:t>
            </a:r>
            <a:r>
              <a:rPr lang="de-DE" sz="1050" dirty="0" smtClean="0"/>
              <a:t> L J. Das </a:t>
            </a:r>
            <a:r>
              <a:rPr lang="de-DE" sz="1050" dirty="0"/>
              <a:t>Pflegediagnosen-Lehrbuch. </a:t>
            </a:r>
            <a:r>
              <a:rPr lang="de-DE" sz="1050" dirty="0" err="1"/>
              <a:t>Pflegeassessment</a:t>
            </a:r>
            <a:r>
              <a:rPr lang="de-DE" sz="1050" dirty="0"/>
              <a:t>, Pflegediagnosen und Pflegeinterventionen für Profis und Praxis</a:t>
            </a:r>
            <a:r>
              <a:rPr lang="de-DE" sz="1050" dirty="0" smtClean="0"/>
              <a:t>. 2014.</a:t>
            </a:r>
            <a:endParaRPr lang="de-DE" sz="1050" dirty="0"/>
          </a:p>
          <a:p>
            <a:r>
              <a:rPr lang="de-DE" sz="1050" dirty="0"/>
              <a:t>Deutscher </a:t>
            </a:r>
            <a:r>
              <a:rPr lang="de-DE" sz="1050" dirty="0" smtClean="0"/>
              <a:t>Feuerwehrverband. Erste </a:t>
            </a:r>
            <a:r>
              <a:rPr lang="de-DE" sz="1050" dirty="0"/>
              <a:t>Hilfe – kompakt. Notfallstichwort: Sonnenstich, Sonnenbrand und Co. </a:t>
            </a:r>
            <a:r>
              <a:rPr lang="de-DE" sz="1050" dirty="0" smtClean="0"/>
              <a:t>2011. Verfügbar </a:t>
            </a:r>
            <a:r>
              <a:rPr lang="de-DE" sz="1050" dirty="0"/>
              <a:t>unter: http://</a:t>
            </a:r>
            <a:r>
              <a:rPr lang="de-DE" sz="1050" dirty="0" smtClean="0"/>
              <a:t>www.feuerwehrverband.de/fileadmin/Inhalt/FACHARBEIT/FB8_Gesund_RettD_EH_kompakt/DFV_Erste_Hilfe_kompakt_Hitzeschaeden.pdf</a:t>
            </a:r>
            <a:r>
              <a:rPr lang="de-DE" sz="1050" dirty="0"/>
              <a:t> </a:t>
            </a:r>
            <a:r>
              <a:rPr lang="de-DE" sz="1050" dirty="0" smtClean="0"/>
              <a:t>[07.06.2017].</a:t>
            </a:r>
          </a:p>
          <a:p>
            <a:r>
              <a:rPr lang="de-DE" sz="1050" dirty="0" smtClean="0"/>
              <a:t>Huhn, S. Austrocknung </a:t>
            </a:r>
            <a:r>
              <a:rPr lang="de-DE" sz="1050" dirty="0"/>
              <a:t>erkennen und prophylaktisch Handeln. </a:t>
            </a:r>
            <a:r>
              <a:rPr lang="de-DE" sz="1050" dirty="0" smtClean="0"/>
              <a:t>Praxisheft Dehydration. 2014.</a:t>
            </a:r>
          </a:p>
          <a:p>
            <a:r>
              <a:rPr lang="de-DE" sz="1050" dirty="0" err="1" smtClean="0"/>
              <a:t>Köhnlein</a:t>
            </a:r>
            <a:r>
              <a:rPr lang="de-DE" sz="1050" dirty="0" smtClean="0"/>
              <a:t> E &amp; Weller S (Hrsg.). Erste </a:t>
            </a:r>
            <a:r>
              <a:rPr lang="de-DE" sz="1050" dirty="0"/>
              <a:t>Hilfe. Georg Thieme Verlag</a:t>
            </a:r>
            <a:r>
              <a:rPr lang="de-DE" sz="1050" dirty="0" smtClean="0"/>
              <a:t>. 2004;10. </a:t>
            </a:r>
          </a:p>
          <a:p>
            <a:r>
              <a:rPr lang="de-DE" sz="1050" dirty="0" err="1" smtClean="0"/>
              <a:t>Orfanos</a:t>
            </a:r>
            <a:r>
              <a:rPr lang="de-DE" sz="1050" dirty="0" smtClean="0"/>
              <a:t> C E &amp; Garbe C. Therapie der Hautkrankheiten. Springer Verlag GmbH. 2002;2.</a:t>
            </a:r>
            <a:endParaRPr lang="de-DE" sz="1050" dirty="0" smtClean="0">
              <a:solidFill>
                <a:srgbClr val="FF0000"/>
              </a:solidFill>
            </a:endParaRPr>
          </a:p>
          <a:p>
            <a:r>
              <a:rPr lang="de-DE" sz="1050" dirty="0" smtClean="0"/>
              <a:t>Scholz J, </a:t>
            </a:r>
            <a:r>
              <a:rPr lang="de-DE" sz="1050" dirty="0" err="1" smtClean="0"/>
              <a:t>Sefrin</a:t>
            </a:r>
            <a:r>
              <a:rPr lang="de-DE" sz="1050" dirty="0" smtClean="0"/>
              <a:t> P, Böttiger B W, </a:t>
            </a:r>
            <a:r>
              <a:rPr lang="de-DE" sz="1050" dirty="0" err="1" smtClean="0"/>
              <a:t>Dörges</a:t>
            </a:r>
            <a:r>
              <a:rPr lang="de-DE" sz="1050" dirty="0" smtClean="0"/>
              <a:t> V, Wenzel V </a:t>
            </a:r>
            <a:r>
              <a:rPr lang="de-DE" sz="1050" dirty="0"/>
              <a:t>(Hrsg</a:t>
            </a:r>
            <a:r>
              <a:rPr lang="de-DE" sz="1050" dirty="0" smtClean="0"/>
              <a:t>.). Notfallmedizin. 2013;3.</a:t>
            </a:r>
            <a:endParaRPr lang="de-DE" sz="1050" dirty="0"/>
          </a:p>
          <a:p>
            <a:r>
              <a:rPr lang="de-DE" sz="1050" dirty="0" err="1" smtClean="0"/>
              <a:t>Wetsch</a:t>
            </a:r>
            <a:r>
              <a:rPr lang="de-DE" sz="1050" dirty="0" smtClean="0"/>
              <a:t> W A, </a:t>
            </a:r>
            <a:r>
              <a:rPr lang="de-DE" sz="1050" dirty="0" err="1" smtClean="0"/>
              <a:t>Hinkelbein</a:t>
            </a:r>
            <a:r>
              <a:rPr lang="de-DE" sz="1050" dirty="0" smtClean="0"/>
              <a:t> J &amp; </a:t>
            </a:r>
            <a:r>
              <a:rPr lang="de-DE" sz="1050" dirty="0" err="1" smtClean="0"/>
              <a:t>Spöhr</a:t>
            </a:r>
            <a:r>
              <a:rPr lang="de-DE" sz="1050" dirty="0" smtClean="0"/>
              <a:t> </a:t>
            </a:r>
            <a:r>
              <a:rPr lang="de-DE" sz="1050" dirty="0"/>
              <a:t>F.</a:t>
            </a:r>
            <a:r>
              <a:rPr lang="de-DE" sz="1050" dirty="0">
                <a:solidFill>
                  <a:srgbClr val="FF0000"/>
                </a:solidFill>
              </a:rPr>
              <a:t> </a:t>
            </a:r>
            <a:r>
              <a:rPr lang="de-DE" sz="1050" dirty="0" smtClean="0"/>
              <a:t>Kurzlehrbuch </a:t>
            </a:r>
            <a:r>
              <a:rPr lang="de-DE" sz="1050" dirty="0"/>
              <a:t>Anästhesie, Intensivmedizin, Notfallmedizin und </a:t>
            </a:r>
            <a:r>
              <a:rPr lang="de-DE" sz="1050" dirty="0" smtClean="0"/>
              <a:t>Schmerztherapie. 2014.</a:t>
            </a:r>
            <a:endParaRPr lang="de-DE" sz="105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42</a:t>
            </a:fld>
            <a:endParaRPr lang="de-DE"/>
          </a:p>
        </p:txBody>
      </p:sp>
      <p:sp>
        <p:nvSpPr>
          <p:cNvPr id="8" name="Fußzeilenplatzhalter 4"/>
          <p:cNvSpPr>
            <a:spLocks noGrp="1"/>
          </p:cNvSpPr>
          <p:nvPr>
            <p:ph type="ftr" sz="quarter" idx="11"/>
          </p:nvPr>
        </p:nvSpPr>
        <p:spPr>
          <a:xfrm>
            <a:off x="331788" y="179388"/>
            <a:ext cx="8243887" cy="180975"/>
          </a:xfrm>
        </p:spPr>
        <p:txBody>
          <a:bodyPr/>
          <a:lstStyle/>
          <a:p>
            <a:pPr>
              <a:defRPr/>
            </a:pPr>
            <a:r>
              <a:rPr lang="de-DE" dirty="0" smtClean="0"/>
              <a:t>Hitzeassoziierte Gesundheitsprobleme</a:t>
            </a:r>
            <a:endParaRPr lang="de-DE" dirty="0"/>
          </a:p>
        </p:txBody>
      </p:sp>
    </p:spTree>
    <p:extLst>
      <p:ext uri="{BB962C8B-B14F-4D97-AF65-F5344CB8AC3E}">
        <p14:creationId xmlns:p14="http://schemas.microsoft.com/office/powerpoint/2010/main" val="3654119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27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 Julia Schoierer</a:t>
            </a:r>
            <a:r>
              <a:rPr lang="de-DE" altLang="de-DE" sz="1400" b="1" dirty="0">
                <a:solidFill>
                  <a:srgbClr val="898989"/>
                </a:solidFill>
              </a:rPr>
              <a:t>, Hanna Mertes MPH,  </a:t>
            </a:r>
            <a:r>
              <a:rPr lang="de-DE" altLang="de-DE" sz="1400" b="1" dirty="0" smtClean="0">
                <a:solidFill>
                  <a:srgbClr val="898989"/>
                </a:solidFill>
              </a:rPr>
              <a:t>PD Dr. Stephan Böse-O´Reilly, Dr. Daniel Tolks,  Birgit Wershofen </a:t>
            </a:r>
            <a:r>
              <a:rPr lang="de-DE" altLang="de-DE" sz="1400" b="1" dirty="0" err="1" smtClean="0">
                <a:solidFill>
                  <a:srgbClr val="898989"/>
                </a:solidFill>
              </a:rPr>
              <a:t>MScN</a:t>
            </a:r>
            <a:endParaRPr lang="de-DE" altLang="de-DE" sz="1400" b="1" dirty="0" smtClean="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716285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Einordnung der Risikogruppe (Online, Video/Präsenz)</a:t>
            </a:r>
            <a:endParaRPr lang="de-DE" sz="2000" b="1" dirty="0">
              <a:solidFill>
                <a:schemeClr val="bg2"/>
              </a:solidFill>
            </a:endParaRPr>
          </a:p>
        </p:txBody>
      </p:sp>
      <p:sp>
        <p:nvSpPr>
          <p:cNvPr id="70661" name="Rechteck 15"/>
          <p:cNvSpPr>
            <a:spLocks noChangeArrowheads="1"/>
          </p:cNvSpPr>
          <p:nvPr/>
        </p:nvSpPr>
        <p:spPr bwMode="auto">
          <a:xfrm>
            <a:off x="395536" y="2687466"/>
            <a:ext cx="56204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FontTx/>
              <a:buNone/>
            </a:pPr>
            <a:r>
              <a:rPr lang="de-DE" altLang="de-DE" sz="1400" b="1" dirty="0" smtClean="0">
                <a:solidFill>
                  <a:srgbClr val="898989"/>
                </a:solidFill>
              </a:rPr>
              <a:t>Birgit Wershofen, Hannah Gerstenkorn, Hanna Mertes</a:t>
            </a:r>
          </a:p>
        </p:txBody>
      </p:sp>
      <p:sp>
        <p:nvSpPr>
          <p:cNvPr id="13" name="Bildplatzhalter 2"/>
          <p:cNvSpPr txBox="1">
            <a:spLocks/>
          </p:cNvSpPr>
          <p:nvPr/>
        </p:nvSpPr>
        <p:spPr bwMode="auto">
          <a:xfrm>
            <a:off x="9756576" y="4436361"/>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2764292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Risikogruppen</a:t>
            </a:r>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45</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Einordnung der Risikogruppe</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201327724"/>
              </p:ext>
            </p:extLst>
          </p:nvPr>
        </p:nvGraphicFramePr>
        <p:xfrm>
          <a:off x="0" y="1179600"/>
          <a:ext cx="9143999" cy="5635870"/>
        </p:xfrm>
        <a:graphic>
          <a:graphicData uri="http://schemas.openxmlformats.org/drawingml/2006/table">
            <a:tbl>
              <a:tblPr firstRow="1" bandRow="1">
                <a:tableStyleId>{5C22544A-7EE6-4342-B048-85BDC9FD1C3A}</a:tableStyleId>
              </a:tblPr>
              <a:tblGrid>
                <a:gridCol w="1772854">
                  <a:extLst>
                    <a:ext uri="{9D8B030D-6E8A-4147-A177-3AD203B41FA5}">
                      <a16:colId xmlns:a16="http://schemas.microsoft.com/office/drawing/2014/main" val="20000"/>
                    </a:ext>
                  </a:extLst>
                </a:gridCol>
                <a:gridCol w="4395203">
                  <a:extLst>
                    <a:ext uri="{9D8B030D-6E8A-4147-A177-3AD203B41FA5}">
                      <a16:colId xmlns:a16="http://schemas.microsoft.com/office/drawing/2014/main" val="20001"/>
                    </a:ext>
                  </a:extLst>
                </a:gridCol>
                <a:gridCol w="2975942">
                  <a:extLst>
                    <a:ext uri="{9D8B030D-6E8A-4147-A177-3AD203B41FA5}">
                      <a16:colId xmlns:a16="http://schemas.microsoft.com/office/drawing/2014/main" val="20002"/>
                    </a:ext>
                  </a:extLst>
                </a:gridCol>
              </a:tblGrid>
              <a:tr h="609720">
                <a:tc>
                  <a:txBody>
                    <a:bodyPr/>
                    <a:lstStyle/>
                    <a:p>
                      <a:r>
                        <a:rPr lang="de-DE" sz="1600" dirty="0" smtClean="0"/>
                        <a:t>Risiko-faktoren</a:t>
                      </a:r>
                      <a:endParaRPr lang="de-DE" sz="1600" dirty="0"/>
                    </a:p>
                  </a:txBody>
                  <a:tcPr/>
                </a:tc>
                <a:tc>
                  <a:txBody>
                    <a:bodyPr/>
                    <a:lstStyle/>
                    <a:p>
                      <a:r>
                        <a:rPr lang="de-DE" sz="1600" dirty="0" smtClean="0"/>
                        <a:t>Begründung</a:t>
                      </a:r>
                      <a:endParaRPr lang="de-DE" sz="1600" dirty="0"/>
                    </a:p>
                  </a:txBody>
                  <a:tcPr/>
                </a:tc>
                <a:tc>
                  <a:txBody>
                    <a:bodyPr/>
                    <a:lstStyle/>
                    <a:p>
                      <a:r>
                        <a:rPr lang="de-DE" sz="1600" dirty="0" smtClean="0"/>
                        <a:t>Fragen</a:t>
                      </a:r>
                      <a:endParaRPr lang="de-DE" sz="1600" dirty="0"/>
                    </a:p>
                  </a:txBody>
                  <a:tcPr/>
                </a:tc>
                <a:extLst>
                  <a:ext uri="{0D108BD9-81ED-4DB2-BD59-A6C34878D82A}">
                    <a16:rowId xmlns:a16="http://schemas.microsoft.com/office/drawing/2014/main" val="10000"/>
                  </a:ext>
                </a:extLst>
              </a:tr>
              <a:tr h="925632">
                <a:tc>
                  <a:txBody>
                    <a:bodyPr/>
                    <a:lstStyle/>
                    <a:p>
                      <a:r>
                        <a:rPr lang="de-DE" sz="1400" dirty="0" smtClean="0"/>
                        <a:t>Alter</a:t>
                      </a:r>
                      <a:r>
                        <a:rPr lang="de-DE" sz="1400" baseline="0" dirty="0" smtClean="0"/>
                        <a:t> (über 70)</a:t>
                      </a:r>
                      <a:endParaRPr lang="de-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Veränderte</a:t>
                      </a:r>
                      <a:r>
                        <a:rPr lang="de-DE" sz="1400" baseline="0" dirty="0" smtClean="0"/>
                        <a:t> </a:t>
                      </a:r>
                      <a:r>
                        <a:rPr lang="de-DE" sz="1400" dirty="0" smtClean="0"/>
                        <a:t>Thermoregulation, Gesundheitsstatus, Beweglichkeit,</a:t>
                      </a:r>
                      <a:r>
                        <a:rPr lang="de-DE" sz="1400" baseline="0" dirty="0" smtClean="0"/>
                        <a:t> </a:t>
                      </a:r>
                      <a:r>
                        <a:rPr lang="de-DE" sz="1400" dirty="0" smtClean="0"/>
                        <a:t>Nierenfunktion, vermindertes</a:t>
                      </a:r>
                      <a:r>
                        <a:rPr lang="de-DE" sz="1400" baseline="0" dirty="0" smtClean="0"/>
                        <a:t> Durstgefühl und</a:t>
                      </a:r>
                      <a:r>
                        <a:rPr lang="de-DE" sz="1400" dirty="0" smtClean="0"/>
                        <a:t> Geschmacksinn</a:t>
                      </a:r>
                    </a:p>
                  </a:txBody>
                  <a:tcPr/>
                </a:tc>
                <a:tc>
                  <a:txBody>
                    <a:bodyPr/>
                    <a:lstStyle/>
                    <a:p>
                      <a:r>
                        <a:rPr lang="de-DE" sz="1400" dirty="0" smtClean="0"/>
                        <a:t>Bestehen Beeinträchtigungen?</a:t>
                      </a:r>
                      <a:endParaRPr lang="de-DE" sz="1400" dirty="0"/>
                    </a:p>
                  </a:txBody>
                  <a:tcPr/>
                </a:tc>
                <a:extLst>
                  <a:ext uri="{0D108BD9-81ED-4DB2-BD59-A6C34878D82A}">
                    <a16:rowId xmlns:a16="http://schemas.microsoft.com/office/drawing/2014/main" val="10001"/>
                  </a:ext>
                </a:extLst>
              </a:tr>
              <a:tr h="770173">
                <a:tc>
                  <a:txBody>
                    <a:bodyPr/>
                    <a:lstStyle/>
                    <a:p>
                      <a:r>
                        <a:rPr lang="de-DE" sz="1400" dirty="0" smtClean="0"/>
                        <a:t>Kinder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Sich noch entwickelnde Thermoregulation, kleinerer</a:t>
                      </a:r>
                      <a:r>
                        <a:rPr lang="de-DE" sz="1400" baseline="0" dirty="0" smtClean="0"/>
                        <a:t> Körper, weniger Blutvolumen,</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t>hohe Gefahr bei Diarrhoe </a:t>
                      </a:r>
                      <a:endParaRPr lang="de-DE"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Bestehen Beeinträchtigungen?</a:t>
                      </a:r>
                    </a:p>
                    <a:p>
                      <a:endParaRPr lang="de-DE" sz="1400" dirty="0"/>
                    </a:p>
                  </a:txBody>
                  <a:tcPr/>
                </a:tc>
                <a:extLst>
                  <a:ext uri="{0D108BD9-81ED-4DB2-BD59-A6C34878D82A}">
                    <a16:rowId xmlns:a16="http://schemas.microsoft.com/office/drawing/2014/main" val="10002"/>
                  </a:ext>
                </a:extLst>
              </a:tr>
              <a:tr h="545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Akute Erkrankungen</a:t>
                      </a:r>
                    </a:p>
                  </a:txBody>
                  <a:tcPr/>
                </a:tc>
                <a:tc>
                  <a:txBody>
                    <a:bodyPr/>
                    <a:lstStyle/>
                    <a:p>
                      <a:r>
                        <a:rPr lang="de-DE" sz="1400" dirty="0" smtClean="0"/>
                        <a:t>Veränderte</a:t>
                      </a:r>
                      <a:r>
                        <a:rPr lang="de-DE" sz="1400" baseline="0" dirty="0" smtClean="0"/>
                        <a:t> Thermoregulation</a:t>
                      </a:r>
                      <a:endParaRPr lang="de-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Flüssigkeitsverlust durch Durchfall, Fieber, Infektionen?</a:t>
                      </a:r>
                    </a:p>
                  </a:txBody>
                  <a:tcPr/>
                </a:tc>
                <a:extLst>
                  <a:ext uri="{0D108BD9-81ED-4DB2-BD59-A6C34878D82A}">
                    <a16:rowId xmlns:a16="http://schemas.microsoft.com/office/drawing/2014/main" val="10003"/>
                  </a:ext>
                </a:extLst>
              </a:tr>
              <a:tr h="770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Chronische Erkrankungen</a:t>
                      </a:r>
                    </a:p>
                    <a:p>
                      <a:endParaRPr lang="de-DE" sz="1400" dirty="0"/>
                    </a:p>
                  </a:txBody>
                  <a:tcPr/>
                </a:tc>
                <a:tc>
                  <a:txBody>
                    <a:bodyPr/>
                    <a:lstStyle/>
                    <a:p>
                      <a:r>
                        <a:rPr lang="de-DE" sz="1400" dirty="0" smtClean="0"/>
                        <a:t>Reduzierte Thermoregulationsfähigkeit, drohende Verschlimmerung der Erkrankung </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Selbstversorgung eingeschränkt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Veränderte Flüssigkeitsaufnahme, z.B. bei Herzinsuffizienz, Schlaganfall?</a:t>
                      </a:r>
                    </a:p>
                  </a:txBody>
                  <a:tcPr/>
                </a:tc>
                <a:extLst>
                  <a:ext uri="{0D108BD9-81ED-4DB2-BD59-A6C34878D82A}">
                    <a16:rowId xmlns:a16="http://schemas.microsoft.com/office/drawing/2014/main" val="10004"/>
                  </a:ext>
                </a:extLst>
              </a:tr>
              <a:tr h="551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Mehrere Medikamente</a:t>
                      </a:r>
                    </a:p>
                  </a:txBody>
                  <a:tcPr/>
                </a:tc>
                <a:tc>
                  <a:txBody>
                    <a:bodyPr/>
                    <a:lstStyle/>
                    <a:p>
                      <a:r>
                        <a:rPr lang="de-DE" sz="1400" dirty="0" smtClean="0"/>
                        <a:t>Auswirkungen auf Durstempfinden/</a:t>
                      </a:r>
                    </a:p>
                    <a:p>
                      <a:r>
                        <a:rPr lang="de-DE" sz="1400" dirty="0" smtClean="0"/>
                        <a:t>Trinkverhalten/Wasserhaushalt</a:t>
                      </a:r>
                      <a:endParaRPr lang="de-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Einnahme von Medikamenten mit diuretischer Wirkung?</a:t>
                      </a:r>
                    </a:p>
                  </a:txBody>
                  <a:tcPr/>
                </a:tc>
                <a:extLst>
                  <a:ext uri="{0D108BD9-81ED-4DB2-BD59-A6C34878D82A}">
                    <a16:rowId xmlns:a16="http://schemas.microsoft.com/office/drawing/2014/main" val="10005"/>
                  </a:ext>
                </a:extLst>
              </a:tr>
              <a:tr h="1444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Pflege-bedürftigkeit, Bettlägerigkeit, </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Leben</a:t>
                      </a:r>
                      <a:r>
                        <a:rPr lang="de-DE" sz="1400" baseline="0" dirty="0" smtClean="0"/>
                        <a:t> in einem Senioren- Pflegeheim</a:t>
                      </a:r>
                      <a:endParaRPr lang="de-DE"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Schlechter Gesundheitsstatus, reduzierte Mobilität, Abhängigkeit in der Unterstützung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Wie weit besteht Selbständigkeit zur</a:t>
                      </a:r>
                      <a:r>
                        <a:rPr lang="de-DE" sz="1400" baseline="0" dirty="0" smtClean="0"/>
                        <a:t> </a:t>
                      </a:r>
                      <a:r>
                        <a:rPr lang="de-DE" sz="1400" dirty="0" smtClean="0"/>
                        <a:t>Flüssigkeitsaufnahme</a:t>
                      </a:r>
                      <a:r>
                        <a:rPr lang="de-DE" sz="1400" baseline="0" dirty="0" smtClean="0"/>
                        <a:t>?</a:t>
                      </a:r>
                      <a:endParaRPr lang="de-DE" sz="14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54276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risikogruppen</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46</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Einordnung der Risikogruppe</a:t>
            </a:r>
            <a:endParaRPr lang="de-DE"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640842364"/>
              </p:ext>
            </p:extLst>
          </p:nvPr>
        </p:nvGraphicFramePr>
        <p:xfrm>
          <a:off x="0" y="1196752"/>
          <a:ext cx="9144000" cy="5586271"/>
        </p:xfrm>
        <a:graphic>
          <a:graphicData uri="http://schemas.openxmlformats.org/drawingml/2006/table">
            <a:tbl>
              <a:tblPr firstRow="1" bandRow="1">
                <a:tableStyleId>{5C22544A-7EE6-4342-B048-85BDC9FD1C3A}</a:tableStyleId>
              </a:tblPr>
              <a:tblGrid>
                <a:gridCol w="3701142">
                  <a:extLst>
                    <a:ext uri="{9D8B030D-6E8A-4147-A177-3AD203B41FA5}">
                      <a16:colId xmlns:a16="http://schemas.microsoft.com/office/drawing/2014/main" val="20000"/>
                    </a:ext>
                  </a:extLst>
                </a:gridCol>
                <a:gridCol w="5442858">
                  <a:extLst>
                    <a:ext uri="{9D8B030D-6E8A-4147-A177-3AD203B41FA5}">
                      <a16:colId xmlns:a16="http://schemas.microsoft.com/office/drawing/2014/main" val="20001"/>
                    </a:ext>
                  </a:extLst>
                </a:gridCol>
              </a:tblGrid>
              <a:tr h="508229">
                <a:tc>
                  <a:txBody>
                    <a:bodyPr/>
                    <a:lstStyle/>
                    <a:p>
                      <a:pPr marL="85725" indent="179388"/>
                      <a:r>
                        <a:rPr lang="de-DE" sz="1600" dirty="0" smtClean="0">
                          <a:solidFill>
                            <a:schemeClr val="tx1"/>
                          </a:solidFill>
                        </a:rPr>
                        <a:t>Erkrankungen</a:t>
                      </a:r>
                      <a:endParaRPr lang="de-DE" sz="1600" dirty="0">
                        <a:solidFill>
                          <a:schemeClr val="tx1"/>
                        </a:solidFill>
                      </a:endParaRPr>
                    </a:p>
                  </a:txBody>
                  <a:tcPr>
                    <a:solidFill>
                      <a:schemeClr val="bg2">
                        <a:lumMod val="20000"/>
                        <a:lumOff val="80000"/>
                      </a:schemeClr>
                    </a:solidFill>
                  </a:tcPr>
                </a:tc>
                <a:tc>
                  <a:txBody>
                    <a:bodyPr/>
                    <a:lstStyle/>
                    <a:p>
                      <a:r>
                        <a:rPr lang="de-DE" sz="1600" dirty="0" smtClean="0">
                          <a:solidFill>
                            <a:schemeClr val="tx1"/>
                          </a:solidFill>
                        </a:rPr>
                        <a:t>Begründung</a:t>
                      </a:r>
                      <a:endParaRPr lang="de-DE" sz="1600" dirty="0">
                        <a:solidFill>
                          <a:schemeClr val="tx1"/>
                        </a:solidFill>
                      </a:endParaRPr>
                    </a:p>
                  </a:txBody>
                  <a:tcPr>
                    <a:solidFill>
                      <a:schemeClr val="bg2">
                        <a:lumMod val="20000"/>
                        <a:lumOff val="80000"/>
                      </a:schemeClr>
                    </a:solidFill>
                  </a:tcPr>
                </a:tc>
                <a:extLst>
                  <a:ext uri="{0D108BD9-81ED-4DB2-BD59-A6C34878D82A}">
                    <a16:rowId xmlns:a16="http://schemas.microsoft.com/office/drawing/2014/main" val="10000"/>
                  </a:ext>
                </a:extLst>
              </a:tr>
              <a:tr h="687269">
                <a:tc>
                  <a:txBody>
                    <a:bodyPr/>
                    <a:lstStyle/>
                    <a:p>
                      <a:pPr marL="265113" indent="0"/>
                      <a:r>
                        <a:rPr lang="de-DE" sz="1400" dirty="0" err="1" smtClean="0"/>
                        <a:t>Endokrinologische</a:t>
                      </a:r>
                      <a:r>
                        <a:rPr lang="de-DE" sz="1400" baseline="0" dirty="0" smtClean="0"/>
                        <a:t> Erkrankungen (z.B. </a:t>
                      </a:r>
                      <a:r>
                        <a:rPr lang="de-DE" sz="1400" dirty="0" smtClean="0"/>
                        <a:t>Diabetes mellitus)</a:t>
                      </a:r>
                      <a:endParaRPr lang="de-DE" sz="1400" dirty="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Veränderte Durchblutung der Haut, </a:t>
                      </a:r>
                      <a:r>
                        <a:rPr lang="de-DE" sz="1400" baseline="0" dirty="0" smtClean="0"/>
                        <a:t>Reduzierung der Wärmeableitung, reduziertes Schwitzen</a:t>
                      </a:r>
                      <a:endParaRPr lang="de-DE" sz="1400" dirty="0" smtClean="0"/>
                    </a:p>
                  </a:txBody>
                  <a:tcPr>
                    <a:solidFill>
                      <a:schemeClr val="bg2">
                        <a:lumMod val="20000"/>
                        <a:lumOff val="80000"/>
                      </a:schemeClr>
                    </a:solidFill>
                  </a:tcPr>
                </a:tc>
                <a:extLst>
                  <a:ext uri="{0D108BD9-81ED-4DB2-BD59-A6C34878D82A}">
                    <a16:rowId xmlns:a16="http://schemas.microsoft.com/office/drawing/2014/main" val="10001"/>
                  </a:ext>
                </a:extLst>
              </a:tr>
              <a:tr h="977449">
                <a:tc>
                  <a:txBody>
                    <a:bodyPr/>
                    <a:lstStyle/>
                    <a:p>
                      <a:pPr marL="265113" indent="0"/>
                      <a:r>
                        <a:rPr lang="de-DE" sz="1400" dirty="0" smtClean="0"/>
                        <a:t>Psychische</a:t>
                      </a:r>
                      <a:r>
                        <a:rPr lang="de-DE" sz="1400" baseline="0" dirty="0" smtClean="0"/>
                        <a:t> Erkrankungen (z.B. Demenz, Schizophrenie, Abhängigkeitserkrankungen)</a:t>
                      </a:r>
                    </a:p>
                    <a:p>
                      <a:pPr marL="265113" indent="0"/>
                      <a:endParaRPr lang="de-DE" sz="1400"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Reduziertes Bewusstsein</a:t>
                      </a:r>
                      <a:r>
                        <a:rPr lang="de-DE" sz="1400" baseline="0" dirty="0" smtClean="0"/>
                        <a:t> für hitzebedingte Gefahren, hohes Abhängigkeitslevel</a:t>
                      </a:r>
                      <a:endParaRPr lang="de-DE" sz="1400" dirty="0" smtClean="0"/>
                    </a:p>
                  </a:txBody>
                  <a:tcPr>
                    <a:solidFill>
                      <a:schemeClr val="bg2">
                        <a:lumMod val="20000"/>
                        <a:lumOff val="80000"/>
                      </a:schemeClr>
                    </a:solidFill>
                  </a:tcPr>
                </a:tc>
                <a:extLst>
                  <a:ext uri="{0D108BD9-81ED-4DB2-BD59-A6C34878D82A}">
                    <a16:rowId xmlns:a16="http://schemas.microsoft.com/office/drawing/2014/main" val="10002"/>
                  </a:ext>
                </a:extLst>
              </a:tr>
              <a:tr h="729410">
                <a:tc>
                  <a:txBody>
                    <a:bodyPr/>
                    <a:lstStyle/>
                    <a:p>
                      <a:pPr marL="265113" marR="0" indent="0" algn="l" defTabSz="914400" rtl="0" eaLnBrk="1" fontAlgn="auto" latinLnBrk="0" hangingPunct="1">
                        <a:lnSpc>
                          <a:spcPct val="100000"/>
                        </a:lnSpc>
                        <a:spcBef>
                          <a:spcPts val="0"/>
                        </a:spcBef>
                        <a:spcAft>
                          <a:spcPts val="0"/>
                        </a:spcAft>
                        <a:buClrTx/>
                        <a:buSzTx/>
                        <a:buFontTx/>
                        <a:buNone/>
                        <a:tabLst/>
                        <a:defRPr/>
                      </a:pPr>
                      <a:r>
                        <a:rPr lang="de-DE" sz="1400" dirty="0" smtClean="0"/>
                        <a:t>Neurologische Erkrankungen</a:t>
                      </a:r>
                      <a:r>
                        <a:rPr lang="de-DE" sz="1400" baseline="0" dirty="0" smtClean="0"/>
                        <a:t> (z.B. M. Parkinson, Polyneuropathie)</a:t>
                      </a:r>
                      <a:endParaRPr lang="de-DE" sz="1400"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Möglicherweise reduzierte</a:t>
                      </a:r>
                      <a:r>
                        <a:rPr lang="de-DE" sz="1400" baseline="0" dirty="0" smtClean="0"/>
                        <a:t> Beweglichkeit, hohes Abhängigkeitslevel</a:t>
                      </a:r>
                      <a:endParaRPr lang="de-DE" sz="1400" dirty="0" smtClean="0"/>
                    </a:p>
                  </a:txBody>
                  <a:tcPr>
                    <a:solidFill>
                      <a:schemeClr val="bg2">
                        <a:lumMod val="20000"/>
                        <a:lumOff val="80000"/>
                      </a:schemeClr>
                    </a:solidFill>
                  </a:tcPr>
                </a:tc>
                <a:extLst>
                  <a:ext uri="{0D108BD9-81ED-4DB2-BD59-A6C34878D82A}">
                    <a16:rowId xmlns:a16="http://schemas.microsoft.com/office/drawing/2014/main" val="10003"/>
                  </a:ext>
                </a:extLst>
              </a:tr>
              <a:tr h="687269">
                <a:tc>
                  <a:txBody>
                    <a:bodyPr/>
                    <a:lstStyle/>
                    <a:p>
                      <a:pPr marL="265113" marR="0" indent="0" algn="l" defTabSz="914400" rtl="0" eaLnBrk="1" fontAlgn="auto" latinLnBrk="0" hangingPunct="1">
                        <a:lnSpc>
                          <a:spcPct val="100000"/>
                        </a:lnSpc>
                        <a:spcBef>
                          <a:spcPts val="0"/>
                        </a:spcBef>
                        <a:spcAft>
                          <a:spcPts val="0"/>
                        </a:spcAft>
                        <a:buClrTx/>
                        <a:buSzTx/>
                        <a:buFontTx/>
                        <a:buNone/>
                        <a:tabLst/>
                        <a:defRPr/>
                      </a:pPr>
                      <a:r>
                        <a:rPr lang="de-DE" sz="1400" dirty="0" smtClean="0"/>
                        <a:t>Herzerkrankungen</a:t>
                      </a:r>
                      <a:endParaRPr lang="de-DE" sz="1400" dirty="0"/>
                    </a:p>
                  </a:txBody>
                  <a:tcPr>
                    <a:solidFill>
                      <a:schemeClr val="bg2">
                        <a:lumMod val="20000"/>
                        <a:lumOff val="80000"/>
                      </a:schemeClr>
                    </a:solidFill>
                  </a:tcPr>
                </a:tc>
                <a:tc>
                  <a:txBody>
                    <a:bodyPr/>
                    <a:lstStyle/>
                    <a:p>
                      <a:r>
                        <a:rPr lang="de-DE" sz="1400" baseline="0" dirty="0" smtClean="0"/>
                        <a:t>Risiko von koronaren und zerebralen Thrombosen, Verschlechterung der bestehenden Verfassung</a:t>
                      </a:r>
                      <a:endParaRPr lang="de-DE" sz="1400" dirty="0" smtClean="0"/>
                    </a:p>
                  </a:txBody>
                  <a:tcPr>
                    <a:solidFill>
                      <a:schemeClr val="bg2">
                        <a:lumMod val="20000"/>
                        <a:lumOff val="80000"/>
                      </a:schemeClr>
                    </a:solidFill>
                  </a:tcPr>
                </a:tc>
                <a:extLst>
                  <a:ext uri="{0D108BD9-81ED-4DB2-BD59-A6C34878D82A}">
                    <a16:rowId xmlns:a16="http://schemas.microsoft.com/office/drawing/2014/main" val="10004"/>
                  </a:ext>
                </a:extLst>
              </a:tr>
              <a:tr h="694626">
                <a:tc>
                  <a:txBody>
                    <a:bodyPr/>
                    <a:lstStyle/>
                    <a:p>
                      <a:pPr marL="265113" marR="0" indent="0" algn="l" defTabSz="914400" rtl="0" eaLnBrk="1" fontAlgn="auto" latinLnBrk="0" hangingPunct="1">
                        <a:lnSpc>
                          <a:spcPct val="100000"/>
                        </a:lnSpc>
                        <a:spcBef>
                          <a:spcPts val="0"/>
                        </a:spcBef>
                        <a:spcAft>
                          <a:spcPts val="0"/>
                        </a:spcAft>
                        <a:buClrTx/>
                        <a:buSzTx/>
                        <a:buFontTx/>
                        <a:buNone/>
                        <a:tabLst/>
                        <a:defRPr/>
                      </a:pPr>
                      <a:r>
                        <a:rPr lang="de-DE" sz="1400" dirty="0" smtClean="0"/>
                        <a:t>Lungenerkrankungen</a:t>
                      </a:r>
                    </a:p>
                  </a:txBody>
                  <a:tcPr>
                    <a:solidFill>
                      <a:schemeClr val="bg2">
                        <a:lumMod val="20000"/>
                        <a:lumOff val="80000"/>
                      </a:schemeClr>
                    </a:solidFill>
                  </a:tcPr>
                </a:tc>
                <a:tc>
                  <a:txBody>
                    <a:bodyPr/>
                    <a:lstStyle/>
                    <a:p>
                      <a:r>
                        <a:rPr lang="de-DE" sz="1400" baseline="0" dirty="0" smtClean="0"/>
                        <a:t>Verschlechterung des bestehenden Zustands durch </a:t>
                      </a:r>
                      <a:r>
                        <a:rPr lang="de-DE" sz="1400" dirty="0" smtClean="0"/>
                        <a:t>hohe Temperatur oder/und Umweltverschmutzung</a:t>
                      </a:r>
                      <a:endParaRPr lang="de-DE" sz="1400" dirty="0"/>
                    </a:p>
                  </a:txBody>
                  <a:tcPr>
                    <a:solidFill>
                      <a:schemeClr val="bg2">
                        <a:lumMod val="20000"/>
                        <a:lumOff val="80000"/>
                      </a:schemeClr>
                    </a:solidFill>
                  </a:tcPr>
                </a:tc>
                <a:extLst>
                  <a:ext uri="{0D108BD9-81ED-4DB2-BD59-A6C34878D82A}">
                    <a16:rowId xmlns:a16="http://schemas.microsoft.com/office/drawing/2014/main" val="10005"/>
                  </a:ext>
                </a:extLst>
              </a:tr>
              <a:tr h="612292">
                <a:tc>
                  <a:txBody>
                    <a:bodyPr/>
                    <a:lstStyle/>
                    <a:p>
                      <a:pPr marL="265113" marR="0" indent="0" algn="l" defTabSz="914400" rtl="0" eaLnBrk="1" fontAlgn="auto" latinLnBrk="0" hangingPunct="1">
                        <a:lnSpc>
                          <a:spcPct val="100000"/>
                        </a:lnSpc>
                        <a:spcBef>
                          <a:spcPts val="0"/>
                        </a:spcBef>
                        <a:spcAft>
                          <a:spcPts val="0"/>
                        </a:spcAft>
                        <a:buClrTx/>
                        <a:buSzTx/>
                        <a:buFontTx/>
                        <a:buNone/>
                        <a:tabLst/>
                        <a:defRPr/>
                      </a:pPr>
                      <a:r>
                        <a:rPr lang="de-DE" sz="1400" dirty="0" smtClean="0"/>
                        <a:t>Nieren-/Blasenerkrankungen</a:t>
                      </a:r>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Verminderte Nierenfunktion</a:t>
                      </a:r>
                      <a:r>
                        <a:rPr lang="de-DE" sz="1400" baseline="0" dirty="0" smtClean="0"/>
                        <a:t>, Inkontinenz</a:t>
                      </a:r>
                      <a:endParaRPr lang="de-DE" sz="1400" dirty="0" smtClean="0"/>
                    </a:p>
                  </a:txBody>
                  <a:tcPr>
                    <a:solidFill>
                      <a:schemeClr val="bg2">
                        <a:lumMod val="20000"/>
                        <a:lumOff val="80000"/>
                      </a:schemeClr>
                    </a:solidFill>
                  </a:tcPr>
                </a:tc>
                <a:extLst>
                  <a:ext uri="{0D108BD9-81ED-4DB2-BD59-A6C34878D82A}">
                    <a16:rowId xmlns:a16="http://schemas.microsoft.com/office/drawing/2014/main" val="10006"/>
                  </a:ext>
                </a:extLst>
              </a:tr>
              <a:tr h="689727">
                <a:tc>
                  <a:txBody>
                    <a:bodyPr/>
                    <a:lstStyle/>
                    <a:p>
                      <a:pPr marL="265113" indent="0"/>
                      <a:r>
                        <a:rPr lang="en-GB" sz="1400" i="0" dirty="0" err="1" smtClean="0"/>
                        <a:t>Adipositas</a:t>
                      </a:r>
                      <a:r>
                        <a:rPr lang="en-GB" sz="1400" i="0" dirty="0" smtClean="0"/>
                        <a:t> </a:t>
                      </a:r>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t>Schweißverdunstung wird erschwert wegen dem kleineren Verhältnis von Körperoberfläche zu </a:t>
                      </a:r>
                      <a:r>
                        <a:rPr lang="de-DE" sz="1400" baseline="0" dirty="0" err="1" smtClean="0"/>
                        <a:t>Körpermasse</a:t>
                      </a:r>
                      <a:endParaRPr lang="de-DE" sz="1400" baseline="0" dirty="0" smtClean="0"/>
                    </a:p>
                  </a:txBody>
                  <a:tcPr>
                    <a:solidFill>
                      <a:schemeClr val="bg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8686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risikogruppen</a:t>
            </a:r>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47</a:t>
            </a:fld>
            <a:endParaRPr lang="de-DE"/>
          </a:p>
        </p:txBody>
      </p:sp>
      <p:sp>
        <p:nvSpPr>
          <p:cNvPr id="8" name="Fußzeilenplatzhalter 4"/>
          <p:cNvSpPr>
            <a:spLocks noGrp="1"/>
          </p:cNvSpPr>
          <p:nvPr>
            <p:ph type="ftr" sz="quarter" idx="11"/>
          </p:nvPr>
        </p:nvSpPr>
        <p:spPr>
          <a:xfrm>
            <a:off x="331788" y="179388"/>
            <a:ext cx="8243887" cy="180975"/>
          </a:xfrm>
        </p:spPr>
        <p:txBody>
          <a:bodyPr/>
          <a:lstStyle/>
          <a:p>
            <a:pPr>
              <a:defRPr/>
            </a:pPr>
            <a:r>
              <a:rPr lang="de-DE" dirty="0" smtClean="0"/>
              <a:t>Einordnung der Risikogruppe</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3203562119"/>
              </p:ext>
            </p:extLst>
          </p:nvPr>
        </p:nvGraphicFramePr>
        <p:xfrm>
          <a:off x="323529" y="980728"/>
          <a:ext cx="8568951" cy="5090160"/>
        </p:xfrm>
        <a:graphic>
          <a:graphicData uri="http://schemas.openxmlformats.org/drawingml/2006/table">
            <a:tbl>
              <a:tblPr firstRow="1" bandRow="1">
                <a:tableStyleId>{5C22544A-7EE6-4342-B048-85BDC9FD1C3A}</a:tableStyleId>
              </a:tblPr>
              <a:tblGrid>
                <a:gridCol w="8568951">
                  <a:extLst>
                    <a:ext uri="{9D8B030D-6E8A-4147-A177-3AD203B41FA5}">
                      <a16:colId xmlns:a16="http://schemas.microsoft.com/office/drawing/2014/main" val="20000"/>
                    </a:ext>
                  </a:extLst>
                </a:gridCol>
              </a:tblGrid>
              <a:tr h="175519">
                <a:tc>
                  <a:txBody>
                    <a:bodyPr/>
                    <a:lstStyle/>
                    <a:p>
                      <a:r>
                        <a:rPr lang="de-DE" sz="1600" dirty="0" smtClean="0">
                          <a:solidFill>
                            <a:schemeClr val="tx1"/>
                          </a:solidFill>
                        </a:rPr>
                        <a:t>Generelle Fragen</a:t>
                      </a:r>
                      <a:endParaRPr lang="de-DE" sz="1600" dirty="0">
                        <a:solidFill>
                          <a:schemeClr val="tx1"/>
                        </a:solidFill>
                      </a:endParaRPr>
                    </a:p>
                  </a:txBody>
                  <a:tcPr>
                    <a:solidFill>
                      <a:schemeClr val="bg2">
                        <a:lumMod val="20000"/>
                        <a:lumOff val="80000"/>
                      </a:schemeClr>
                    </a:solidFill>
                  </a:tcPr>
                </a:tc>
                <a:extLst>
                  <a:ext uri="{0D108BD9-81ED-4DB2-BD59-A6C34878D82A}">
                    <a16:rowId xmlns:a16="http://schemas.microsoft.com/office/drawing/2014/main" val="10000"/>
                  </a:ext>
                </a:extLst>
              </a:tr>
              <a:tr h="2632792">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smtClean="0"/>
                        <a:t>Selbstversorgungsfähigkeit?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smtClean="0"/>
                        <a:t>Interaktionen bei</a:t>
                      </a:r>
                      <a:r>
                        <a:rPr lang="de-DE" sz="1800" baseline="0" dirty="0" smtClean="0"/>
                        <a:t> </a:t>
                      </a:r>
                      <a:r>
                        <a:rPr lang="de-DE" sz="1800" dirty="0" smtClean="0"/>
                        <a:t>Medikamenten?</a:t>
                      </a:r>
                      <a:r>
                        <a:rPr lang="de-DE" sz="1800" baseline="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aseline="0" dirty="0" smtClean="0"/>
                        <a:t>Übelkeit?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aseline="0" dirty="0" smtClean="0"/>
                        <a:t>Geschmacksveränderungen?</a:t>
                      </a:r>
                      <a:endParaRPr lang="de-DE" sz="18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aseline="0" dirty="0" smtClean="0"/>
                        <a:t>Schwäche?</a:t>
                      </a:r>
                    </a:p>
                    <a:p>
                      <a:pPr marL="285750" indent="-285750">
                        <a:buFont typeface="Arial" panose="020B0604020202020204" pitchFamily="34" charset="0"/>
                        <a:buChar char="•"/>
                      </a:pPr>
                      <a:r>
                        <a:rPr lang="de-DE" sz="1800" dirty="0" smtClean="0"/>
                        <a:t>Eingeschränkte</a:t>
                      </a:r>
                      <a:r>
                        <a:rPr lang="de-DE" sz="1800" baseline="0" dirty="0" smtClean="0"/>
                        <a:t> Beweglichkeit?</a:t>
                      </a:r>
                    </a:p>
                    <a:p>
                      <a:pPr marL="285750" indent="-285750">
                        <a:buFont typeface="Arial" panose="020B0604020202020204" pitchFamily="34" charset="0"/>
                        <a:buChar char="•"/>
                      </a:pPr>
                      <a:r>
                        <a:rPr lang="de-DE" sz="1800" dirty="0" smtClean="0"/>
                        <a:t>Zittert der Patient?</a:t>
                      </a:r>
                    </a:p>
                    <a:p>
                      <a:pPr marL="285750" indent="-285750">
                        <a:buFont typeface="Arial" panose="020B0604020202020204" pitchFamily="34" charset="0"/>
                        <a:buChar char="•"/>
                      </a:pPr>
                      <a:r>
                        <a:rPr lang="de-DE" sz="1800" dirty="0" smtClean="0"/>
                        <a:t>Kann</a:t>
                      </a:r>
                      <a:r>
                        <a:rPr lang="de-DE" sz="1800" baseline="0" dirty="0" smtClean="0"/>
                        <a:t> der Trinkbecher selbständig gefüllt/gehalten werden?</a:t>
                      </a:r>
                    </a:p>
                    <a:p>
                      <a:pPr marL="285750" indent="-285750">
                        <a:buFont typeface="Arial" panose="020B0604020202020204" pitchFamily="34" charset="0"/>
                        <a:buChar char="•"/>
                      </a:pPr>
                      <a:r>
                        <a:rPr lang="de-DE" sz="1800" baseline="0" dirty="0" smtClean="0"/>
                        <a:t>Vergisst der Patient zu trinken? </a:t>
                      </a:r>
                    </a:p>
                    <a:p>
                      <a:pPr marL="285750" indent="-285750">
                        <a:buFont typeface="Arial" panose="020B0604020202020204" pitchFamily="34" charset="0"/>
                        <a:buChar char="•"/>
                      </a:pPr>
                      <a:r>
                        <a:rPr lang="de-DE" sz="1800" baseline="0" dirty="0" smtClean="0"/>
                        <a:t>Ist der Patient nicht motiviert zu trinken?</a:t>
                      </a:r>
                    </a:p>
                    <a:p>
                      <a:pPr marL="285750" indent="-285750">
                        <a:buFont typeface="Arial" panose="020B0604020202020204" pitchFamily="34" charset="0"/>
                        <a:buChar char="•"/>
                      </a:pPr>
                      <a:r>
                        <a:rPr lang="de-DE" sz="1800" baseline="0" dirty="0" smtClean="0"/>
                        <a:t>Hat der Patient Soor/Aphten?</a:t>
                      </a:r>
                    </a:p>
                    <a:p>
                      <a:pPr marL="285750" indent="-285750">
                        <a:buFont typeface="Arial" panose="020B0604020202020204" pitchFamily="34" charset="0"/>
                        <a:buChar char="•"/>
                      </a:pPr>
                      <a:r>
                        <a:rPr lang="de-DE" sz="1800" baseline="0" dirty="0" smtClean="0"/>
                        <a:t>Schmerzen?</a:t>
                      </a:r>
                    </a:p>
                    <a:p>
                      <a:pPr marL="285750" indent="-285750">
                        <a:buFont typeface="Arial" panose="020B0604020202020204" pitchFamily="34" charset="0"/>
                        <a:buChar char="•"/>
                      </a:pPr>
                      <a:r>
                        <a:rPr lang="de-DE" sz="1800" baseline="0" dirty="0" smtClean="0"/>
                        <a:t>Schluckstörungen?</a:t>
                      </a:r>
                    </a:p>
                    <a:p>
                      <a:pPr marL="285750" indent="-285750">
                        <a:buFont typeface="Arial" panose="020B0604020202020204" pitchFamily="34" charset="0"/>
                        <a:buChar char="•"/>
                      </a:pPr>
                      <a:r>
                        <a:rPr lang="de-DE" sz="1800" baseline="0" dirty="0" smtClean="0"/>
                        <a:t>Sieht der Patient schlecht?</a:t>
                      </a:r>
                      <a:endParaRPr lang="de-DE" sz="18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smtClean="0"/>
                        <a:t>Atemfrequenz? Atemnot?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smtClean="0"/>
                        <a:t>Hyperventilation?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smtClean="0"/>
                        <a:t>Furcht,</a:t>
                      </a:r>
                      <a:r>
                        <a:rPr lang="de-DE" sz="1800" baseline="0" dirty="0" smtClean="0"/>
                        <a:t> die Toilette nicht mehr zu erreichen?</a:t>
                      </a:r>
                    </a:p>
                  </a:txBody>
                  <a:tcPr>
                    <a:solidFill>
                      <a:schemeClr val="bg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7173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Risikogruppen</a:t>
            </a:r>
            <a:endParaRPr lang="en-GB" dirty="0"/>
          </a:p>
        </p:txBody>
      </p:sp>
      <p:sp>
        <p:nvSpPr>
          <p:cNvPr id="5" name="Inhaltsplatzhalter 4"/>
          <p:cNvSpPr>
            <a:spLocks noGrp="1"/>
          </p:cNvSpPr>
          <p:nvPr>
            <p:ph idx="1"/>
          </p:nvPr>
        </p:nvSpPr>
        <p:spPr/>
        <p:txBody>
          <a:bodyPr/>
          <a:lstStyle/>
          <a:p>
            <a:pPr marL="0" indent="0">
              <a:buNone/>
            </a:pPr>
            <a:r>
              <a:rPr lang="de-DE" b="1" dirty="0"/>
              <a:t>Ergänzung der Risikogruppen</a:t>
            </a:r>
          </a:p>
          <a:p>
            <a:r>
              <a:rPr lang="en-GB" dirty="0"/>
              <a:t>Menschen, die in </a:t>
            </a:r>
            <a:r>
              <a:rPr lang="en-GB" dirty="0" err="1"/>
              <a:t>Städten</a:t>
            </a:r>
            <a:r>
              <a:rPr lang="en-GB" dirty="0"/>
              <a:t> </a:t>
            </a:r>
            <a:r>
              <a:rPr lang="en-GB" dirty="0" err="1"/>
              <a:t>leben</a:t>
            </a:r>
            <a:endParaRPr lang="en-GB" dirty="0"/>
          </a:p>
          <a:p>
            <a:r>
              <a:rPr lang="en-GB" dirty="0" err="1"/>
              <a:t>Sozial</a:t>
            </a:r>
            <a:r>
              <a:rPr lang="en-GB" dirty="0"/>
              <a:t> </a:t>
            </a:r>
            <a:r>
              <a:rPr lang="en-GB" dirty="0" err="1"/>
              <a:t>isolierte</a:t>
            </a:r>
            <a:r>
              <a:rPr lang="en-GB" dirty="0"/>
              <a:t> Menschen</a:t>
            </a:r>
          </a:p>
          <a:p>
            <a:r>
              <a:rPr lang="en-GB" dirty="0" smtClean="0"/>
              <a:t>Menschen </a:t>
            </a:r>
            <a:r>
              <a:rPr lang="en-GB" dirty="0" err="1" smtClean="0"/>
              <a:t>mit</a:t>
            </a:r>
            <a:r>
              <a:rPr lang="en-GB" dirty="0" smtClean="0"/>
              <a:t> </a:t>
            </a:r>
            <a:r>
              <a:rPr lang="en-GB" dirty="0" err="1" smtClean="0"/>
              <a:t>wenig</a:t>
            </a:r>
            <a:r>
              <a:rPr lang="en-GB" dirty="0" smtClean="0"/>
              <a:t> Geld, </a:t>
            </a:r>
            <a:r>
              <a:rPr lang="en-GB" dirty="0" err="1"/>
              <a:t>obdachlose</a:t>
            </a:r>
            <a:r>
              <a:rPr lang="en-GB" dirty="0"/>
              <a:t> Menschen</a:t>
            </a:r>
          </a:p>
          <a:p>
            <a:r>
              <a:rPr lang="en-GB" dirty="0" err="1"/>
              <a:t>Arbeitende</a:t>
            </a:r>
            <a:r>
              <a:rPr lang="en-GB" dirty="0"/>
              <a:t>, die </a:t>
            </a:r>
            <a:r>
              <a:rPr lang="en-GB" dirty="0" err="1"/>
              <a:t>beruflich</a:t>
            </a:r>
            <a:r>
              <a:rPr lang="en-GB" dirty="0"/>
              <a:t> der </a:t>
            </a:r>
            <a:r>
              <a:rPr lang="en-GB" dirty="0" err="1"/>
              <a:t>Sonne</a:t>
            </a:r>
            <a:r>
              <a:rPr lang="en-GB" dirty="0"/>
              <a:t> </a:t>
            </a:r>
            <a:r>
              <a:rPr lang="en-GB" dirty="0" err="1"/>
              <a:t>ausgesetzt</a:t>
            </a:r>
            <a:r>
              <a:rPr lang="en-GB" dirty="0"/>
              <a:t> </a:t>
            </a:r>
            <a:r>
              <a:rPr lang="en-GB" dirty="0" err="1"/>
              <a:t>sind</a:t>
            </a:r>
            <a:endParaRPr lang="en-GB" dirty="0"/>
          </a:p>
          <a:p>
            <a:r>
              <a:rPr lang="en-GB" dirty="0"/>
              <a:t>Menschen, die </a:t>
            </a:r>
            <a:r>
              <a:rPr lang="en-GB" dirty="0" err="1"/>
              <a:t>ihre</a:t>
            </a:r>
            <a:r>
              <a:rPr lang="en-GB" dirty="0"/>
              <a:t> </a:t>
            </a:r>
            <a:r>
              <a:rPr lang="en-GB" dirty="0" err="1"/>
              <a:t>Freizeit</a:t>
            </a:r>
            <a:r>
              <a:rPr lang="en-GB" dirty="0"/>
              <a:t> in der </a:t>
            </a:r>
            <a:r>
              <a:rPr lang="en-GB" dirty="0" err="1"/>
              <a:t>Sonne</a:t>
            </a:r>
            <a:r>
              <a:rPr lang="en-GB" dirty="0"/>
              <a:t> </a:t>
            </a:r>
            <a:r>
              <a:rPr lang="en-GB" dirty="0" err="1"/>
              <a:t>verbringen</a:t>
            </a:r>
            <a:r>
              <a:rPr lang="en-GB" dirty="0"/>
              <a:t> und </a:t>
            </a:r>
            <a:r>
              <a:rPr lang="en-GB" dirty="0" err="1"/>
              <a:t>evtl</a:t>
            </a:r>
            <a:r>
              <a:rPr lang="en-GB" dirty="0"/>
              <a:t>. </a:t>
            </a:r>
            <a:r>
              <a:rPr lang="en-GB" dirty="0" err="1"/>
              <a:t>zusätzlich</a:t>
            </a:r>
            <a:r>
              <a:rPr lang="en-GB" dirty="0"/>
              <a:t> Sport </a:t>
            </a:r>
            <a:r>
              <a:rPr lang="en-GB" dirty="0" err="1" smtClean="0"/>
              <a:t>betreiben</a:t>
            </a:r>
            <a:endParaRPr lang="en-GB"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9" name="Fußzeilenplatzhalter 4"/>
          <p:cNvSpPr>
            <a:spLocks noGrp="1"/>
          </p:cNvSpPr>
          <p:nvPr>
            <p:ph type="ftr" sz="quarter" idx="11"/>
          </p:nvPr>
        </p:nvSpPr>
        <p:spPr/>
        <p:txBody>
          <a:bodyPr/>
          <a:lstStyle/>
          <a:p>
            <a:pPr>
              <a:defRPr/>
            </a:pPr>
            <a:r>
              <a:rPr lang="de-DE" dirty="0" smtClean="0"/>
              <a:t>Einordnung der Risikogruppe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48</a:t>
            </a:fld>
            <a:endParaRPr lang="de-DE"/>
          </a:p>
        </p:txBody>
      </p:sp>
      <p:sp>
        <p:nvSpPr>
          <p:cNvPr id="11" name="Textfeld 10"/>
          <p:cNvSpPr txBox="1"/>
          <p:nvPr/>
        </p:nvSpPr>
        <p:spPr>
          <a:xfrm>
            <a:off x="395536" y="1196752"/>
            <a:ext cx="1728192" cy="1296144"/>
          </a:xfrm>
          <a:prstGeom prst="rect">
            <a:avLst/>
          </a:prstGeom>
        </p:spPr>
        <p:txBody>
          <a:bodyPr vert="horz" wrap="square" lIns="0" tIns="0" rIns="0" bIns="0" rtlCol="0">
            <a:noAutofit/>
          </a:bodyPr>
          <a:lstStyle/>
          <a:p>
            <a:pPr marL="285750" indent="-285750">
              <a:buClr>
                <a:schemeClr val="bg2"/>
              </a:buClr>
              <a:buSzPct val="140000"/>
              <a:buFont typeface="Wingdings" pitchFamily="2" charset="2"/>
              <a:buChar char="§"/>
            </a:pPr>
            <a:endParaRPr lang="de-DE" sz="1600" dirty="0" smtClean="0"/>
          </a:p>
        </p:txBody>
      </p:sp>
    </p:spTree>
    <p:extLst>
      <p:ext uri="{BB962C8B-B14F-4D97-AF65-F5344CB8AC3E}">
        <p14:creationId xmlns:p14="http://schemas.microsoft.com/office/powerpoint/2010/main" val="2867559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Einordung der risikogruppe</a:t>
            </a:r>
            <a:endParaRPr lang="de-DE" dirty="0"/>
          </a:p>
        </p:txBody>
      </p:sp>
      <p:sp>
        <p:nvSpPr>
          <p:cNvPr id="3" name="Inhaltsplatzhalter 2"/>
          <p:cNvSpPr>
            <a:spLocks noGrp="1"/>
          </p:cNvSpPr>
          <p:nvPr>
            <p:ph idx="1"/>
          </p:nvPr>
        </p:nvSpPr>
        <p:spPr/>
        <p:txBody>
          <a:bodyPr/>
          <a:lstStyle/>
          <a:p>
            <a:r>
              <a:rPr lang="de-DE" dirty="0" smtClean="0"/>
              <a:t>In der Präsenzphase werden wir die Risikogruppen von Frau Maier einordnen! </a:t>
            </a:r>
          </a:p>
          <a:p>
            <a:pPr lvl="1"/>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Einordnung der Risikogruppe</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49</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564904"/>
            <a:ext cx="5145024" cy="3429000"/>
          </a:xfrm>
          <a:prstGeom prst="rect">
            <a:avLst/>
          </a:prstGeom>
        </p:spPr>
      </p:pic>
    </p:spTree>
    <p:extLst>
      <p:ext uri="{BB962C8B-B14F-4D97-AF65-F5344CB8AC3E}">
        <p14:creationId xmlns:p14="http://schemas.microsoft.com/office/powerpoint/2010/main" val="3267406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verändert der Mensch das Klima?</a:t>
            </a:r>
            <a:endParaRPr lang="de-DE" dirty="0"/>
          </a:p>
        </p:txBody>
      </p:sp>
      <p:sp>
        <p:nvSpPr>
          <p:cNvPr id="3" name="Inhaltsplatzhalter 2"/>
          <p:cNvSpPr>
            <a:spLocks noGrp="1"/>
          </p:cNvSpPr>
          <p:nvPr>
            <p:ph idx="1"/>
          </p:nvPr>
        </p:nvSpPr>
        <p:spPr/>
        <p:txBody>
          <a:bodyPr/>
          <a:lstStyle/>
          <a:p>
            <a:r>
              <a:rPr lang="de-DE" dirty="0" smtClean="0"/>
              <a:t>Der Mensch setzt Treibhausgase frei, v.a. durch das Verbrennen fossiler Brennstoffe (Kohle, Erdöl, Erdgas)</a:t>
            </a:r>
          </a:p>
          <a:p>
            <a:pPr marL="285750" lvl="1">
              <a:buSzPct val="140000"/>
            </a:pPr>
            <a:r>
              <a:rPr lang="de-DE" dirty="0" smtClean="0"/>
              <a:t>Der </a:t>
            </a:r>
            <a:r>
              <a:rPr lang="de-DE" dirty="0"/>
              <a:t>Mensch erhöht somit den Anteil an Treibhausgasen in der Atmosphäre, insbesondere den von CO2 (Kohlendioxid)</a:t>
            </a:r>
          </a:p>
          <a:p>
            <a:pPr marL="285750" lvl="1">
              <a:buSzPct val="140000"/>
            </a:pPr>
            <a:r>
              <a:rPr lang="de-DE" b="1" dirty="0" smtClean="0"/>
              <a:t>Der</a:t>
            </a:r>
            <a:r>
              <a:rPr lang="de-DE" dirty="0" smtClean="0"/>
              <a:t> </a:t>
            </a:r>
            <a:r>
              <a:rPr lang="de-DE" b="1" dirty="0"/>
              <a:t>Treibhauseffekt wird durch den Menschen verstärkt</a:t>
            </a:r>
          </a:p>
          <a:p>
            <a:endParaRPr lang="de-DE" dirty="0" smtClean="0"/>
          </a:p>
          <a:p>
            <a:r>
              <a:rPr lang="de-DE" dirty="0" smtClean="0"/>
              <a:t>Treibhausgase werden freigesetzt durch z. B. </a:t>
            </a:r>
          </a:p>
          <a:p>
            <a:pPr marL="0" indent="0">
              <a:buNone/>
            </a:pP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Einführung in den Klimawandel</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5</a:t>
            </a:fld>
            <a:endParaRPr lang="de-DE"/>
          </a:p>
        </p:txBody>
      </p:sp>
      <p:sp>
        <p:nvSpPr>
          <p:cNvPr id="7" name="Pfeil nach rechts 6"/>
          <p:cNvSpPr/>
          <p:nvPr/>
        </p:nvSpPr>
        <p:spPr>
          <a:xfrm>
            <a:off x="153469" y="2996952"/>
            <a:ext cx="395536" cy="288032"/>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pic>
        <p:nvPicPr>
          <p:cNvPr id="1027" name="Picture 3" descr="C:\Program Files (x86)\Microsoft Office\MEDIA\CAGCAT10\j028536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9" y="4178608"/>
            <a:ext cx="1080120" cy="1332058"/>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4178608"/>
            <a:ext cx="1800200" cy="1194915"/>
          </a:xfrm>
          <a:prstGeom prst="rect">
            <a:avLst/>
          </a:prstGeom>
        </p:spPr>
      </p:pic>
      <p:sp>
        <p:nvSpPr>
          <p:cNvPr id="11" name="Textfeld 10"/>
          <p:cNvSpPr txBox="1"/>
          <p:nvPr/>
        </p:nvSpPr>
        <p:spPr>
          <a:xfrm>
            <a:off x="351237" y="5733256"/>
            <a:ext cx="1628475" cy="3600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mn-lt"/>
              </a:rPr>
              <a:t>Fabrikabgase</a:t>
            </a:r>
          </a:p>
        </p:txBody>
      </p:sp>
      <p:sp>
        <p:nvSpPr>
          <p:cNvPr id="12" name="Textfeld 11"/>
          <p:cNvSpPr txBox="1"/>
          <p:nvPr/>
        </p:nvSpPr>
        <p:spPr>
          <a:xfrm>
            <a:off x="2843808" y="5456076"/>
            <a:ext cx="1872208" cy="914400"/>
          </a:xfrm>
          <a:prstGeom prst="rect">
            <a:avLst/>
          </a:prstGeom>
        </p:spPr>
        <p:txBody>
          <a:bodyPr vert="horz" wrap="none" lIns="0" tIns="0" rIns="0" bIns="0" rtlCol="0">
            <a:noAutofit/>
          </a:bodyPr>
          <a:lstStyle/>
          <a:p>
            <a:pPr marL="285750" indent="-285750">
              <a:buClr>
                <a:schemeClr val="bg2"/>
              </a:buClr>
              <a:buSzPct val="140000"/>
              <a:buFont typeface="Wingdings" pitchFamily="2" charset="2"/>
              <a:buChar char="§"/>
            </a:pPr>
            <a:endParaRPr lang="de-DE" sz="1600" dirty="0" smtClean="0"/>
          </a:p>
        </p:txBody>
      </p:sp>
      <p:sp>
        <p:nvSpPr>
          <p:cNvPr id="16" name="Textfeld 15"/>
          <p:cNvSpPr txBox="1"/>
          <p:nvPr/>
        </p:nvSpPr>
        <p:spPr>
          <a:xfrm>
            <a:off x="2411760" y="5736727"/>
            <a:ext cx="1728192" cy="3600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mn-lt"/>
              </a:rPr>
              <a:t>Motorabgase</a:t>
            </a:r>
          </a:p>
        </p:txBody>
      </p:sp>
      <p:sp>
        <p:nvSpPr>
          <p:cNvPr id="17" name="Textfeld 16"/>
          <p:cNvSpPr txBox="1"/>
          <p:nvPr/>
        </p:nvSpPr>
        <p:spPr>
          <a:xfrm>
            <a:off x="4427984" y="5709107"/>
            <a:ext cx="2520280" cy="3600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mn-lt"/>
              </a:rPr>
              <a:t>Flugzeugabgase</a:t>
            </a:r>
          </a:p>
        </p:txBody>
      </p:sp>
      <p:sp>
        <p:nvSpPr>
          <p:cNvPr id="18" name="Textfeld 17"/>
          <p:cNvSpPr txBox="1"/>
          <p:nvPr/>
        </p:nvSpPr>
        <p:spPr>
          <a:xfrm>
            <a:off x="6444208" y="4178608"/>
            <a:ext cx="2520280" cy="1332058"/>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mn-lt"/>
              </a:rPr>
              <a:t>….und durch viele weitere menschliche Aktivitäten wie Heizen oder in der Viehhaltung</a:t>
            </a:r>
          </a:p>
        </p:txBody>
      </p:sp>
      <p:pic>
        <p:nvPicPr>
          <p:cNvPr id="1029" name="Picture 5" descr="C:\Program Files (x86)\Microsoft Office\MEDIA\CAGCAT10\j029323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4298245"/>
            <a:ext cx="1565453" cy="1154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 Files (x86)\Microsoft Office\MEDIA\CAGCAT10\j0149627.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0292" y="5218188"/>
            <a:ext cx="1008112" cy="71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ihre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 Wershofen</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Birgit.wershofen@med.uni-muenchen.de</a:t>
            </a:r>
          </a:p>
          <a:p>
            <a:pPr>
              <a:buClr>
                <a:schemeClr val="bg2"/>
              </a:buClr>
              <a:buSzPct val="140000"/>
            </a:pP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Didaktik und Ausbildungsforschung in der Medizin</a:t>
            </a:r>
          </a:p>
          <a:p>
            <a:pPr>
              <a:buClr>
                <a:schemeClr val="bg2"/>
              </a:buClr>
              <a:buSzPct val="140000"/>
            </a:pPr>
            <a:endPar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ußzeilenplatzhalter 4"/>
          <p:cNvSpPr>
            <a:spLocks noGrp="1"/>
          </p:cNvSpPr>
          <p:nvPr>
            <p:ph type="ftr" sz="quarter" idx="11"/>
          </p:nvPr>
        </p:nvSpPr>
        <p:spPr>
          <a:xfrm>
            <a:off x="331788" y="179388"/>
            <a:ext cx="8243887" cy="180975"/>
          </a:xfrm>
        </p:spPr>
        <p:txBody>
          <a:bodyPr/>
          <a:lstStyle/>
          <a:p>
            <a:pPr>
              <a:defRPr/>
            </a:pPr>
            <a:r>
              <a:rPr lang="de-DE" dirty="0" smtClean="0"/>
              <a:t>Einordnung der Risikogruppe</a:t>
            </a:r>
            <a:endParaRPr lang="de-DE" dirty="0"/>
          </a:p>
        </p:txBody>
      </p:sp>
    </p:spTree>
    <p:extLst>
      <p:ext uri="{BB962C8B-B14F-4D97-AF65-F5344CB8AC3E}">
        <p14:creationId xmlns:p14="http://schemas.microsoft.com/office/powerpoint/2010/main" val="2137355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a:xfrm>
            <a:off x="395536" y="764704"/>
            <a:ext cx="8243887" cy="4500562"/>
          </a:xfrm>
        </p:spPr>
        <p:txBody>
          <a:bodyPr/>
          <a:lstStyle/>
          <a:p>
            <a:endParaRPr lang="de-DE" sz="1050" dirty="0" smtClean="0"/>
          </a:p>
          <a:p>
            <a:r>
              <a:rPr lang="de-DE" sz="1050" dirty="0" smtClean="0"/>
              <a:t>Huhn S. Austrocknung </a:t>
            </a:r>
            <a:r>
              <a:rPr lang="de-DE" sz="1050" dirty="0"/>
              <a:t>erkennen und prophylaktisch Handeln. Praxisheft Dehydratation</a:t>
            </a:r>
            <a:r>
              <a:rPr lang="de-DE" sz="1050" dirty="0" smtClean="0"/>
              <a:t>. 2014.</a:t>
            </a:r>
          </a:p>
          <a:p>
            <a:r>
              <a:rPr lang="de-DE" sz="1050" dirty="0" smtClean="0"/>
              <a:t>Sozialministerium </a:t>
            </a:r>
            <a:r>
              <a:rPr lang="de-DE" sz="1050" dirty="0"/>
              <a:t>Baden </a:t>
            </a:r>
            <a:r>
              <a:rPr lang="de-DE" sz="1050" dirty="0" smtClean="0"/>
              <a:t>Württemberg. Sommerhitze</a:t>
            </a:r>
            <a:r>
              <a:rPr lang="de-DE" sz="1050" dirty="0"/>
              <a:t>. Was ist zu tun? </a:t>
            </a:r>
            <a:r>
              <a:rPr lang="de-DE" sz="1050" dirty="0" smtClean="0"/>
              <a:t>2016. Verfügbar </a:t>
            </a:r>
            <a:r>
              <a:rPr lang="de-DE" sz="1050" dirty="0"/>
              <a:t>unter: https://</a:t>
            </a:r>
            <a:r>
              <a:rPr lang="de-DE" sz="1050" dirty="0" smtClean="0"/>
              <a:t>sozialministerium.baden-wuerttemberg.de/fileadmin/redaktion/m-sm/intern/downloads/Publikationen/Sommerhitze_Informationen_Bevoelkerung.pdf</a:t>
            </a:r>
            <a:r>
              <a:rPr lang="de-DE" sz="1050" dirty="0"/>
              <a:t> </a:t>
            </a:r>
            <a:r>
              <a:rPr lang="de-DE" sz="1050" dirty="0" smtClean="0"/>
              <a:t>[05.06.2017].</a:t>
            </a:r>
          </a:p>
          <a:p>
            <a:r>
              <a:rPr lang="de-DE" sz="1050" dirty="0" smtClean="0"/>
              <a:t>Sozialministerium </a:t>
            </a:r>
            <a:r>
              <a:rPr lang="de-DE" sz="1050" dirty="0"/>
              <a:t>Baden Württemberg (2016</a:t>
            </a:r>
            <a:r>
              <a:rPr lang="de-DE" sz="1050" dirty="0" smtClean="0"/>
              <a:t>). </a:t>
            </a:r>
            <a:r>
              <a:rPr lang="de-DE" sz="1050" dirty="0"/>
              <a:t>Gesundheitsrisiken bei Sommerhitze für ältere und pflegebedürftige </a:t>
            </a:r>
            <a:r>
              <a:rPr lang="de-DE" sz="1050" dirty="0" smtClean="0"/>
              <a:t>Menschen. 2016. Verfügbar unter: </a:t>
            </a:r>
            <a:r>
              <a:rPr lang="de-DE" sz="1050" dirty="0"/>
              <a:t>https://</a:t>
            </a:r>
            <a:r>
              <a:rPr lang="de-DE" sz="1050" dirty="0" smtClean="0"/>
              <a:t>sozialministerium.baden-wuerttemberg.de/fileadmin/redaktion/m-sm/intern/downloads/Publikationen/Gesundheitsrisiken_bei_Sommerhitze_Pflegekraefte.pdf [05.06.2017].</a:t>
            </a:r>
            <a:endParaRPr lang="de-DE" sz="1050" dirty="0"/>
          </a:p>
          <a:p>
            <a:r>
              <a:rPr lang="de-DE" sz="1050" dirty="0" smtClean="0"/>
              <a:t>WHO. Public </a:t>
            </a:r>
            <a:r>
              <a:rPr lang="de-DE" sz="1050" dirty="0" err="1"/>
              <a:t>health</a:t>
            </a:r>
            <a:r>
              <a:rPr lang="de-DE" sz="1050" dirty="0"/>
              <a:t> </a:t>
            </a:r>
            <a:r>
              <a:rPr lang="de-DE" sz="1050" dirty="0" err="1"/>
              <a:t>advice</a:t>
            </a:r>
            <a:r>
              <a:rPr lang="de-DE" sz="1050" dirty="0"/>
              <a:t> on </a:t>
            </a:r>
            <a:r>
              <a:rPr lang="de-DE" sz="1050" dirty="0" err="1"/>
              <a:t>preventing</a:t>
            </a:r>
            <a:r>
              <a:rPr lang="de-DE" sz="1050" dirty="0"/>
              <a:t> </a:t>
            </a:r>
            <a:r>
              <a:rPr lang="de-DE" sz="1050" dirty="0" err="1"/>
              <a:t>health</a:t>
            </a:r>
            <a:r>
              <a:rPr lang="de-DE" sz="1050" dirty="0"/>
              <a:t> </a:t>
            </a:r>
            <a:r>
              <a:rPr lang="de-DE" sz="1050" dirty="0" err="1"/>
              <a:t>effects</a:t>
            </a:r>
            <a:r>
              <a:rPr lang="de-DE" sz="1050" dirty="0"/>
              <a:t> of </a:t>
            </a:r>
            <a:r>
              <a:rPr lang="de-DE" sz="1050" dirty="0" err="1" smtClean="0"/>
              <a:t>heat</a:t>
            </a:r>
            <a:r>
              <a:rPr lang="de-DE" sz="1050" dirty="0" smtClean="0"/>
              <a:t>. New </a:t>
            </a:r>
            <a:r>
              <a:rPr lang="de-DE" sz="1050" dirty="0" err="1"/>
              <a:t>and</a:t>
            </a:r>
            <a:r>
              <a:rPr lang="de-DE" sz="1050" dirty="0"/>
              <a:t> </a:t>
            </a:r>
            <a:r>
              <a:rPr lang="de-DE" sz="1050" dirty="0" err="1"/>
              <a:t>updated</a:t>
            </a:r>
            <a:r>
              <a:rPr lang="de-DE" sz="1050" dirty="0"/>
              <a:t> </a:t>
            </a:r>
            <a:r>
              <a:rPr lang="de-DE" sz="1050" dirty="0" err="1"/>
              <a:t>information</a:t>
            </a:r>
            <a:r>
              <a:rPr lang="de-DE" sz="1050" dirty="0"/>
              <a:t> </a:t>
            </a:r>
            <a:r>
              <a:rPr lang="de-DE" sz="1050" dirty="0" err="1"/>
              <a:t>for</a:t>
            </a:r>
            <a:r>
              <a:rPr lang="de-DE" sz="1050" dirty="0"/>
              <a:t> different </a:t>
            </a:r>
            <a:r>
              <a:rPr lang="de-DE" sz="1050" dirty="0" err="1"/>
              <a:t>audiences</a:t>
            </a:r>
            <a:r>
              <a:rPr lang="de-DE" sz="1050" dirty="0"/>
              <a:t>. </a:t>
            </a:r>
            <a:r>
              <a:rPr lang="de-DE" sz="1050" dirty="0" smtClean="0"/>
              <a:t>2011.</a:t>
            </a:r>
            <a:endParaRPr lang="de-DE" sz="1050" dirty="0"/>
          </a:p>
          <a:p>
            <a:endParaRPr lang="de-DE" sz="105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51</a:t>
            </a:fld>
            <a:endParaRPr lang="de-DE"/>
          </a:p>
        </p:txBody>
      </p:sp>
      <p:sp>
        <p:nvSpPr>
          <p:cNvPr id="8" name="Fußzeilenplatzhalter 4"/>
          <p:cNvSpPr>
            <a:spLocks noGrp="1"/>
          </p:cNvSpPr>
          <p:nvPr>
            <p:ph type="ftr" sz="quarter" idx="11"/>
          </p:nvPr>
        </p:nvSpPr>
        <p:spPr>
          <a:xfrm>
            <a:off x="331788" y="179388"/>
            <a:ext cx="8243887" cy="180975"/>
          </a:xfrm>
        </p:spPr>
        <p:txBody>
          <a:bodyPr/>
          <a:lstStyle/>
          <a:p>
            <a:pPr>
              <a:defRPr/>
            </a:pPr>
            <a:r>
              <a:rPr lang="de-DE" dirty="0" smtClean="0"/>
              <a:t>Einordnung der Risikogruppe</a:t>
            </a:r>
            <a:endParaRPr lang="de-DE" dirty="0"/>
          </a:p>
        </p:txBody>
      </p:sp>
    </p:spTree>
    <p:extLst>
      <p:ext uri="{BB962C8B-B14F-4D97-AF65-F5344CB8AC3E}">
        <p14:creationId xmlns:p14="http://schemas.microsoft.com/office/powerpoint/2010/main" val="2172613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Herzlichen Willkommen zur Präsenzphase</a:t>
            </a:r>
            <a:endParaRPr lang="de-DE" dirty="0"/>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1124744"/>
            <a:ext cx="6840760" cy="4559156"/>
          </a:xfrm>
        </p:spPr>
      </p:pic>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52</a:t>
            </a:fld>
            <a:endParaRPr lang="de-DE"/>
          </a:p>
        </p:txBody>
      </p:sp>
    </p:spTree>
    <p:extLst>
      <p:ext uri="{BB962C8B-B14F-4D97-AF65-F5344CB8AC3E}">
        <p14:creationId xmlns:p14="http://schemas.microsoft.com/office/powerpoint/2010/main" val="11375676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Lösung für </a:t>
            </a:r>
            <a:r>
              <a:rPr lang="de-DE" sz="2000" smtClean="0"/>
              <a:t>das Kreuzworträtsel</a:t>
            </a:r>
            <a:endParaRPr lang="de-DE" sz="2000" b="1" dirty="0">
              <a:solidFill>
                <a:schemeClr val="bg2"/>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17414255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Waagrecht (oben beginnend):</a:t>
            </a:r>
          </a:p>
        </p:txBody>
      </p:sp>
      <p:sp>
        <p:nvSpPr>
          <p:cNvPr id="3" name="Inhaltsplatzhalter 2"/>
          <p:cNvSpPr>
            <a:spLocks noGrp="1"/>
          </p:cNvSpPr>
          <p:nvPr>
            <p:ph idx="1"/>
          </p:nvPr>
        </p:nvSpPr>
        <p:spPr>
          <a:xfrm>
            <a:off x="323528" y="1268760"/>
            <a:ext cx="8243887" cy="5040560"/>
          </a:xfrm>
        </p:spPr>
        <p:txBody>
          <a:bodyPr/>
          <a:lstStyle/>
          <a:p>
            <a:pPr marL="342900" lvl="0" indent="-342900">
              <a:buFont typeface="+mj-lt"/>
              <a:buAutoNum type="arabicPeriod"/>
            </a:pPr>
            <a:r>
              <a:rPr lang="de-DE" sz="1400" dirty="0"/>
              <a:t>Sie achten bei Verdacht auf Exsikkose u.a. auf das </a:t>
            </a:r>
            <a:r>
              <a:rPr lang="de-DE" sz="1400" dirty="0">
                <a:solidFill>
                  <a:srgbClr val="FF0000"/>
                </a:solidFill>
              </a:rPr>
              <a:t>Trinkverhalten</a:t>
            </a:r>
          </a:p>
          <a:p>
            <a:pPr marL="342900" lvl="0" indent="-342900">
              <a:buFont typeface="+mj-lt"/>
              <a:buAutoNum type="arabicPeriod"/>
            </a:pPr>
            <a:r>
              <a:rPr lang="de-DE" sz="1400" dirty="0"/>
              <a:t>Durch starkes Schwitzen entsteht ein Mangel an Flüssigkeit und </a:t>
            </a:r>
            <a:r>
              <a:rPr lang="de-DE" sz="1400" dirty="0" smtClean="0">
                <a:solidFill>
                  <a:srgbClr val="FF0000"/>
                </a:solidFill>
              </a:rPr>
              <a:t>Elektrolyten</a:t>
            </a:r>
            <a:endParaRPr lang="de-DE" sz="1400" dirty="0">
              <a:solidFill>
                <a:srgbClr val="FF0000"/>
              </a:solidFill>
            </a:endParaRPr>
          </a:p>
          <a:p>
            <a:pPr marL="342900" lvl="0" indent="-342900">
              <a:buFont typeface="+mj-lt"/>
              <a:buAutoNum type="arabicPeriod"/>
            </a:pPr>
            <a:r>
              <a:rPr lang="de-DE" sz="1400" dirty="0"/>
              <a:t>Die Mundschleimhaut und die Zunge ist bei dehydrierten Patienten meist: </a:t>
            </a:r>
            <a:r>
              <a:rPr lang="de-DE" sz="1400" dirty="0">
                <a:solidFill>
                  <a:srgbClr val="FF0000"/>
                </a:solidFill>
              </a:rPr>
              <a:t>trocken </a:t>
            </a:r>
          </a:p>
          <a:p>
            <a:pPr marL="342900" lvl="0" indent="-342900">
              <a:buFont typeface="+mj-lt"/>
              <a:buAutoNum type="arabicPeriod"/>
            </a:pPr>
            <a:r>
              <a:rPr lang="de-DE" sz="1400" dirty="0"/>
              <a:t>Welche akute Erkrankung trägt zu der Entwicklung einer Exsikkose bei? </a:t>
            </a:r>
            <a:r>
              <a:rPr lang="de-DE" sz="1400" dirty="0">
                <a:solidFill>
                  <a:srgbClr val="FF0000"/>
                </a:solidFill>
              </a:rPr>
              <a:t>Diarrhoe</a:t>
            </a:r>
          </a:p>
          <a:p>
            <a:pPr marL="342900" lvl="0" indent="-342900">
              <a:buFont typeface="+mj-lt"/>
              <a:buAutoNum type="arabicPeriod"/>
            </a:pPr>
            <a:r>
              <a:rPr lang="de-DE" sz="1400" dirty="0"/>
              <a:t>Um einen Hitzeausschlag zu verhindern, sollte welche Kleidung getragen werden? </a:t>
            </a:r>
            <a:r>
              <a:rPr lang="de-DE" sz="1400" dirty="0">
                <a:solidFill>
                  <a:srgbClr val="FF0000"/>
                </a:solidFill>
              </a:rPr>
              <a:t>Atmungsaktive</a:t>
            </a:r>
          </a:p>
          <a:p>
            <a:pPr marL="342900" lvl="0" indent="-342900">
              <a:buFont typeface="+mj-lt"/>
              <a:buAutoNum type="arabicPeriod"/>
            </a:pPr>
            <a:r>
              <a:rPr lang="de-DE" sz="1400" dirty="0"/>
              <a:t>Welche Nächte sind besonders anstrengend für den Körper, da Regeneration kaum möglich ist? </a:t>
            </a:r>
            <a:r>
              <a:rPr lang="de-DE" sz="1400" dirty="0" err="1">
                <a:solidFill>
                  <a:srgbClr val="FF0000"/>
                </a:solidFill>
              </a:rPr>
              <a:t>Tropennaechte</a:t>
            </a:r>
            <a:endParaRPr lang="de-DE" sz="1400" dirty="0">
              <a:solidFill>
                <a:srgbClr val="FF0000"/>
              </a:solidFill>
            </a:endParaRPr>
          </a:p>
          <a:p>
            <a:pPr marL="342900" lvl="0" indent="-342900">
              <a:buFont typeface="+mj-lt"/>
              <a:buAutoNum type="arabicPeriod"/>
            </a:pPr>
            <a:r>
              <a:rPr lang="de-DE" sz="1400" dirty="0"/>
              <a:t>Bei starker Sonneneinstrahlung besteht für kleine Kinder und Menschen mit weniger Haarbedeckung besonders die Gefahr einen </a:t>
            </a:r>
            <a:r>
              <a:rPr lang="de-DE" sz="1400" dirty="0" smtClean="0">
                <a:solidFill>
                  <a:srgbClr val="FF0000"/>
                </a:solidFill>
              </a:rPr>
              <a:t>Sonnenstich</a:t>
            </a:r>
            <a:r>
              <a:rPr lang="de-DE" sz="1400" dirty="0" smtClean="0"/>
              <a:t> zu bekommen.</a:t>
            </a:r>
          </a:p>
          <a:p>
            <a:pPr marL="342900" lvl="0" indent="-342900">
              <a:buFont typeface="+mj-lt"/>
              <a:buAutoNum type="arabicPeriod"/>
            </a:pPr>
            <a:r>
              <a:rPr lang="de-DE" sz="1400" dirty="0" smtClean="0"/>
              <a:t>Ein </a:t>
            </a:r>
            <a:r>
              <a:rPr lang="de-DE" sz="1400" dirty="0"/>
              <a:t>Patient ist nicht motiviert zu trinken. Sie fragen bei ihm nach, ob er vielleicht unter </a:t>
            </a:r>
            <a:r>
              <a:rPr lang="de-DE" sz="1400" dirty="0" smtClean="0">
                <a:solidFill>
                  <a:srgbClr val="FF0000"/>
                </a:solidFill>
              </a:rPr>
              <a:t>Übelkeit</a:t>
            </a:r>
            <a:r>
              <a:rPr lang="de-DE" sz="1400" dirty="0" smtClean="0"/>
              <a:t> </a:t>
            </a:r>
            <a:r>
              <a:rPr lang="de-DE" sz="1400" dirty="0"/>
              <a:t>leidet. </a:t>
            </a:r>
            <a:endParaRPr lang="de-DE" sz="1400" dirty="0" smtClean="0"/>
          </a:p>
          <a:p>
            <a:pPr marL="342900" lvl="0" indent="-342900">
              <a:buFont typeface="+mj-lt"/>
              <a:buAutoNum type="arabicPeriod"/>
            </a:pPr>
            <a:r>
              <a:rPr lang="de-DE" sz="1400" dirty="0" smtClean="0"/>
              <a:t>Bei </a:t>
            </a:r>
            <a:r>
              <a:rPr lang="de-DE" sz="1400" dirty="0"/>
              <a:t>welcher Erkrankung könnten ein reduziertes Bewusstsein für hitzebedingte Gefahren und ein hoher Abhängigkeitslevel der Grund für eine Exsikkose sein? </a:t>
            </a:r>
            <a:r>
              <a:rPr lang="de-DE" sz="1400" dirty="0">
                <a:solidFill>
                  <a:srgbClr val="FF0000"/>
                </a:solidFill>
              </a:rPr>
              <a:t>Demenz</a:t>
            </a:r>
          </a:p>
          <a:p>
            <a:pPr marL="342900" indent="-342900">
              <a:buFont typeface="+mj-lt"/>
              <a:buAutoNum type="arabicPeriod"/>
            </a:pPr>
            <a:r>
              <a:rPr lang="de-DE" sz="1400" dirty="0"/>
              <a:t>Ältere Menschen trinken häufig ungenügend weil sie ein vermindertes </a:t>
            </a:r>
            <a:r>
              <a:rPr lang="de-DE" sz="1400" dirty="0" err="1">
                <a:solidFill>
                  <a:srgbClr val="FF0000"/>
                </a:solidFill>
              </a:rPr>
              <a:t>Durstgefuehl</a:t>
            </a:r>
            <a:endParaRPr lang="de-DE" sz="1400" dirty="0">
              <a:solidFill>
                <a:srgbClr val="FF0000"/>
              </a:solidFill>
            </a:endParaRPr>
          </a:p>
          <a:p>
            <a:pPr marL="360363" lvl="0" indent="0">
              <a:buNone/>
            </a:pPr>
            <a:r>
              <a:rPr lang="de-DE" sz="1400" dirty="0" smtClean="0"/>
              <a:t> haben</a:t>
            </a:r>
            <a:r>
              <a:rPr lang="de-DE" sz="1400" dirty="0"/>
              <a:t>. </a:t>
            </a: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Lösung</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54</a:t>
            </a:fld>
            <a:endParaRPr lang="de-DE"/>
          </a:p>
        </p:txBody>
      </p:sp>
    </p:spTree>
    <p:extLst>
      <p:ext uri="{BB962C8B-B14F-4D97-AF65-F5344CB8AC3E}">
        <p14:creationId xmlns:p14="http://schemas.microsoft.com/office/powerpoint/2010/main" val="314801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Senkrecht von links nach rechts</a:t>
            </a:r>
          </a:p>
        </p:txBody>
      </p:sp>
      <p:sp>
        <p:nvSpPr>
          <p:cNvPr id="3" name="Inhaltsplatzhalter 2"/>
          <p:cNvSpPr>
            <a:spLocks noGrp="1"/>
          </p:cNvSpPr>
          <p:nvPr>
            <p:ph idx="1"/>
          </p:nvPr>
        </p:nvSpPr>
        <p:spPr>
          <a:xfrm>
            <a:off x="395536" y="1484784"/>
            <a:ext cx="8243887" cy="4608512"/>
          </a:xfrm>
        </p:spPr>
        <p:txBody>
          <a:bodyPr/>
          <a:lstStyle/>
          <a:p>
            <a:pPr marL="342900" lvl="0" indent="-342900">
              <a:buFont typeface="+mj-lt"/>
              <a:buAutoNum type="arabicPeriod"/>
            </a:pPr>
            <a:r>
              <a:rPr lang="de-DE" sz="1400" dirty="0"/>
              <a:t>Sie haben den Verdacht einer Exsikkose, was könnte ein klinisches Anzeichen sein? </a:t>
            </a:r>
            <a:r>
              <a:rPr lang="de-DE" sz="1400" dirty="0">
                <a:solidFill>
                  <a:srgbClr val="FF0000"/>
                </a:solidFill>
              </a:rPr>
              <a:t>Kopfschmerzen</a:t>
            </a:r>
          </a:p>
          <a:p>
            <a:pPr marL="342900" lvl="0" indent="-342900">
              <a:buFont typeface="+mj-lt"/>
              <a:buAutoNum type="arabicPeriod"/>
            </a:pPr>
            <a:r>
              <a:rPr lang="de-DE" sz="1400" dirty="0"/>
              <a:t>Beim </a:t>
            </a:r>
            <a:r>
              <a:rPr lang="de-DE" sz="1400" dirty="0" smtClean="0">
                <a:solidFill>
                  <a:srgbClr val="FF0000"/>
                </a:solidFill>
              </a:rPr>
              <a:t>Hitzekollaps</a:t>
            </a:r>
            <a:r>
              <a:rPr lang="de-DE" sz="1400" dirty="0" smtClean="0"/>
              <a:t> erweitern </a:t>
            </a:r>
            <a:r>
              <a:rPr lang="de-DE" sz="1400" dirty="0"/>
              <a:t>sich die peripheren Blutgefäße sich durch die Hitze, dadurch fällt der Blutdruck ab und kann eine verminderte Gehirndurchblutung mit Bewusstlosigkeit auslösen. </a:t>
            </a:r>
            <a:endParaRPr lang="de-DE" sz="1400" dirty="0" smtClean="0"/>
          </a:p>
          <a:p>
            <a:pPr marL="342900" indent="-342900">
              <a:buFont typeface="+mj-lt"/>
              <a:buAutoNum type="arabicPeriod"/>
            </a:pPr>
            <a:r>
              <a:rPr lang="de-DE" sz="1400" dirty="0" smtClean="0"/>
              <a:t>Exsikkose </a:t>
            </a:r>
            <a:r>
              <a:rPr lang="de-DE" sz="1400" dirty="0"/>
              <a:t>ist ein durch </a:t>
            </a:r>
            <a:r>
              <a:rPr lang="de-DE" sz="1400" dirty="0" smtClean="0">
                <a:solidFill>
                  <a:srgbClr val="FF0000"/>
                </a:solidFill>
              </a:rPr>
              <a:t>Dehydration</a:t>
            </a:r>
            <a:r>
              <a:rPr lang="de-DE" sz="1400" dirty="0" smtClean="0"/>
              <a:t> </a:t>
            </a:r>
            <a:r>
              <a:rPr lang="de-DE" sz="1400" dirty="0"/>
              <a:t>verursachter Zustand des Flüssigkeits- bzw. Wassermangels im Körper </a:t>
            </a:r>
            <a:endParaRPr lang="de-DE" sz="1400" dirty="0" smtClean="0"/>
          </a:p>
          <a:p>
            <a:pPr marL="342900" indent="-342900">
              <a:buFont typeface="+mj-lt"/>
              <a:buAutoNum type="arabicPeriod"/>
            </a:pPr>
            <a:r>
              <a:rPr lang="de-DE" sz="1400" dirty="0" smtClean="0"/>
              <a:t>Welcher </a:t>
            </a:r>
            <a:r>
              <a:rPr lang="de-DE" sz="1400" dirty="0"/>
              <a:t>Effekt, der zu einer Temperaturerhöhung auf der Erde führt, wird durch den Menschen durch das Verbrennen fossiler Brennstoffe verstärkt? </a:t>
            </a:r>
            <a:r>
              <a:rPr lang="de-DE" sz="1400" dirty="0" smtClean="0"/>
              <a:t> </a:t>
            </a:r>
            <a:r>
              <a:rPr lang="de-DE" sz="1400" dirty="0">
                <a:solidFill>
                  <a:srgbClr val="FF0000"/>
                </a:solidFill>
              </a:rPr>
              <a:t>Treibhauseffekt</a:t>
            </a:r>
          </a:p>
          <a:p>
            <a:pPr marL="342900" lvl="0" indent="-342900">
              <a:buFont typeface="+mj-lt"/>
              <a:buAutoNum type="arabicPeriod"/>
            </a:pPr>
            <a:r>
              <a:rPr lang="de-DE" sz="1400" dirty="0"/>
              <a:t>Warum könnte die Flüssigkeitsaufnahme bei Patienten mit Schlaganfall erschwert </a:t>
            </a:r>
            <a:r>
              <a:rPr lang="de-DE" sz="1400" dirty="0" smtClean="0"/>
              <a:t>sein? </a:t>
            </a:r>
            <a:r>
              <a:rPr lang="de-DE" sz="1400" dirty="0" smtClean="0">
                <a:solidFill>
                  <a:srgbClr val="FF0000"/>
                </a:solidFill>
              </a:rPr>
              <a:t>Schluckstörungen</a:t>
            </a:r>
            <a:endParaRPr lang="de-DE" sz="1400" dirty="0">
              <a:solidFill>
                <a:srgbClr val="FF0000"/>
              </a:solidFill>
            </a:endParaRPr>
          </a:p>
          <a:p>
            <a:pPr marL="342900" lvl="0" indent="-342900">
              <a:buFont typeface="+mj-lt"/>
              <a:buAutoNum type="arabicPeriod"/>
            </a:pPr>
            <a:r>
              <a:rPr lang="de-DE" sz="1400" dirty="0"/>
              <a:t>Hitzeerschöpfung ist hitzebedingter Flüssigkeitsverlust durch </a:t>
            </a:r>
            <a:r>
              <a:rPr lang="de-DE" sz="1400" dirty="0" smtClean="0">
                <a:solidFill>
                  <a:srgbClr val="FF0000"/>
                </a:solidFill>
              </a:rPr>
              <a:t>Schwitzen</a:t>
            </a:r>
            <a:endParaRPr lang="de-DE" sz="1400" dirty="0">
              <a:solidFill>
                <a:srgbClr val="FF0000"/>
              </a:solidFill>
            </a:endParaRPr>
          </a:p>
          <a:p>
            <a:endParaRPr lang="de-DE" sz="1400" dirty="0"/>
          </a:p>
          <a:p>
            <a:pPr marL="0" indent="0">
              <a:buNone/>
            </a:pPr>
            <a:r>
              <a:rPr lang="de-DE" sz="1400" dirty="0"/>
              <a:t>Lösungswort:</a:t>
            </a:r>
          </a:p>
          <a:p>
            <a:r>
              <a:rPr lang="de-DE" sz="1600" dirty="0"/>
              <a:t>KLIMAWANDEL</a:t>
            </a: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Lösung</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55</a:t>
            </a:fld>
            <a:endParaRPr lang="de-DE"/>
          </a:p>
        </p:txBody>
      </p:sp>
    </p:spTree>
    <p:extLst>
      <p:ext uri="{BB962C8B-B14F-4D97-AF65-F5344CB8AC3E}">
        <p14:creationId xmlns:p14="http://schemas.microsoft.com/office/powerpoint/2010/main" val="3453827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Kreuzworträtsel: </a:t>
            </a:r>
            <a:r>
              <a:rPr lang="de-DE" dirty="0" smtClean="0">
                <a:solidFill>
                  <a:schemeClr val="accent6">
                    <a:lumMod val="60000"/>
                    <a:lumOff val="40000"/>
                  </a:schemeClr>
                </a:solidFill>
              </a:rPr>
              <a:t>Klimawandel</a:t>
            </a:r>
            <a:endParaRPr lang="de-DE" dirty="0">
              <a:solidFill>
                <a:schemeClr val="accent6">
                  <a:lumMod val="60000"/>
                  <a:lumOff val="40000"/>
                </a:schemeClr>
              </a:solidFill>
            </a:endParaRP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56</a:t>
            </a:fld>
            <a:endParaRPr lang="de-DE"/>
          </a:p>
        </p:txBody>
      </p:sp>
      <p:pic>
        <p:nvPicPr>
          <p:cNvPr id="3" name="Grafik 2"/>
          <p:cNvPicPr>
            <a:picLocks noChangeAspect="1"/>
          </p:cNvPicPr>
          <p:nvPr/>
        </p:nvPicPr>
        <p:blipFill>
          <a:blip r:embed="rId3"/>
          <a:stretch>
            <a:fillRect/>
          </a:stretch>
        </p:blipFill>
        <p:spPr>
          <a:xfrm>
            <a:off x="899592" y="980728"/>
            <a:ext cx="5900548" cy="4904011"/>
          </a:xfrm>
          <a:prstGeom prst="rect">
            <a:avLst/>
          </a:prstGeom>
        </p:spPr>
      </p:pic>
    </p:spTree>
    <p:extLst>
      <p:ext uri="{BB962C8B-B14F-4D97-AF65-F5344CB8AC3E}">
        <p14:creationId xmlns:p14="http://schemas.microsoft.com/office/powerpoint/2010/main" val="312560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Welches Risikofaktoren treffen auf frau Maier zu?</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Einordnung der Risikogruppe </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57</a:t>
            </a:fld>
            <a:endParaRPr 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054" y="1317390"/>
            <a:ext cx="6949892" cy="4631889"/>
          </a:xfrm>
          <a:prstGeom prst="rect">
            <a:avLst/>
          </a:prstGeom>
        </p:spPr>
      </p:pic>
    </p:spTree>
    <p:extLst>
      <p:ext uri="{BB962C8B-B14F-4D97-AF65-F5344CB8AC3E}">
        <p14:creationId xmlns:p14="http://schemas.microsoft.com/office/powerpoint/2010/main" val="1076052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58</a:t>
            </a:fld>
            <a:endParaRPr lang="de-DE"/>
          </a:p>
        </p:txBody>
      </p:sp>
      <p:sp>
        <p:nvSpPr>
          <p:cNvPr id="11" name="Textfeld 10"/>
          <p:cNvSpPr txBox="1"/>
          <p:nvPr/>
        </p:nvSpPr>
        <p:spPr>
          <a:xfrm>
            <a:off x="395536" y="1196752"/>
            <a:ext cx="1728192" cy="1296144"/>
          </a:xfrm>
          <a:prstGeom prst="rect">
            <a:avLst/>
          </a:prstGeom>
        </p:spPr>
        <p:txBody>
          <a:bodyPr vert="horz" wrap="square" lIns="0" tIns="0" rIns="0" bIns="0" rtlCol="0">
            <a:noAutofit/>
          </a:bodyPr>
          <a:lstStyle/>
          <a:p>
            <a:pPr marL="285750" indent="-285750">
              <a:buClr>
                <a:schemeClr val="bg2"/>
              </a:buClr>
              <a:buSzPct val="140000"/>
              <a:buFont typeface="Wingdings" pitchFamily="2" charset="2"/>
              <a:buChar char="§"/>
            </a:pPr>
            <a:endParaRPr lang="de-DE" sz="1600" dirty="0" smtClean="0"/>
          </a:p>
        </p:txBody>
      </p:sp>
      <p:sp>
        <p:nvSpPr>
          <p:cNvPr id="12" name="Inhaltsplatzhalter 2"/>
          <p:cNvSpPr>
            <a:spLocks noGrp="1"/>
          </p:cNvSpPr>
          <p:nvPr>
            <p:ph idx="1"/>
          </p:nvPr>
        </p:nvSpPr>
        <p:spPr>
          <a:xfrm>
            <a:off x="395022" y="2708920"/>
            <a:ext cx="8505232" cy="3708375"/>
          </a:xfrm>
        </p:spPr>
        <p:txBody>
          <a:bodyPr anchor="ctr"/>
          <a:lstStyle/>
          <a:p>
            <a:r>
              <a:rPr lang="de-DE" sz="1600" dirty="0"/>
              <a:t>ist über 70 Jahre</a:t>
            </a:r>
          </a:p>
          <a:p>
            <a:r>
              <a:rPr lang="de-DE" sz="1600" dirty="0" smtClean="0"/>
              <a:t>Chronische Erkrankungen: Herzinsuffizienz, Diabetes mellitus, Knieschmerzen</a:t>
            </a:r>
            <a:endParaRPr lang="de-DE" sz="1600" dirty="0"/>
          </a:p>
          <a:p>
            <a:r>
              <a:rPr lang="de-DE" sz="1600" smtClean="0"/>
              <a:t>Nimmt mehrere </a:t>
            </a:r>
            <a:r>
              <a:rPr lang="de-DE" sz="1600" dirty="0" smtClean="0"/>
              <a:t>Medikamente </a:t>
            </a:r>
            <a:endParaRPr lang="de-DE" sz="1600" dirty="0"/>
          </a:p>
          <a:p>
            <a:r>
              <a:rPr lang="de-DE" sz="1600" dirty="0" smtClean="0"/>
              <a:t>Sie lebt in einer Dachwohnung, </a:t>
            </a:r>
            <a:r>
              <a:rPr lang="de-DE" sz="1600" dirty="0"/>
              <a:t>das Dach ist schlecht isoliert, hat nur </a:t>
            </a:r>
            <a:r>
              <a:rPr lang="de-DE" sz="1600" dirty="0" smtClean="0"/>
              <a:t>Vorhänge</a:t>
            </a:r>
          </a:p>
          <a:p>
            <a:r>
              <a:rPr lang="de-DE" sz="1600" dirty="0" smtClean="0"/>
              <a:t>Lebt allein</a:t>
            </a:r>
          </a:p>
          <a:p>
            <a:r>
              <a:rPr lang="de-DE" sz="1600" dirty="0" smtClean="0"/>
              <a:t>Ist zu warm gekleidet</a:t>
            </a:r>
          </a:p>
          <a:p>
            <a:r>
              <a:rPr lang="de-DE" sz="1600" dirty="0" smtClean="0"/>
              <a:t>Hat im </a:t>
            </a:r>
            <a:r>
              <a:rPr lang="de-DE" sz="1600" dirty="0"/>
              <a:t>Augenblick kognitive </a:t>
            </a:r>
            <a:r>
              <a:rPr lang="de-DE" sz="1600" dirty="0" smtClean="0"/>
              <a:t>Probleme und Schwindel</a:t>
            </a:r>
          </a:p>
          <a:p>
            <a:r>
              <a:rPr lang="de-DE" sz="1600" dirty="0" smtClean="0"/>
              <a:t>BMI 35,0 </a:t>
            </a:r>
            <a:r>
              <a:rPr lang="de-DE" sz="1600" dirty="0"/>
              <a:t>- bedeutet </a:t>
            </a:r>
            <a:r>
              <a:rPr lang="de-DE" sz="1600" dirty="0" smtClean="0"/>
              <a:t>Adipositas</a:t>
            </a:r>
            <a:endParaRPr lang="de-DE" sz="1600" dirty="0"/>
          </a:p>
        </p:txBody>
      </p:sp>
      <p:sp>
        <p:nvSpPr>
          <p:cNvPr id="14" name="Titel 1"/>
          <p:cNvSpPr txBox="1">
            <a:spLocks/>
          </p:cNvSpPr>
          <p:nvPr/>
        </p:nvSpPr>
        <p:spPr>
          <a:xfrm>
            <a:off x="395536" y="548680"/>
            <a:ext cx="8243887" cy="792162"/>
          </a:xfrm>
          <a:prstGeom prst="rect">
            <a:avLst/>
          </a:prstGeom>
        </p:spPr>
        <p:txBody>
          <a:bodyPr vert="horz" lIns="0" tIns="0" rIns="0" bIns="0" rtlCol="0" anchor="t">
            <a:noAutofit/>
          </a:bodyPr>
          <a:lstStyle>
            <a:lvl1pPr algn="l" rtl="0" eaLnBrk="0" fontAlgn="base" hangingPunct="0">
              <a:spcBef>
                <a:spcPct val="0"/>
              </a:spcBef>
              <a:spcAft>
                <a:spcPct val="0"/>
              </a:spcAft>
              <a:defRPr sz="2400" kern="1200" cap="all">
                <a:solidFill>
                  <a:schemeClr val="tx2"/>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l" rtl="0" fontAlgn="base">
              <a:spcBef>
                <a:spcPct val="0"/>
              </a:spcBef>
              <a:spcAft>
                <a:spcPct val="0"/>
              </a:spcAft>
              <a:defRPr sz="2400">
                <a:solidFill>
                  <a:schemeClr val="tx2"/>
                </a:solidFill>
                <a:latin typeface="Verdana" pitchFamily="34" charset="0"/>
                <a:ea typeface="Verdana" pitchFamily="34" charset="0"/>
                <a:cs typeface="Verdana" pitchFamily="34" charset="0"/>
              </a:defRPr>
            </a:lvl6pPr>
            <a:lvl7pPr marL="914400" algn="l" rtl="0" fontAlgn="base">
              <a:spcBef>
                <a:spcPct val="0"/>
              </a:spcBef>
              <a:spcAft>
                <a:spcPct val="0"/>
              </a:spcAft>
              <a:defRPr sz="2400">
                <a:solidFill>
                  <a:schemeClr val="tx2"/>
                </a:solidFill>
                <a:latin typeface="Verdana" pitchFamily="34" charset="0"/>
                <a:ea typeface="Verdana" pitchFamily="34" charset="0"/>
                <a:cs typeface="Verdana" pitchFamily="34" charset="0"/>
              </a:defRPr>
            </a:lvl7pPr>
            <a:lvl8pPr marL="1371600" algn="l" rtl="0" fontAlgn="base">
              <a:spcBef>
                <a:spcPct val="0"/>
              </a:spcBef>
              <a:spcAft>
                <a:spcPct val="0"/>
              </a:spcAft>
              <a:defRPr sz="2400">
                <a:solidFill>
                  <a:schemeClr val="tx2"/>
                </a:solidFill>
                <a:latin typeface="Verdana" pitchFamily="34" charset="0"/>
                <a:ea typeface="Verdana" pitchFamily="34" charset="0"/>
                <a:cs typeface="Verdana" pitchFamily="34" charset="0"/>
              </a:defRPr>
            </a:lvl8pPr>
            <a:lvl9pPr marL="1828800" algn="l" rtl="0" fontAlgn="base">
              <a:spcBef>
                <a:spcPct val="0"/>
              </a:spcBef>
              <a:spcAft>
                <a:spcPct val="0"/>
              </a:spcAft>
              <a:defRPr sz="2400">
                <a:solidFill>
                  <a:schemeClr val="tx2"/>
                </a:solidFill>
                <a:latin typeface="Verdana" pitchFamily="34" charset="0"/>
                <a:ea typeface="Verdana" pitchFamily="34" charset="0"/>
                <a:cs typeface="Verdana" pitchFamily="34" charset="0"/>
              </a:defRPr>
            </a:lvl9pPr>
          </a:lstStyle>
          <a:p>
            <a:pPr defTabSz="914400">
              <a:buClrTx/>
              <a:buSzTx/>
              <a:buFontTx/>
            </a:pPr>
            <a:r>
              <a:rPr lang="de-DE" dirty="0" smtClean="0"/>
              <a:t>Einordnung der Risikogruppe </a:t>
            </a:r>
            <a:br>
              <a:rPr lang="de-DE" dirty="0" smtClean="0"/>
            </a:br>
            <a:endParaRPr lang="de-DE" dirty="0"/>
          </a:p>
        </p:txBody>
      </p:sp>
      <p:sp>
        <p:nvSpPr>
          <p:cNvPr id="2" name="Textfeld 1"/>
          <p:cNvSpPr txBox="1"/>
          <p:nvPr/>
        </p:nvSpPr>
        <p:spPr>
          <a:xfrm flipH="1">
            <a:off x="426113" y="1146448"/>
            <a:ext cx="6522147" cy="1731640"/>
          </a:xfrm>
          <a:prstGeom prst="rect">
            <a:avLst/>
          </a:prstGeom>
        </p:spPr>
        <p:txBody>
          <a:bodyPr vert="horz" wrap="none" lIns="0" tIns="0" rIns="0" bIns="0" rtlCol="0">
            <a:noAutofit/>
          </a:bodyPr>
          <a:lstStyle/>
          <a:p>
            <a:pPr>
              <a:buClr>
                <a:schemeClr val="bg2"/>
              </a:buClr>
              <a:buSzPct val="140000"/>
            </a:pPr>
            <a:r>
              <a:rPr lang="de-DE" sz="1800" dirty="0" smtClean="0">
                <a:solidFill>
                  <a:schemeClr val="tx1"/>
                </a:solidFill>
                <a:latin typeface="+mn-lt"/>
              </a:rPr>
              <a:t>Sie besuchen Frau Maier bei der 2x wöchentlichen </a:t>
            </a:r>
          </a:p>
          <a:p>
            <a:pPr>
              <a:buClr>
                <a:schemeClr val="bg2"/>
              </a:buClr>
              <a:buSzPct val="140000"/>
            </a:pPr>
            <a:r>
              <a:rPr lang="de-DE" sz="1800" dirty="0" smtClean="0">
                <a:solidFill>
                  <a:schemeClr val="tx1"/>
                </a:solidFill>
                <a:latin typeface="+mn-lt"/>
              </a:rPr>
              <a:t>Kontrolle des Blutzuckers und der Blutdruckmessung. </a:t>
            </a:r>
          </a:p>
          <a:p>
            <a:pPr>
              <a:buClr>
                <a:schemeClr val="bg2"/>
              </a:buClr>
              <a:buSzPct val="140000"/>
            </a:pPr>
            <a:r>
              <a:rPr lang="de-DE" sz="1800" dirty="0" smtClean="0">
                <a:solidFill>
                  <a:schemeClr val="tx1"/>
                </a:solidFill>
                <a:latin typeface="+mn-lt"/>
              </a:rPr>
              <a:t>Es ist auffallend heiß in der Wohnung. </a:t>
            </a:r>
          </a:p>
          <a:p>
            <a:pPr>
              <a:buClr>
                <a:schemeClr val="bg2"/>
              </a:buClr>
              <a:buSzPct val="140000"/>
            </a:pPr>
            <a:endParaRPr lang="de-DE" sz="1800" dirty="0" smtClean="0">
              <a:solidFill>
                <a:schemeClr val="tx1"/>
              </a:solidFill>
              <a:latin typeface="+mn-lt"/>
            </a:endParaRPr>
          </a:p>
          <a:p>
            <a:pPr>
              <a:buClr>
                <a:schemeClr val="bg2"/>
              </a:buClr>
              <a:buSzPct val="140000"/>
            </a:pPr>
            <a:r>
              <a:rPr lang="de-DE" sz="1800" dirty="0" smtClean="0">
                <a:solidFill>
                  <a:schemeClr val="tx1"/>
                </a:solidFill>
                <a:latin typeface="+mn-lt"/>
              </a:rPr>
              <a:t>Welche Risikofaktoren treffen bei Frau Maier zu?</a:t>
            </a:r>
            <a:endParaRPr lang="de-DE" sz="1200" dirty="0" smtClean="0">
              <a:solidFill>
                <a:srgbClr val="FF0000"/>
              </a:solidFill>
              <a:latin typeface="+mn-lt"/>
            </a:endParaRPr>
          </a:p>
        </p:txBody>
      </p:sp>
      <p:sp>
        <p:nvSpPr>
          <p:cNvPr id="13" name="Fußzeilenplatzhalter 4"/>
          <p:cNvSpPr>
            <a:spLocks noGrp="1"/>
          </p:cNvSpPr>
          <p:nvPr>
            <p:ph type="ftr" sz="quarter" idx="11"/>
          </p:nvPr>
        </p:nvSpPr>
        <p:spPr>
          <a:xfrm>
            <a:off x="331788" y="179388"/>
            <a:ext cx="8243887" cy="180975"/>
          </a:xfrm>
        </p:spPr>
        <p:txBody>
          <a:bodyPr/>
          <a:lstStyle/>
          <a:p>
            <a:pPr>
              <a:defRPr/>
            </a:pPr>
            <a:r>
              <a:rPr lang="de-DE" dirty="0" smtClean="0"/>
              <a:t>Einordnung der Risikogruppe</a:t>
            </a:r>
            <a:endParaRPr lang="de-DE"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432" y="-88"/>
            <a:ext cx="1224136" cy="161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15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27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 Julia Schoierer</a:t>
            </a:r>
            <a:r>
              <a:rPr lang="de-DE" altLang="de-DE" sz="1400" b="1" dirty="0">
                <a:solidFill>
                  <a:srgbClr val="898989"/>
                </a:solidFill>
              </a:rPr>
              <a:t>, Hanna Mertes MPH,  </a:t>
            </a:r>
            <a:r>
              <a:rPr lang="de-DE" altLang="de-DE" sz="1400" b="1" dirty="0" smtClean="0">
                <a:solidFill>
                  <a:srgbClr val="898989"/>
                </a:solidFill>
              </a:rPr>
              <a:t>PD Dr. Stephan Böse-O´Reilly, Dr. Daniel Tolks,  Birgit Wershofen </a:t>
            </a:r>
            <a:r>
              <a:rPr lang="de-DE" altLang="de-DE" sz="1400" b="1" dirty="0" err="1" smtClean="0">
                <a:solidFill>
                  <a:srgbClr val="898989"/>
                </a:solidFill>
              </a:rPr>
              <a:t>MScN</a:t>
            </a:r>
            <a:endParaRPr lang="de-DE" altLang="de-DE" sz="1400" b="1" dirty="0" smtClean="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716285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klimawandel bei uns in Deutschland</a:t>
            </a:r>
            <a:endParaRPr lang="de-DE" dirty="0"/>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smtClean="0"/>
          </a:p>
          <a:p>
            <a:pPr marL="0" indent="0">
              <a:buNone/>
            </a:pP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Einführung in den Klimawandel</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6</a:t>
            </a:fld>
            <a:endParaRPr lang="de-DE"/>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53" y="1124743"/>
            <a:ext cx="4129084" cy="1224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679" y="1115085"/>
            <a:ext cx="4333779" cy="1599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6655" y="4666697"/>
            <a:ext cx="6194803" cy="1210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426" y="3212976"/>
            <a:ext cx="6000378" cy="1008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feld 15"/>
          <p:cNvSpPr txBox="1"/>
          <p:nvPr/>
        </p:nvSpPr>
        <p:spPr>
          <a:xfrm>
            <a:off x="4737679" y="2744924"/>
            <a:ext cx="3312368" cy="360040"/>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mn-lt"/>
              </a:rPr>
              <a:t>FAZ, 28.08.2015</a:t>
            </a:r>
          </a:p>
        </p:txBody>
      </p:sp>
      <p:sp>
        <p:nvSpPr>
          <p:cNvPr id="17" name="Textfeld 16"/>
          <p:cNvSpPr txBox="1"/>
          <p:nvPr/>
        </p:nvSpPr>
        <p:spPr>
          <a:xfrm>
            <a:off x="276426" y="4221088"/>
            <a:ext cx="3312368" cy="360040"/>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mn-lt"/>
              </a:rPr>
              <a:t>Kölnische Rundschau, 25.05.2015</a:t>
            </a:r>
          </a:p>
        </p:txBody>
      </p:sp>
      <p:sp>
        <p:nvSpPr>
          <p:cNvPr id="18" name="Textfeld 17"/>
          <p:cNvSpPr txBox="1"/>
          <p:nvPr/>
        </p:nvSpPr>
        <p:spPr>
          <a:xfrm>
            <a:off x="2876655" y="5877272"/>
            <a:ext cx="3312368" cy="360040"/>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mn-lt"/>
              </a:rPr>
              <a:t>Süddeutsche Zeitung, 17.03.2017</a:t>
            </a:r>
          </a:p>
        </p:txBody>
      </p:sp>
      <p:sp>
        <p:nvSpPr>
          <p:cNvPr id="19" name="Textfeld 18"/>
          <p:cNvSpPr txBox="1"/>
          <p:nvPr/>
        </p:nvSpPr>
        <p:spPr>
          <a:xfrm>
            <a:off x="231465" y="2380927"/>
            <a:ext cx="3312368" cy="360040"/>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mn-lt"/>
              </a:rPr>
              <a:t>Frankfurter Rundschau, 25.11.2015</a:t>
            </a:r>
          </a:p>
        </p:txBody>
      </p:sp>
    </p:spTree>
    <p:extLst>
      <p:ext uri="{BB962C8B-B14F-4D97-AF65-F5344CB8AC3E}">
        <p14:creationId xmlns:p14="http://schemas.microsoft.com/office/powerpoint/2010/main" val="853103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Patientenversorgung Während der Hitzeperioden</a:t>
            </a:r>
            <a:br>
              <a:rPr lang="de-DE" sz="2000" dirty="0" smtClean="0"/>
            </a:br>
            <a:r>
              <a:rPr lang="de-DE" sz="2000" dirty="0" smtClean="0"/>
              <a:t>(Präsenz)</a:t>
            </a:r>
            <a:endParaRPr lang="de-DE" sz="2000" b="1" dirty="0">
              <a:solidFill>
                <a:schemeClr val="bg2"/>
              </a:solidFill>
            </a:endParaRPr>
          </a:p>
        </p:txBody>
      </p:sp>
      <p:sp>
        <p:nvSpPr>
          <p:cNvPr id="13" name="Bildplatzhalter 2"/>
          <p:cNvSpPr txBox="1">
            <a:spLocks/>
          </p:cNvSpPr>
          <p:nvPr/>
        </p:nvSpPr>
        <p:spPr bwMode="auto">
          <a:xfrm>
            <a:off x="9756576" y="4436361"/>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27642921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Patientenversorgung Während der Hitzeperioden</a:t>
            </a:r>
            <a:br>
              <a:rPr lang="de-DE" dirty="0"/>
            </a:br>
            <a:endParaRPr lang="en-GB" dirty="0"/>
          </a:p>
        </p:txBody>
      </p:sp>
      <p:sp>
        <p:nvSpPr>
          <p:cNvPr id="12" name="Inhaltsplatzhalter 2"/>
          <p:cNvSpPr>
            <a:spLocks noGrp="1"/>
          </p:cNvSpPr>
          <p:nvPr>
            <p:ph idx="1"/>
          </p:nvPr>
        </p:nvSpPr>
        <p:spPr/>
        <p:txBody>
          <a:bodyPr anchor="ctr"/>
          <a:lstStyle/>
          <a:p>
            <a:pPr marL="357188" indent="-269875">
              <a:buNone/>
            </a:pPr>
            <a:r>
              <a:rPr lang="de-DE" dirty="0" smtClean="0"/>
              <a:t>Allgemeine </a:t>
            </a:r>
            <a:r>
              <a:rPr lang="de-DE" dirty="0"/>
              <a:t>Maßnahmen (1):</a:t>
            </a:r>
          </a:p>
          <a:p>
            <a:pPr marL="357188" lvl="0" indent="-357188"/>
            <a:r>
              <a:rPr lang="de-DE" dirty="0"/>
              <a:t>Ausreichende Flüssigkeitszufuhr (</a:t>
            </a:r>
            <a:r>
              <a:rPr lang="de-DE" b="1" dirty="0"/>
              <a:t>mind. 2 Liter) </a:t>
            </a:r>
          </a:p>
          <a:p>
            <a:pPr marL="814388" lvl="1" indent="-357188">
              <a:buFont typeface="Arial" panose="020B0604020202020204" pitchFamily="34" charset="0"/>
              <a:buChar char="•"/>
            </a:pPr>
            <a:r>
              <a:rPr lang="de-DE" dirty="0"/>
              <a:t>bei krankheitsbedingter reduzierter Flüssigkeitszufuhr </a:t>
            </a:r>
            <a:r>
              <a:rPr lang="de-DE" dirty="0">
                <a:sym typeface="Wingdings"/>
              </a:rPr>
              <a:t></a:t>
            </a:r>
            <a:r>
              <a:rPr lang="de-DE" dirty="0"/>
              <a:t> optimale Trinkmenge mit Arzt </a:t>
            </a:r>
            <a:r>
              <a:rPr lang="de-DE" dirty="0" smtClean="0"/>
              <a:t>absprechen</a:t>
            </a:r>
            <a:endParaRPr lang="de-DE" dirty="0"/>
          </a:p>
          <a:p>
            <a:pPr marL="814388" lvl="1" indent="-357188">
              <a:buFont typeface="Arial" panose="020B0604020202020204" pitchFamily="34" charset="0"/>
              <a:buChar char="•"/>
            </a:pPr>
            <a:r>
              <a:rPr lang="de-DE" dirty="0"/>
              <a:t>Getränke sichtbar bereitstellen, evtl. Einfuhr kontrollieren</a:t>
            </a:r>
          </a:p>
          <a:p>
            <a:pPr marL="814388" lvl="1" indent="-357188">
              <a:buFont typeface="Arial" panose="020B0604020202020204" pitchFamily="34" charset="0"/>
              <a:buChar char="•"/>
            </a:pPr>
            <a:r>
              <a:rPr lang="de-DE" dirty="0"/>
              <a:t>Bei Bedarf Zufuhr von Elektrolyten</a:t>
            </a:r>
          </a:p>
          <a:p>
            <a:pPr marL="357188" lvl="0" indent="-357188"/>
            <a:r>
              <a:rPr lang="de-DE" b="1" dirty="0"/>
              <a:t>Schatten, bzw. kühlere Regionen aufsuchen</a:t>
            </a:r>
            <a:endParaRPr lang="de-DE" dirty="0"/>
          </a:p>
          <a:p>
            <a:pPr marL="357188" lvl="0" indent="-357188"/>
            <a:r>
              <a:rPr lang="de-DE" b="1" dirty="0"/>
              <a:t>Leichte Kost in kleinen Portionen, </a:t>
            </a:r>
            <a:r>
              <a:rPr lang="de-DE" dirty="0"/>
              <a:t>achten, dass die Kühlkette bei den </a:t>
            </a:r>
            <a:r>
              <a:rPr lang="de-DE" dirty="0" smtClean="0"/>
              <a:t>Lebensmitteln </a:t>
            </a:r>
            <a:r>
              <a:rPr lang="de-DE" dirty="0"/>
              <a:t>eingehalten wird </a:t>
            </a:r>
            <a:r>
              <a:rPr lang="de-DE" dirty="0" smtClean="0">
                <a:sym typeface="Wingdings"/>
              </a:rPr>
              <a:t> </a:t>
            </a:r>
            <a:r>
              <a:rPr lang="de-DE" dirty="0" smtClean="0"/>
              <a:t>Lebensmittel </a:t>
            </a:r>
            <a:r>
              <a:rPr lang="de-DE" dirty="0"/>
              <a:t>verderben schneller (Salmonellen, Lebensmittelvergiftung)</a:t>
            </a:r>
          </a:p>
          <a:p>
            <a:pPr marL="357188" lvl="0" indent="-357188"/>
            <a:r>
              <a:rPr lang="de-DE" b="1" dirty="0"/>
              <a:t>Anpassung der körperlichen Aktivitäten</a:t>
            </a:r>
            <a:r>
              <a:rPr lang="de-DE" dirty="0"/>
              <a:t> </a:t>
            </a:r>
          </a:p>
          <a:p>
            <a:pPr marL="357188" lvl="0" indent="-357188"/>
            <a:r>
              <a:rPr lang="de-DE" b="1" dirty="0"/>
              <a:t>Luftige Kleidung tragen</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8" name="Fußzeilenplatzhalter 4"/>
          <p:cNvSpPr>
            <a:spLocks noGrp="1"/>
          </p:cNvSpPr>
          <p:nvPr>
            <p:ph type="ftr" sz="quarter" idx="11"/>
          </p:nvPr>
        </p:nvSpPr>
        <p:spPr/>
        <p:txBody>
          <a:bodyPr/>
          <a:lstStyle/>
          <a:p>
            <a:pPr>
              <a:defRPr/>
            </a:pPr>
            <a:r>
              <a:rPr lang="de-DE" dirty="0" smtClean="0"/>
              <a:t>Patientenversorgung während der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61</a:t>
            </a:fld>
            <a:endParaRPr lang="de-DE"/>
          </a:p>
        </p:txBody>
      </p:sp>
      <p:sp>
        <p:nvSpPr>
          <p:cNvPr id="10" name="Textfeld 9"/>
          <p:cNvSpPr txBox="1"/>
          <p:nvPr/>
        </p:nvSpPr>
        <p:spPr>
          <a:xfrm>
            <a:off x="971600" y="2420888"/>
            <a:ext cx="914400" cy="914400"/>
          </a:xfrm>
          <a:prstGeom prst="rect">
            <a:avLst/>
          </a:prstGeom>
        </p:spPr>
        <p:txBody>
          <a:bodyPr vert="horz" wrap="none" lIns="0" tIns="0" rIns="0" bIns="0" rtlCol="0">
            <a:noAutofit/>
          </a:bodyPr>
          <a:lstStyle/>
          <a:p>
            <a:pPr marL="285750" indent="-285750">
              <a:buClr>
                <a:schemeClr val="bg2"/>
              </a:buClr>
              <a:buSzPct val="140000"/>
              <a:buFont typeface="Wingdings" pitchFamily="2" charset="2"/>
              <a:buChar char="§"/>
            </a:pPr>
            <a:endParaRPr lang="de-DE" sz="1600" dirty="0" smtClean="0"/>
          </a:p>
        </p:txBody>
      </p:sp>
    </p:spTree>
    <p:extLst>
      <p:ext uri="{BB962C8B-B14F-4D97-AF65-F5344CB8AC3E}">
        <p14:creationId xmlns:p14="http://schemas.microsoft.com/office/powerpoint/2010/main" val="6018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Patientenversorgung Während der Hitzeperioden</a:t>
            </a:r>
            <a:br>
              <a:rPr lang="de-DE" dirty="0"/>
            </a:br>
            <a:endParaRPr lang="en-GB" dirty="0"/>
          </a:p>
        </p:txBody>
      </p:sp>
      <p:sp>
        <p:nvSpPr>
          <p:cNvPr id="12" name="Inhaltsplatzhalter 2"/>
          <p:cNvSpPr>
            <a:spLocks noGrp="1"/>
          </p:cNvSpPr>
          <p:nvPr>
            <p:ph idx="1"/>
          </p:nvPr>
        </p:nvSpPr>
        <p:spPr/>
        <p:txBody>
          <a:bodyPr anchor="ctr"/>
          <a:lstStyle/>
          <a:p>
            <a:pPr marL="0" indent="0">
              <a:buNone/>
            </a:pPr>
            <a:r>
              <a:rPr lang="de-DE" dirty="0"/>
              <a:t>Allgemeine Maßnahmen (2):</a:t>
            </a:r>
          </a:p>
          <a:p>
            <a:r>
              <a:rPr lang="de-DE" b="1" dirty="0"/>
              <a:t>Lüften </a:t>
            </a:r>
            <a:r>
              <a:rPr lang="de-DE" dirty="0"/>
              <a:t>in den Morgen und Abendstunden, Fenster über </a:t>
            </a:r>
            <a:r>
              <a:rPr lang="de-DE" dirty="0" smtClean="0"/>
              <a:t>Tag </a:t>
            </a:r>
            <a:r>
              <a:rPr lang="de-DE" dirty="0"/>
              <a:t>schließen, Sonneneinstrahlung vermeiden mit Rollläden, Vorhängen</a:t>
            </a:r>
          </a:p>
          <a:p>
            <a:pPr lvl="0"/>
            <a:r>
              <a:rPr lang="de-DE" dirty="0"/>
              <a:t>Evtl. mehrmals täglich die </a:t>
            </a:r>
            <a:r>
              <a:rPr lang="de-DE" b="1" dirty="0" smtClean="0"/>
              <a:t>Körpertemperatur</a:t>
            </a:r>
            <a:r>
              <a:rPr lang="de-DE" dirty="0" smtClean="0"/>
              <a:t> </a:t>
            </a:r>
            <a:r>
              <a:rPr lang="de-DE" dirty="0"/>
              <a:t>kontrollieren</a:t>
            </a:r>
          </a:p>
          <a:p>
            <a:pPr lvl="0"/>
            <a:r>
              <a:rPr lang="de-DE" b="1" dirty="0"/>
              <a:t>Waschen, duschen</a:t>
            </a:r>
            <a:r>
              <a:rPr lang="de-DE" dirty="0"/>
              <a:t> während des Tages mit kühlem Wasser</a:t>
            </a:r>
          </a:p>
          <a:p>
            <a:pPr lvl="0"/>
            <a:r>
              <a:rPr lang="de-DE" b="1" dirty="0" smtClean="0"/>
              <a:t>Beobachten</a:t>
            </a:r>
            <a:r>
              <a:rPr lang="de-DE" dirty="0" smtClean="0"/>
              <a:t> von Anzeichen einer </a:t>
            </a:r>
            <a:r>
              <a:rPr lang="de-DE" dirty="0"/>
              <a:t>Exsikkose</a:t>
            </a:r>
          </a:p>
          <a:p>
            <a:pPr lvl="0"/>
            <a:r>
              <a:rPr lang="de-DE" b="1" dirty="0"/>
              <a:t>Information, Beratung</a:t>
            </a:r>
            <a:r>
              <a:rPr lang="de-DE" dirty="0"/>
              <a:t> der Patienten und Angehörigen</a:t>
            </a:r>
          </a:p>
          <a:p>
            <a:pPr lvl="0"/>
            <a:r>
              <a:rPr lang="de-DE" dirty="0"/>
              <a:t>Evtl. </a:t>
            </a:r>
            <a:r>
              <a:rPr lang="de-DE" b="1" dirty="0"/>
              <a:t>täglicher Hausbesuch/Anruf</a:t>
            </a:r>
          </a:p>
          <a:p>
            <a:pPr lvl="0"/>
            <a:r>
              <a:rPr lang="de-DE" b="1" dirty="0"/>
              <a:t>Bei Hitzekollaps: Beine </a:t>
            </a:r>
            <a:r>
              <a:rPr lang="de-DE" b="1" dirty="0" smtClean="0"/>
              <a:t>hochlagern</a:t>
            </a:r>
            <a:endParaRPr lang="de-DE" dirty="0"/>
          </a:p>
          <a:p>
            <a:pPr lvl="0"/>
            <a:r>
              <a:rPr lang="de-DE" b="1" dirty="0"/>
              <a:t>Bei Sonnenstich: Kopf und Oberkörper leicht erhöht lagern und Kopf und Nacken kühlen (</a:t>
            </a:r>
            <a:r>
              <a:rPr lang="de-DE" b="1" dirty="0" err="1"/>
              <a:t>Coldpack</a:t>
            </a:r>
            <a:r>
              <a:rPr lang="de-DE" b="1" dirty="0"/>
              <a:t>)</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8" name="Fußzeilenplatzhalter 4"/>
          <p:cNvSpPr>
            <a:spLocks noGrp="1"/>
          </p:cNvSpPr>
          <p:nvPr>
            <p:ph type="ftr" sz="quarter" idx="11"/>
          </p:nvPr>
        </p:nvSpPr>
        <p:spPr/>
        <p:txBody>
          <a:bodyPr/>
          <a:lstStyle/>
          <a:p>
            <a:pPr>
              <a:defRPr/>
            </a:pPr>
            <a:r>
              <a:rPr lang="de-DE" dirty="0" smtClean="0"/>
              <a:t>Patientenversorgung während der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62</a:t>
            </a:fld>
            <a:endParaRPr lang="de-DE"/>
          </a:p>
        </p:txBody>
      </p:sp>
      <p:sp>
        <p:nvSpPr>
          <p:cNvPr id="10" name="Textfeld 9"/>
          <p:cNvSpPr txBox="1"/>
          <p:nvPr/>
        </p:nvSpPr>
        <p:spPr>
          <a:xfrm>
            <a:off x="971600" y="2420888"/>
            <a:ext cx="914400" cy="914400"/>
          </a:xfrm>
          <a:prstGeom prst="rect">
            <a:avLst/>
          </a:prstGeom>
        </p:spPr>
        <p:txBody>
          <a:bodyPr vert="horz" wrap="none" lIns="0" tIns="0" rIns="0" bIns="0" rtlCol="0">
            <a:noAutofit/>
          </a:bodyPr>
          <a:lstStyle/>
          <a:p>
            <a:pPr marL="285750" indent="-285750">
              <a:buClr>
                <a:schemeClr val="bg2"/>
              </a:buClr>
              <a:buSzPct val="140000"/>
              <a:buFont typeface="Wingdings" pitchFamily="2" charset="2"/>
              <a:buChar char="§"/>
            </a:pPr>
            <a:endParaRPr lang="de-DE" sz="1600" dirty="0" smtClean="0"/>
          </a:p>
        </p:txBody>
      </p:sp>
      <p:sp>
        <p:nvSpPr>
          <p:cNvPr id="11" name="Textfeld 10"/>
          <p:cNvSpPr txBox="1"/>
          <p:nvPr/>
        </p:nvSpPr>
        <p:spPr>
          <a:xfrm>
            <a:off x="395536" y="1196752"/>
            <a:ext cx="1728192" cy="1296144"/>
          </a:xfrm>
          <a:prstGeom prst="rect">
            <a:avLst/>
          </a:prstGeom>
        </p:spPr>
        <p:txBody>
          <a:bodyPr vert="horz" wrap="square" lIns="0" tIns="0" rIns="0" bIns="0" rtlCol="0">
            <a:noAutofit/>
          </a:bodyPr>
          <a:lstStyle/>
          <a:p>
            <a:pPr marL="285750" indent="-285750">
              <a:buClr>
                <a:schemeClr val="bg2"/>
              </a:buClr>
              <a:buSzPct val="140000"/>
              <a:buFont typeface="Wingdings" pitchFamily="2" charset="2"/>
              <a:buChar char="§"/>
            </a:pPr>
            <a:endParaRPr lang="de-DE" sz="1600" dirty="0" smtClean="0"/>
          </a:p>
        </p:txBody>
      </p:sp>
    </p:spTree>
    <p:extLst>
      <p:ext uri="{BB962C8B-B14F-4D97-AF65-F5344CB8AC3E}">
        <p14:creationId xmlns:p14="http://schemas.microsoft.com/office/powerpoint/2010/main" val="11992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Patientenversorgung Während der Hitzeperioden</a:t>
            </a:r>
            <a:br>
              <a:rPr lang="de-DE" dirty="0"/>
            </a:br>
            <a:endParaRPr lang="en-GB" dirty="0"/>
          </a:p>
        </p:txBody>
      </p:sp>
      <p:sp>
        <p:nvSpPr>
          <p:cNvPr id="12" name="Inhaltsplatzhalter 2"/>
          <p:cNvSpPr>
            <a:spLocks noGrp="1"/>
          </p:cNvSpPr>
          <p:nvPr>
            <p:ph idx="1"/>
          </p:nvPr>
        </p:nvSpPr>
        <p:spPr>
          <a:xfrm>
            <a:off x="331788" y="1880766"/>
            <a:ext cx="8243887" cy="4500562"/>
          </a:xfrm>
        </p:spPr>
        <p:txBody>
          <a:bodyPr anchor="ctr"/>
          <a:lstStyle/>
          <a:p>
            <a:r>
              <a:rPr lang="de-DE" sz="1600" dirty="0" smtClean="0"/>
              <a:t>Größere </a:t>
            </a:r>
            <a:r>
              <a:rPr lang="de-DE" sz="1600" dirty="0"/>
              <a:t>Trinkgefäße </a:t>
            </a:r>
            <a:r>
              <a:rPr lang="de-DE" sz="1600" smtClean="0"/>
              <a:t>anbieten </a:t>
            </a:r>
            <a:endParaRPr lang="de-DE" sz="1600"/>
          </a:p>
          <a:p>
            <a:r>
              <a:rPr lang="de-DE" sz="1600" smtClean="0"/>
              <a:t>Farbige </a:t>
            </a:r>
            <a:r>
              <a:rPr lang="de-DE" sz="1600" dirty="0" smtClean="0"/>
              <a:t>Getränke oder klare Getränke in farbige Becher/Gläser füllen</a:t>
            </a:r>
          </a:p>
          <a:p>
            <a:r>
              <a:rPr lang="de-DE" sz="1600" dirty="0" smtClean="0"/>
              <a:t>Getränkezufuhr </a:t>
            </a:r>
            <a:r>
              <a:rPr lang="de-DE" sz="1600" dirty="0"/>
              <a:t>planen über den Tag</a:t>
            </a:r>
          </a:p>
          <a:p>
            <a:r>
              <a:rPr lang="de-DE" sz="1600" dirty="0"/>
              <a:t>Lieblingsgetränke anbieten</a:t>
            </a:r>
          </a:p>
          <a:p>
            <a:r>
              <a:rPr lang="de-DE" sz="1600" dirty="0"/>
              <a:t>Evtl. Abwechslung bei Getränken anbieten, </a:t>
            </a:r>
            <a:endParaRPr lang="de-DE" sz="1600" dirty="0" smtClean="0"/>
          </a:p>
          <a:p>
            <a:pPr marL="0" indent="0">
              <a:spcBef>
                <a:spcPts val="0"/>
              </a:spcBef>
              <a:buNone/>
            </a:pPr>
            <a:r>
              <a:rPr lang="de-DE" sz="1600" dirty="0"/>
              <a:t> </a:t>
            </a:r>
            <a:r>
              <a:rPr lang="de-DE" sz="1600" dirty="0" smtClean="0"/>
              <a:t>   vielleicht </a:t>
            </a:r>
            <a:r>
              <a:rPr lang="de-DE" sz="1600" dirty="0"/>
              <a:t>auch einmal Bier oder Brühe</a:t>
            </a:r>
          </a:p>
          <a:p>
            <a:r>
              <a:rPr lang="de-DE" sz="1600" dirty="0"/>
              <a:t>In Griffweite stellen </a:t>
            </a:r>
          </a:p>
          <a:p>
            <a:r>
              <a:rPr lang="de-DE" sz="1600" dirty="0"/>
              <a:t>Hilfsmittel: Strohhalm, Trinkbecher mit Griffen</a:t>
            </a:r>
          </a:p>
          <a:p>
            <a:r>
              <a:rPr lang="de-DE" sz="1600" dirty="0"/>
              <a:t>Zeit lassen zum Trinken</a:t>
            </a:r>
          </a:p>
          <a:p>
            <a:r>
              <a:rPr lang="de-DE" sz="1600" dirty="0"/>
              <a:t>Mit dem Betroffenen gemeinsam trinken</a:t>
            </a: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9" name="Fußzeilenplatzhalter 4"/>
          <p:cNvSpPr>
            <a:spLocks noGrp="1"/>
          </p:cNvSpPr>
          <p:nvPr>
            <p:ph type="ftr" sz="quarter" idx="11"/>
          </p:nvPr>
        </p:nvSpPr>
        <p:spPr/>
        <p:txBody>
          <a:bodyPr/>
          <a:lstStyle/>
          <a:p>
            <a:pPr>
              <a:defRPr/>
            </a:pPr>
            <a:r>
              <a:rPr lang="de-DE" dirty="0" smtClean="0"/>
              <a:t>Patientenversorgung während der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63</a:t>
            </a:fld>
            <a:endParaRPr lang="de-DE"/>
          </a:p>
        </p:txBody>
      </p:sp>
      <p:sp>
        <p:nvSpPr>
          <p:cNvPr id="10" name="Textfeld 9"/>
          <p:cNvSpPr txBox="1"/>
          <p:nvPr/>
        </p:nvSpPr>
        <p:spPr>
          <a:xfrm>
            <a:off x="971600" y="2420888"/>
            <a:ext cx="914400" cy="914400"/>
          </a:xfrm>
          <a:prstGeom prst="rect">
            <a:avLst/>
          </a:prstGeom>
        </p:spPr>
        <p:txBody>
          <a:bodyPr vert="horz" wrap="none" lIns="0" tIns="0" rIns="0" bIns="0" rtlCol="0">
            <a:noAutofit/>
          </a:bodyPr>
          <a:lstStyle/>
          <a:p>
            <a:pPr marL="285750" indent="-285750">
              <a:buClr>
                <a:schemeClr val="bg2"/>
              </a:buClr>
              <a:buSzPct val="140000"/>
              <a:buFont typeface="Wingdings" pitchFamily="2" charset="2"/>
              <a:buChar char="§"/>
            </a:pPr>
            <a:endParaRPr lang="de-DE" sz="1600" dirty="0" smtClean="0"/>
          </a:p>
        </p:txBody>
      </p:sp>
      <p:sp>
        <p:nvSpPr>
          <p:cNvPr id="11" name="Textfeld 10"/>
          <p:cNvSpPr txBox="1"/>
          <p:nvPr/>
        </p:nvSpPr>
        <p:spPr>
          <a:xfrm>
            <a:off x="395536" y="1196752"/>
            <a:ext cx="1728192" cy="1296144"/>
          </a:xfrm>
          <a:prstGeom prst="rect">
            <a:avLst/>
          </a:prstGeom>
        </p:spPr>
        <p:txBody>
          <a:bodyPr vert="horz" wrap="square" lIns="0" tIns="0" rIns="0" bIns="0" rtlCol="0">
            <a:noAutofit/>
          </a:bodyPr>
          <a:lstStyle/>
          <a:p>
            <a:pPr marL="285750" indent="-285750">
              <a:buClr>
                <a:schemeClr val="bg2"/>
              </a:buClr>
              <a:buSzPct val="140000"/>
              <a:buFont typeface="Wingdings" pitchFamily="2" charset="2"/>
              <a:buChar char="§"/>
            </a:pPr>
            <a:endParaRPr lang="de-DE" sz="1600" dirty="0" smtClean="0"/>
          </a:p>
        </p:txBody>
      </p:sp>
      <p:sp>
        <p:nvSpPr>
          <p:cNvPr id="2" name="Textfeld 1"/>
          <p:cNvSpPr txBox="1"/>
          <p:nvPr/>
        </p:nvSpPr>
        <p:spPr>
          <a:xfrm>
            <a:off x="430511" y="1474572"/>
            <a:ext cx="8208912" cy="936030"/>
          </a:xfrm>
          <a:prstGeom prst="rect">
            <a:avLst/>
          </a:prstGeom>
        </p:spPr>
        <p:txBody>
          <a:bodyPr vert="horz" wrap="square" lIns="0" tIns="0" rIns="0" bIns="0" rtlCol="0">
            <a:noAutofit/>
          </a:bodyPr>
          <a:lstStyle/>
          <a:p>
            <a:pPr>
              <a:buClr>
                <a:schemeClr val="bg2"/>
              </a:buClr>
              <a:buSzPct val="140000"/>
            </a:pPr>
            <a:r>
              <a:rPr lang="de-DE" sz="1800" b="1" dirty="0" smtClean="0">
                <a:solidFill>
                  <a:schemeClr val="tx1"/>
                </a:solidFill>
                <a:latin typeface="+mn-lt"/>
              </a:rPr>
              <a:t>Eine Herausforderung in der Versorgung - wie motivieren Sie ältere Menschen zum Trinken? </a:t>
            </a:r>
          </a:p>
        </p:txBody>
      </p:sp>
      <p:sp>
        <p:nvSpPr>
          <p:cNvPr id="5" name="Textfeld 4"/>
          <p:cNvSpPr txBox="1"/>
          <p:nvPr/>
        </p:nvSpPr>
        <p:spPr>
          <a:xfrm>
            <a:off x="6156176" y="4941168"/>
            <a:ext cx="2808312" cy="1098154"/>
          </a:xfrm>
          <a:prstGeom prst="rect">
            <a:avLst/>
          </a:prstGeom>
        </p:spPr>
        <p:txBody>
          <a:bodyPr vert="horz" wrap="square" lIns="0" tIns="0" rIns="0" bIns="0" rtlCol="0">
            <a:noAutofit/>
          </a:bodyPr>
          <a:lstStyle/>
          <a:p>
            <a:pPr marL="285750" indent="-285750">
              <a:buClr>
                <a:schemeClr val="bg2"/>
              </a:buClr>
              <a:buSzPct val="140000"/>
              <a:buFont typeface="Wingdings" pitchFamily="2" charset="2"/>
              <a:buChar char="§"/>
            </a:pPr>
            <a:r>
              <a:rPr lang="de-DE" sz="1200" dirty="0" smtClean="0">
                <a:solidFill>
                  <a:schemeClr val="tx1"/>
                </a:solidFill>
                <a:latin typeface="+mn-lt"/>
              </a:rPr>
              <a:t>* </a:t>
            </a:r>
            <a:r>
              <a:rPr lang="de-DE" sz="1200" dirty="0">
                <a:solidFill>
                  <a:schemeClr val="tx1"/>
                </a:solidFill>
                <a:latin typeface="+mn-lt"/>
              </a:rPr>
              <a:t>Exzessives Trinken von purem Wasser kann zu einer Reduktion des Natriumhaushalts führen; dies kann zu Komplikationen wie einem Schlaganfall oder sogar zum Tod führen. </a:t>
            </a:r>
          </a:p>
          <a:p>
            <a:pPr marL="285750" indent="-285750">
              <a:buClr>
                <a:schemeClr val="bg2"/>
              </a:buClr>
              <a:buSzPct val="140000"/>
              <a:buFont typeface="Wingdings" pitchFamily="2" charset="2"/>
              <a:buChar char="§"/>
            </a:pPr>
            <a:endParaRPr lang="de-DE" sz="1200" dirty="0" smtClean="0">
              <a:solidFill>
                <a:schemeClr val="tx1"/>
              </a:solidFill>
              <a:latin typeface="+mn-lt"/>
            </a:endParaRPr>
          </a:p>
        </p:txBody>
      </p:sp>
    </p:spTree>
    <p:extLst>
      <p:ext uri="{BB962C8B-B14F-4D97-AF65-F5344CB8AC3E}">
        <p14:creationId xmlns:p14="http://schemas.microsoft.com/office/powerpoint/2010/main" val="266445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p:cNvSpPr>
            <a:spLocks noGrp="1"/>
          </p:cNvSpPr>
          <p:nvPr>
            <p:ph idx="13"/>
          </p:nvPr>
        </p:nvSpPr>
        <p:spPr>
          <a:xfrm>
            <a:off x="4615200" y="1548000"/>
            <a:ext cx="4277280" cy="4473288"/>
          </a:xfrm>
        </p:spPr>
        <p:txBody>
          <a:bodyPr anchor="ctr"/>
          <a:lstStyle/>
          <a:p>
            <a:r>
              <a:rPr lang="de-DE" sz="1600" dirty="0" smtClean="0"/>
              <a:t>Koffeinhaltige Getränke</a:t>
            </a:r>
          </a:p>
          <a:p>
            <a:pPr lvl="1"/>
            <a:r>
              <a:rPr lang="de-DE" sz="1600" dirty="0" smtClean="0"/>
              <a:t>steigern nicht per se die Diurese. Daran gewöhnte Patienten sollten nicht darauf verzichten müssen! (bis zu 4 Tassen pro Tag sind OK)</a:t>
            </a:r>
          </a:p>
          <a:p>
            <a:pPr lvl="1"/>
            <a:r>
              <a:rPr lang="de-DE" sz="1600" dirty="0" smtClean="0"/>
              <a:t>werden zur Flüssigkeitsbilanz gezählt</a:t>
            </a:r>
          </a:p>
          <a:p>
            <a:pPr lvl="1"/>
            <a:r>
              <a:rPr lang="de-DE" sz="1600" dirty="0" smtClean="0"/>
              <a:t>Koffeinhaltige </a:t>
            </a:r>
            <a:r>
              <a:rPr lang="de-DE" sz="1600" dirty="0"/>
              <a:t>G</a:t>
            </a:r>
            <a:r>
              <a:rPr lang="de-DE" sz="1600" dirty="0" smtClean="0"/>
              <a:t>etränke können aber </a:t>
            </a:r>
            <a:r>
              <a:rPr lang="de-DE" sz="1600" dirty="0"/>
              <a:t>bei Hitze eine weitere Belastung für den Kreislauf </a:t>
            </a:r>
            <a:r>
              <a:rPr lang="de-DE" sz="1600" dirty="0" smtClean="0"/>
              <a:t>darstellen</a:t>
            </a:r>
          </a:p>
          <a:p>
            <a:r>
              <a:rPr lang="de-DE" sz="1600" dirty="0" smtClean="0"/>
              <a:t>Gelegentlicher Alkoholkonsum kein Problem (auch bei Wassermangel kann die Niere dem diuretischen Effekt noch gegensteuern)</a:t>
            </a:r>
            <a:endParaRPr lang="de-DE" sz="1600" dirty="0"/>
          </a:p>
          <a:p>
            <a:endParaRPr lang="de-DE" dirty="0"/>
          </a:p>
        </p:txBody>
      </p:sp>
      <p:sp>
        <p:nvSpPr>
          <p:cNvPr id="8" name="Titel 7"/>
          <p:cNvSpPr>
            <a:spLocks noGrp="1"/>
          </p:cNvSpPr>
          <p:nvPr>
            <p:ph type="title"/>
          </p:nvPr>
        </p:nvSpPr>
        <p:spPr/>
        <p:txBody>
          <a:bodyPr/>
          <a:lstStyle/>
          <a:p>
            <a:r>
              <a:rPr lang="de-DE" dirty="0" smtClean="0"/>
              <a:t>TRINKEN- Aufräumen mit den Mythen</a:t>
            </a:r>
            <a:endParaRPr lang="de-DE" dirty="0"/>
          </a:p>
        </p:txBody>
      </p:sp>
      <p:sp>
        <p:nvSpPr>
          <p:cNvPr id="5" name="Datumsplatzhalter 4"/>
          <p:cNvSpPr>
            <a:spLocks noGrp="1"/>
          </p:cNvSpPr>
          <p:nvPr>
            <p:ph type="dt" sz="half" idx="14"/>
          </p:nvPr>
        </p:nvSpPr>
        <p:spPr/>
        <p:txBody>
          <a:bodyPr/>
          <a:lstStyle/>
          <a:p>
            <a:pPr>
              <a:defRPr/>
            </a:pPr>
            <a:fld id="{630BE401-33D7-496D-96A3-D9227CC77E38}" type="datetime1">
              <a:rPr lang="de-DE" smtClean="0"/>
              <a:t>19.03.2018</a:t>
            </a:fld>
            <a:endParaRPr lang="de-DE"/>
          </a:p>
        </p:txBody>
      </p:sp>
      <p:sp>
        <p:nvSpPr>
          <p:cNvPr id="6" name="Fußzeilenplatzhalter 5"/>
          <p:cNvSpPr>
            <a:spLocks noGrp="1"/>
          </p:cNvSpPr>
          <p:nvPr>
            <p:ph type="ftr" sz="quarter" idx="15"/>
          </p:nvPr>
        </p:nvSpPr>
        <p:spPr/>
        <p:txBody>
          <a:bodyPr/>
          <a:lstStyle/>
          <a:p>
            <a:pPr>
              <a:defRPr/>
            </a:pPr>
            <a:r>
              <a:rPr lang="de-DE" dirty="0" smtClean="0"/>
              <a:t>Präventionsmaßnahmen während Hitzeperioden</a:t>
            </a:r>
            <a:endParaRPr lang="de-DE" dirty="0"/>
          </a:p>
        </p:txBody>
      </p:sp>
      <p:sp>
        <p:nvSpPr>
          <p:cNvPr id="7" name="Foliennummernplatzhalter 6"/>
          <p:cNvSpPr>
            <a:spLocks noGrp="1"/>
          </p:cNvSpPr>
          <p:nvPr>
            <p:ph type="sldNum" sz="quarter" idx="16"/>
          </p:nvPr>
        </p:nvSpPr>
        <p:spPr/>
        <p:txBody>
          <a:bodyPr/>
          <a:lstStyle/>
          <a:p>
            <a:pPr>
              <a:defRPr/>
            </a:pPr>
            <a:fld id="{524A7294-D3ED-4AB1-9450-E3B9FE66FF42}" type="slidenum">
              <a:rPr lang="de-DE" smtClean="0"/>
              <a:pPr>
                <a:defRPr/>
              </a:pPr>
              <a:t>64</a:t>
            </a:fld>
            <a:endParaRPr lang="de-DE"/>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34743"/>
            <a:ext cx="3959745" cy="483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69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Patientenversorgung Während der Hitzeperioden</a:t>
            </a:r>
            <a:br>
              <a:rPr lang="de-DE" dirty="0"/>
            </a:br>
            <a:endParaRPr lang="en-GB" dirty="0"/>
          </a:p>
        </p:txBody>
      </p:sp>
      <p:sp>
        <p:nvSpPr>
          <p:cNvPr id="12" name="Inhaltsplatzhalter 2"/>
          <p:cNvSpPr>
            <a:spLocks noGrp="1"/>
          </p:cNvSpPr>
          <p:nvPr>
            <p:ph idx="1"/>
          </p:nvPr>
        </p:nvSpPr>
        <p:spPr/>
        <p:txBody>
          <a:bodyPr anchor="ctr"/>
          <a:lstStyle/>
          <a:p>
            <a:pPr marL="0" indent="0">
              <a:buNone/>
            </a:pPr>
            <a:r>
              <a:rPr lang="de-DE" dirty="0"/>
              <a:t>Plan für Frau </a:t>
            </a:r>
            <a:r>
              <a:rPr lang="de-DE" dirty="0" smtClean="0"/>
              <a:t>Maier</a:t>
            </a:r>
            <a:r>
              <a:rPr lang="de-DE" dirty="0"/>
              <a:t>: Flüssigkeitsdefizit, Wissensdefizit</a:t>
            </a:r>
          </a:p>
          <a:p>
            <a:pPr lvl="0"/>
            <a:r>
              <a:rPr lang="de-DE" dirty="0"/>
              <a:t>Trinkmenge festlegen (Absprache mit dem Arzt)</a:t>
            </a:r>
          </a:p>
          <a:p>
            <a:pPr lvl="0"/>
            <a:r>
              <a:rPr lang="de-DE" dirty="0"/>
              <a:t>Bereitstellen der </a:t>
            </a:r>
            <a:r>
              <a:rPr lang="de-DE" dirty="0" smtClean="0"/>
              <a:t>Getränke, Getränkewunsch einbeziehen </a:t>
            </a:r>
          </a:p>
          <a:p>
            <a:pPr lvl="0"/>
            <a:r>
              <a:rPr lang="de-DE" dirty="0" smtClean="0"/>
              <a:t>Patientin </a:t>
            </a:r>
            <a:r>
              <a:rPr lang="de-DE" dirty="0"/>
              <a:t>informieren, dass es wichtig </a:t>
            </a:r>
            <a:r>
              <a:rPr lang="de-DE" dirty="0" smtClean="0"/>
              <a:t>ist, </a:t>
            </a:r>
            <a:r>
              <a:rPr lang="de-DE" dirty="0"/>
              <a:t>zu </a:t>
            </a:r>
            <a:r>
              <a:rPr lang="de-DE" dirty="0" smtClean="0"/>
              <a:t>trinken </a:t>
            </a:r>
          </a:p>
          <a:p>
            <a:pPr lvl="0"/>
            <a:r>
              <a:rPr lang="de-DE" dirty="0" smtClean="0"/>
              <a:t>Trinkmenge </a:t>
            </a:r>
            <a:r>
              <a:rPr lang="de-DE" dirty="0"/>
              <a:t>einteilen, kontrollieren </a:t>
            </a:r>
          </a:p>
          <a:p>
            <a:pPr lvl="0"/>
            <a:r>
              <a:rPr lang="de-DE" dirty="0" smtClean="0"/>
              <a:t>Leichte Kost</a:t>
            </a:r>
          </a:p>
          <a:p>
            <a:pPr lvl="0"/>
            <a:r>
              <a:rPr lang="de-DE" dirty="0" smtClean="0"/>
              <a:t>Luftige </a:t>
            </a:r>
            <a:r>
              <a:rPr lang="de-DE" dirty="0"/>
              <a:t>Kleidung tragen</a:t>
            </a:r>
          </a:p>
          <a:p>
            <a:pPr lvl="0"/>
            <a:r>
              <a:rPr lang="de-DE" dirty="0"/>
              <a:t>Lüften in den Morgen- und </a:t>
            </a:r>
            <a:r>
              <a:rPr lang="de-DE" dirty="0" smtClean="0"/>
              <a:t>Abend-/Nachtstunden</a:t>
            </a:r>
          </a:p>
          <a:p>
            <a:pPr lvl="0"/>
            <a:r>
              <a:rPr lang="de-DE" dirty="0" smtClean="0"/>
              <a:t>Angehörige aufklären und sie einbeziehen, damit sie Frau Maier ans Trinken erinnern</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13" name="Fußzeilenplatzhalter 4"/>
          <p:cNvSpPr>
            <a:spLocks noGrp="1"/>
          </p:cNvSpPr>
          <p:nvPr>
            <p:ph type="ftr" sz="quarter" idx="11"/>
          </p:nvPr>
        </p:nvSpPr>
        <p:spPr/>
        <p:txBody>
          <a:bodyPr/>
          <a:lstStyle/>
          <a:p>
            <a:pPr>
              <a:defRPr/>
            </a:pPr>
            <a:r>
              <a:rPr lang="de-DE" dirty="0" smtClean="0"/>
              <a:t>Patientenversorgung während der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65</a:t>
            </a:fld>
            <a:endParaRPr lang="de-DE"/>
          </a:p>
        </p:txBody>
      </p:sp>
      <p:sp>
        <p:nvSpPr>
          <p:cNvPr id="10" name="Textfeld 9"/>
          <p:cNvSpPr txBox="1"/>
          <p:nvPr/>
        </p:nvSpPr>
        <p:spPr>
          <a:xfrm>
            <a:off x="971600" y="2420888"/>
            <a:ext cx="914400" cy="914400"/>
          </a:xfrm>
          <a:prstGeom prst="rect">
            <a:avLst/>
          </a:prstGeom>
        </p:spPr>
        <p:txBody>
          <a:bodyPr vert="horz" wrap="none" lIns="0" tIns="0" rIns="0" bIns="0" rtlCol="0">
            <a:noAutofit/>
          </a:bodyPr>
          <a:lstStyle/>
          <a:p>
            <a:pPr marL="285750" indent="-285750">
              <a:buClr>
                <a:schemeClr val="bg2"/>
              </a:buClr>
              <a:buSzPct val="140000"/>
              <a:buFont typeface="Wingdings" pitchFamily="2" charset="2"/>
              <a:buChar char="§"/>
            </a:pPr>
            <a:endParaRPr lang="de-DE" sz="1600" dirty="0" smtClean="0"/>
          </a:p>
        </p:txBody>
      </p:sp>
      <p:sp>
        <p:nvSpPr>
          <p:cNvPr id="11" name="Textfeld 10"/>
          <p:cNvSpPr txBox="1"/>
          <p:nvPr/>
        </p:nvSpPr>
        <p:spPr>
          <a:xfrm>
            <a:off x="395536" y="1196752"/>
            <a:ext cx="1728192" cy="1296144"/>
          </a:xfrm>
          <a:prstGeom prst="rect">
            <a:avLst/>
          </a:prstGeom>
        </p:spPr>
        <p:txBody>
          <a:bodyPr vert="horz" wrap="square" lIns="0" tIns="0" rIns="0" bIns="0" rtlCol="0">
            <a:noAutofit/>
          </a:bodyPr>
          <a:lstStyle/>
          <a:p>
            <a:pPr marL="285750" indent="-285750">
              <a:buClr>
                <a:schemeClr val="bg2"/>
              </a:buClr>
              <a:buSzPct val="140000"/>
              <a:buFont typeface="Wingdings" pitchFamily="2" charset="2"/>
              <a:buChar char="§"/>
            </a:pPr>
            <a:endParaRPr lang="de-DE" sz="1600" dirty="0" smtClean="0"/>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432" y="-88"/>
            <a:ext cx="1224136" cy="161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01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1788" y="980728"/>
            <a:ext cx="8243887" cy="4500562"/>
          </a:xfrm>
        </p:spPr>
        <p:txBody>
          <a:bodyPr anchor="t"/>
          <a:lstStyle/>
          <a:p>
            <a:pPr marL="0" indent="0" algn="ctr">
              <a:buNone/>
            </a:pPr>
            <a:r>
              <a:rPr lang="de-DE" sz="3200" cap="all" dirty="0">
                <a:solidFill>
                  <a:schemeClr val="tx2"/>
                </a:solidFill>
              </a:rPr>
              <a:t>VON DER PATIENTENVERSORGUNG ZUR PRÄVENTION </a:t>
            </a:r>
            <a:endParaRPr lang="de-DE" sz="3200" cap="all" dirty="0" smtClean="0">
              <a:solidFill>
                <a:schemeClr val="tx2"/>
              </a:solidFill>
            </a:endParaRPr>
          </a:p>
          <a:p>
            <a:pPr marL="0" indent="0" algn="ctr">
              <a:buNone/>
            </a:pPr>
            <a:endParaRPr lang="de-DE" sz="3200" cap="all" dirty="0">
              <a:solidFill>
                <a:schemeClr val="tx2"/>
              </a:solidFill>
            </a:endParaRPr>
          </a:p>
          <a:p>
            <a:pPr marL="0" indent="0" algn="ctr">
              <a:buNone/>
            </a:pPr>
            <a:r>
              <a:rPr lang="de-DE" sz="3200" cap="all" dirty="0" smtClean="0">
                <a:solidFill>
                  <a:schemeClr val="tx2"/>
                </a:solidFill>
              </a:rPr>
              <a:t>+</a:t>
            </a:r>
          </a:p>
          <a:p>
            <a:pPr marL="0" indent="0" algn="ctr">
              <a:buNone/>
            </a:pPr>
            <a:endParaRPr lang="de-DE" sz="3200" cap="all" dirty="0">
              <a:solidFill>
                <a:schemeClr val="tx2"/>
              </a:solidFill>
            </a:endParaRPr>
          </a:p>
          <a:p>
            <a:pPr marL="0" indent="0" algn="ctr">
              <a:buNone/>
            </a:pPr>
            <a:r>
              <a:rPr lang="de-DE" sz="3200" cap="all" dirty="0">
                <a:solidFill>
                  <a:schemeClr val="tx2"/>
                </a:solidFill>
              </a:rPr>
              <a:t>VON DER </a:t>
            </a:r>
            <a:r>
              <a:rPr lang="de-DE" sz="3200" cap="all" dirty="0" smtClean="0">
                <a:solidFill>
                  <a:schemeClr val="tx2"/>
                </a:solidFill>
              </a:rPr>
              <a:t>PRÄVENTION</a:t>
            </a:r>
          </a:p>
          <a:p>
            <a:pPr marL="0" indent="0" algn="ctr">
              <a:buNone/>
            </a:pPr>
            <a:r>
              <a:rPr lang="de-DE" sz="3200" cap="all" dirty="0" smtClean="0">
                <a:solidFill>
                  <a:schemeClr val="tx2"/>
                </a:solidFill>
              </a:rPr>
              <a:t> </a:t>
            </a:r>
            <a:r>
              <a:rPr lang="de-DE" sz="3200" cap="all" dirty="0">
                <a:solidFill>
                  <a:schemeClr val="tx2"/>
                </a:solidFill>
              </a:rPr>
              <a:t>ZUR PATIENTENVERSORGUNG</a:t>
            </a: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66</a:t>
            </a:fld>
            <a:endParaRPr lang="de-DE"/>
          </a:p>
        </p:txBody>
      </p:sp>
    </p:spTree>
    <p:extLst>
      <p:ext uri="{BB962C8B-B14F-4D97-AF65-F5344CB8AC3E}">
        <p14:creationId xmlns:p14="http://schemas.microsoft.com/office/powerpoint/2010/main" val="236946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Ihre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 Wershofen</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Birgit.wershofen@med.uni-muenchen.de</a:t>
            </a:r>
          </a:p>
          <a:p>
            <a:pPr>
              <a:buClr>
                <a:schemeClr val="bg2"/>
              </a:buClr>
              <a:buSzPct val="140000"/>
            </a:pP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Didaktik und Ausbildungsforschung in der Medizin</a:t>
            </a:r>
          </a:p>
          <a:p>
            <a:pPr>
              <a:buClr>
                <a:schemeClr val="bg2"/>
              </a:buClr>
              <a:buSzPct val="140000"/>
            </a:pPr>
            <a:endPar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ußzeilenplatzhalter 4"/>
          <p:cNvSpPr>
            <a:spLocks noGrp="1"/>
          </p:cNvSpPr>
          <p:nvPr>
            <p:ph type="ftr" sz="quarter" idx="11"/>
          </p:nvPr>
        </p:nvSpPr>
        <p:spPr>
          <a:xfrm>
            <a:off x="331788" y="179388"/>
            <a:ext cx="8243887" cy="180975"/>
          </a:xfrm>
        </p:spPr>
        <p:txBody>
          <a:bodyPr/>
          <a:lstStyle/>
          <a:p>
            <a:pPr>
              <a:defRPr/>
            </a:pPr>
            <a:r>
              <a:rPr lang="de-DE" dirty="0" smtClean="0"/>
              <a:t>Patientenversorgung während der Hitzeperioden</a:t>
            </a:r>
            <a:endParaRPr lang="de-DE" dirty="0"/>
          </a:p>
        </p:txBody>
      </p:sp>
    </p:spTree>
    <p:extLst>
      <p:ext uri="{BB962C8B-B14F-4D97-AF65-F5344CB8AC3E}">
        <p14:creationId xmlns:p14="http://schemas.microsoft.com/office/powerpoint/2010/main" val="1906844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a:xfrm>
            <a:off x="323528" y="980728"/>
            <a:ext cx="8243887" cy="4500562"/>
          </a:xfrm>
        </p:spPr>
        <p:txBody>
          <a:bodyPr/>
          <a:lstStyle/>
          <a:p>
            <a:r>
              <a:rPr lang="de-DE" sz="1000" dirty="0" err="1"/>
              <a:t>Bulechek</a:t>
            </a:r>
            <a:r>
              <a:rPr lang="de-DE" sz="1000" dirty="0"/>
              <a:t> </a:t>
            </a:r>
            <a:r>
              <a:rPr lang="de-DE" sz="1000" dirty="0" smtClean="0"/>
              <a:t>G M, </a:t>
            </a:r>
            <a:r>
              <a:rPr lang="de-DE" sz="1000" dirty="0" err="1"/>
              <a:t>Butcher</a:t>
            </a:r>
            <a:r>
              <a:rPr lang="de-DE" sz="1000" dirty="0"/>
              <a:t> </a:t>
            </a:r>
            <a:r>
              <a:rPr lang="de-DE" sz="1000" dirty="0" smtClean="0"/>
              <a:t>H K, </a:t>
            </a:r>
            <a:r>
              <a:rPr lang="de-DE" sz="1000" dirty="0" err="1"/>
              <a:t>Dochterman</a:t>
            </a:r>
            <a:r>
              <a:rPr lang="de-DE" sz="1000" dirty="0"/>
              <a:t> </a:t>
            </a:r>
            <a:r>
              <a:rPr lang="de-DE" sz="1000" dirty="0" smtClean="0"/>
              <a:t>J M, </a:t>
            </a:r>
            <a:r>
              <a:rPr lang="de-DE" sz="1000" dirty="0"/>
              <a:t>Wagner </a:t>
            </a:r>
            <a:r>
              <a:rPr lang="de-DE" sz="1000" dirty="0" smtClean="0"/>
              <a:t>C M </a:t>
            </a:r>
            <a:r>
              <a:rPr lang="de-DE" sz="1000" dirty="0"/>
              <a:t>(Hrsg</a:t>
            </a:r>
            <a:r>
              <a:rPr lang="de-DE" sz="1000" dirty="0" smtClean="0"/>
              <a:t>.). Pflegeinterventionsklassifikation. 2016.</a:t>
            </a:r>
            <a:endParaRPr lang="de-DE" sz="1000" dirty="0"/>
          </a:p>
          <a:p>
            <a:r>
              <a:rPr lang="de-DE" sz="1000" dirty="0" err="1"/>
              <a:t>Carpentito</a:t>
            </a:r>
            <a:r>
              <a:rPr lang="de-DE" sz="1000" dirty="0"/>
              <a:t> </a:t>
            </a:r>
            <a:r>
              <a:rPr lang="de-DE" sz="1000" dirty="0" smtClean="0"/>
              <a:t>L J Das </a:t>
            </a:r>
            <a:r>
              <a:rPr lang="de-DE" sz="1000" dirty="0"/>
              <a:t>Pflegediagnosen-Lehrbuch. </a:t>
            </a:r>
            <a:r>
              <a:rPr lang="de-DE" sz="1000" dirty="0" err="1"/>
              <a:t>Pflegeassessment</a:t>
            </a:r>
            <a:r>
              <a:rPr lang="de-DE" sz="1000" dirty="0"/>
              <a:t>, Pflegediagnosen und Pflegeinterventionen für Profis und Praxis. </a:t>
            </a:r>
            <a:r>
              <a:rPr lang="de-DE" sz="1000" dirty="0" smtClean="0"/>
              <a:t>2014.</a:t>
            </a:r>
            <a:endParaRPr lang="de-DE" sz="1000" dirty="0"/>
          </a:p>
          <a:p>
            <a:r>
              <a:rPr lang="de-DE" sz="1000" dirty="0"/>
              <a:t>Deutscher </a:t>
            </a:r>
            <a:r>
              <a:rPr lang="de-DE" sz="1000" dirty="0" smtClean="0"/>
              <a:t>Feuerwehrverband. Erste </a:t>
            </a:r>
            <a:r>
              <a:rPr lang="de-DE" sz="1000" dirty="0"/>
              <a:t>Hilfe – kompakt. Notfallstichwort: Sonnenstich, Sonnenbrand und Co. </a:t>
            </a:r>
            <a:r>
              <a:rPr lang="de-DE" sz="1000" dirty="0" smtClean="0"/>
              <a:t>2011. Verfügbar </a:t>
            </a:r>
            <a:r>
              <a:rPr lang="de-DE" sz="1000" dirty="0"/>
              <a:t>unter: http://</a:t>
            </a:r>
            <a:r>
              <a:rPr lang="de-DE" sz="1000" dirty="0" smtClean="0"/>
              <a:t>www.feuerwehrverband.de/fileadmin/Inhalt/FACHARBEIT/FB8_Gesund_RettD_EH_kompakt/DFV_Erste_Hilfe_kompakt_Hitzeschaeden.pdf</a:t>
            </a:r>
            <a:r>
              <a:rPr lang="de-DE" sz="1000" dirty="0"/>
              <a:t> </a:t>
            </a:r>
            <a:r>
              <a:rPr lang="de-DE" sz="1000" dirty="0" smtClean="0"/>
              <a:t>[06.06.2017].</a:t>
            </a:r>
          </a:p>
          <a:p>
            <a:r>
              <a:rPr lang="de-DE" sz="1000" dirty="0" smtClean="0"/>
              <a:t>Heuwinkel-Otter A, </a:t>
            </a:r>
            <a:r>
              <a:rPr lang="de-DE" sz="1000" dirty="0" err="1"/>
              <a:t>Nümann-Dulke</a:t>
            </a:r>
            <a:r>
              <a:rPr lang="de-DE" sz="1000" dirty="0"/>
              <a:t> </a:t>
            </a:r>
            <a:r>
              <a:rPr lang="de-DE" sz="1000" dirty="0" smtClean="0"/>
              <a:t>A, </a:t>
            </a:r>
            <a:r>
              <a:rPr lang="de-DE" sz="1000" dirty="0" err="1"/>
              <a:t>Matscheko</a:t>
            </a:r>
            <a:r>
              <a:rPr lang="de-DE" sz="1000" dirty="0"/>
              <a:t> </a:t>
            </a:r>
            <a:r>
              <a:rPr lang="de-DE" sz="1000" dirty="0" smtClean="0"/>
              <a:t>N. </a:t>
            </a:r>
            <a:r>
              <a:rPr lang="de-DE" sz="1000" dirty="0"/>
              <a:t>Menschen pflegen. Band 2</a:t>
            </a:r>
            <a:r>
              <a:rPr lang="de-DE" sz="1000" dirty="0" smtClean="0"/>
              <a:t>. 2006.</a:t>
            </a:r>
            <a:endParaRPr lang="de-DE" sz="1000" dirty="0"/>
          </a:p>
          <a:p>
            <a:r>
              <a:rPr lang="de-DE" sz="1000" dirty="0" smtClean="0"/>
              <a:t>Huhn S. Austrocknung </a:t>
            </a:r>
            <a:r>
              <a:rPr lang="de-DE" sz="1000" dirty="0"/>
              <a:t>erkennen und prophylaktisch Handeln. Praxisheft </a:t>
            </a:r>
            <a:r>
              <a:rPr lang="de-DE" sz="1000" dirty="0" smtClean="0"/>
              <a:t>Dehydratation 2014.</a:t>
            </a:r>
            <a:endParaRPr lang="de-DE" sz="1000" dirty="0"/>
          </a:p>
          <a:p>
            <a:r>
              <a:rPr lang="de-DE" sz="1000" dirty="0"/>
              <a:t>Sozialministerium Baden </a:t>
            </a:r>
            <a:r>
              <a:rPr lang="de-DE" sz="1000" dirty="0" smtClean="0"/>
              <a:t>Württemberg. Sommerhitze</a:t>
            </a:r>
            <a:r>
              <a:rPr lang="de-DE" sz="1000" dirty="0"/>
              <a:t>. Was ist zu tun</a:t>
            </a:r>
            <a:r>
              <a:rPr lang="de-DE" sz="1000" dirty="0" smtClean="0"/>
              <a:t>? 2016. </a:t>
            </a:r>
            <a:r>
              <a:rPr lang="de-DE" sz="1000" dirty="0"/>
              <a:t>Verfügbar unter: https://</a:t>
            </a:r>
            <a:r>
              <a:rPr lang="de-DE" sz="1000" dirty="0" smtClean="0"/>
              <a:t>sozialministerium.baden-wuerttemberg.de/fileadmin/redaktion/m-sm/intern/downloads/Publikationen/Sommerhitze_Informationen_Bevoelkerung.pdf</a:t>
            </a:r>
            <a:r>
              <a:rPr lang="de-DE" sz="1000" dirty="0"/>
              <a:t> </a:t>
            </a:r>
            <a:r>
              <a:rPr lang="de-DE" sz="1000" dirty="0" smtClean="0"/>
              <a:t>[07.06.2017].</a:t>
            </a:r>
            <a:endParaRPr lang="de-DE" sz="1000" dirty="0"/>
          </a:p>
          <a:p>
            <a:r>
              <a:rPr lang="de-DE" sz="1000" dirty="0"/>
              <a:t>Sozialministerium Baden </a:t>
            </a:r>
            <a:r>
              <a:rPr lang="de-DE" sz="1000" dirty="0" smtClean="0"/>
              <a:t>Württemberg. Gesundheitsrisiken </a:t>
            </a:r>
            <a:r>
              <a:rPr lang="de-DE" sz="1000" dirty="0"/>
              <a:t>bei Sommerhitze für ältere und pflegebedürftige </a:t>
            </a:r>
            <a:r>
              <a:rPr lang="de-DE" sz="1000" dirty="0" smtClean="0"/>
              <a:t>Menschen. 2016. Verfügbar unter: </a:t>
            </a:r>
            <a:r>
              <a:rPr lang="de-DE" sz="1000" dirty="0"/>
              <a:t>https://</a:t>
            </a:r>
            <a:r>
              <a:rPr lang="de-DE" sz="1000" dirty="0" smtClean="0"/>
              <a:t>sozialministerium.baden-wuerttemberg.de/fileadmin/redaktion/m-sm/intern/downloads/Publikationen/Gesundheitsrisiken_bei_Sommerhitze_Pflegekraefte.pdf</a:t>
            </a:r>
            <a:r>
              <a:rPr lang="de-DE" sz="1000" dirty="0"/>
              <a:t> </a:t>
            </a:r>
            <a:r>
              <a:rPr lang="de-DE" sz="1000" dirty="0" smtClean="0"/>
              <a:t>[07.06.2017</a:t>
            </a:r>
            <a:r>
              <a:rPr lang="de-DE" sz="1000" dirty="0"/>
              <a:t>]</a:t>
            </a:r>
          </a:p>
          <a:p>
            <a:r>
              <a:rPr lang="de-DE" sz="1000" dirty="0" smtClean="0"/>
              <a:t>Umweltbundesamt. </a:t>
            </a:r>
            <a:r>
              <a:rPr lang="de-DE" sz="1000" dirty="0"/>
              <a:t>Evaluation von Informationssystemen zu Klimawandel und Gesundheit Band 1: Anpassung an den Klimawandel: Evaluation bestehender nationaler Informationssysteme (</a:t>
            </a:r>
            <a:r>
              <a:rPr lang="de-DE" sz="1000" dirty="0" err="1"/>
              <a:t>UVIndex</a:t>
            </a:r>
            <a:r>
              <a:rPr lang="de-DE" sz="1000" dirty="0"/>
              <a:t>, Hitzewarnsystem, Pollenflug- und Ozonvorhersage) aus gesundheitlicher Sicht – Wie erreichen wir die empfindlichen Bevölkerungsgruppen? </a:t>
            </a:r>
            <a:r>
              <a:rPr lang="de-DE" sz="1000" dirty="0" smtClean="0"/>
              <a:t>2015. Verfügbar </a:t>
            </a:r>
            <a:r>
              <a:rPr lang="de-DE" sz="1000" dirty="0"/>
              <a:t>unter: http://</a:t>
            </a:r>
            <a:r>
              <a:rPr lang="de-DE" sz="1000" dirty="0" smtClean="0"/>
              <a:t>www.umweltbundesamt.de/publikationen/evaluation-von-informationssystemen-zu-klimawandel [07.06.2017].</a:t>
            </a:r>
            <a:endParaRPr lang="de-DE" sz="1000" dirty="0"/>
          </a:p>
          <a:p>
            <a:r>
              <a:rPr lang="de-DE" sz="1000" dirty="0" smtClean="0"/>
              <a:t>WHO. Public </a:t>
            </a:r>
            <a:r>
              <a:rPr lang="de-DE" sz="1000" dirty="0" err="1"/>
              <a:t>health</a:t>
            </a:r>
            <a:r>
              <a:rPr lang="de-DE" sz="1000" dirty="0"/>
              <a:t> </a:t>
            </a:r>
            <a:r>
              <a:rPr lang="de-DE" sz="1000" dirty="0" err="1"/>
              <a:t>advice</a:t>
            </a:r>
            <a:r>
              <a:rPr lang="de-DE" sz="1000" dirty="0"/>
              <a:t> on </a:t>
            </a:r>
            <a:r>
              <a:rPr lang="de-DE" sz="1000" dirty="0" err="1"/>
              <a:t>preventing</a:t>
            </a:r>
            <a:r>
              <a:rPr lang="de-DE" sz="1000" dirty="0"/>
              <a:t> </a:t>
            </a:r>
            <a:r>
              <a:rPr lang="de-DE" sz="1000" dirty="0" err="1"/>
              <a:t>health</a:t>
            </a:r>
            <a:r>
              <a:rPr lang="de-DE" sz="1000" dirty="0"/>
              <a:t> </a:t>
            </a:r>
            <a:r>
              <a:rPr lang="de-DE" sz="1000" dirty="0" err="1"/>
              <a:t>effects</a:t>
            </a:r>
            <a:r>
              <a:rPr lang="de-DE" sz="1000" dirty="0"/>
              <a:t> of </a:t>
            </a:r>
            <a:r>
              <a:rPr lang="de-DE" sz="1000" dirty="0" err="1"/>
              <a:t>heat</a:t>
            </a:r>
            <a:r>
              <a:rPr lang="de-DE" sz="1000" dirty="0"/>
              <a:t>  New </a:t>
            </a:r>
            <a:r>
              <a:rPr lang="de-DE" sz="1000" dirty="0" err="1"/>
              <a:t>and</a:t>
            </a:r>
            <a:r>
              <a:rPr lang="de-DE" sz="1000" dirty="0"/>
              <a:t> </a:t>
            </a:r>
            <a:r>
              <a:rPr lang="de-DE" sz="1000" dirty="0" err="1"/>
              <a:t>updated</a:t>
            </a:r>
            <a:r>
              <a:rPr lang="de-DE" sz="1000" dirty="0"/>
              <a:t> </a:t>
            </a:r>
            <a:r>
              <a:rPr lang="de-DE" sz="1000" dirty="0" err="1"/>
              <a:t>information</a:t>
            </a:r>
            <a:r>
              <a:rPr lang="de-DE" sz="1000" dirty="0"/>
              <a:t> </a:t>
            </a:r>
            <a:r>
              <a:rPr lang="de-DE" sz="1000" dirty="0" err="1"/>
              <a:t>for</a:t>
            </a:r>
            <a:r>
              <a:rPr lang="de-DE" sz="1000" dirty="0"/>
              <a:t> different </a:t>
            </a:r>
            <a:r>
              <a:rPr lang="de-DE" sz="1000" dirty="0" err="1"/>
              <a:t>audiences</a:t>
            </a:r>
            <a:r>
              <a:rPr lang="de-DE" sz="1000" dirty="0"/>
              <a:t>. </a:t>
            </a:r>
            <a:r>
              <a:rPr lang="de-DE" sz="1000" dirty="0" smtClean="0"/>
              <a:t>2011.</a:t>
            </a:r>
            <a:endParaRPr lang="de-DE" sz="1000" dirty="0"/>
          </a:p>
          <a:p>
            <a:endParaRPr lang="de-DE" sz="10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68</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Patientenversorgung während der Hitzeperioden</a:t>
            </a:r>
            <a:endParaRPr lang="de-DE" dirty="0"/>
          </a:p>
        </p:txBody>
      </p:sp>
    </p:spTree>
    <p:extLst>
      <p:ext uri="{BB962C8B-B14F-4D97-AF65-F5344CB8AC3E}">
        <p14:creationId xmlns:p14="http://schemas.microsoft.com/office/powerpoint/2010/main" val="251036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27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 Julia Schoierer</a:t>
            </a:r>
            <a:r>
              <a:rPr lang="de-DE" altLang="de-DE" sz="1400" b="1" dirty="0">
                <a:solidFill>
                  <a:srgbClr val="898989"/>
                </a:solidFill>
              </a:rPr>
              <a:t>, Hanna Mertes MPH,  </a:t>
            </a:r>
            <a:r>
              <a:rPr lang="de-DE" altLang="de-DE" sz="1400" b="1" dirty="0" smtClean="0">
                <a:solidFill>
                  <a:srgbClr val="898989"/>
                </a:solidFill>
              </a:rPr>
              <a:t>PD Dr. Stephan Böse-O´Reilly, Dr. Daniel Tolks,  Birgit Wershofen </a:t>
            </a:r>
            <a:r>
              <a:rPr lang="de-DE" altLang="de-DE" sz="1400" b="1" dirty="0" err="1" smtClean="0">
                <a:solidFill>
                  <a:srgbClr val="898989"/>
                </a:solidFill>
              </a:rPr>
              <a:t>MScN</a:t>
            </a:r>
            <a:endParaRPr lang="de-DE" altLang="de-DE" sz="1400" b="1" dirty="0" smtClean="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464413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Auswirkungen des  Klimawandels auf die Gesundheit</a:t>
            </a:r>
            <a:endParaRPr lang="de-DE" dirty="0"/>
          </a:p>
        </p:txBody>
      </p:sp>
      <p:sp>
        <p:nvSpPr>
          <p:cNvPr id="3" name="Inhaltsplatzhalter 2"/>
          <p:cNvSpPr>
            <a:spLocks noGrp="1"/>
          </p:cNvSpPr>
          <p:nvPr>
            <p:ph idx="1"/>
          </p:nvPr>
        </p:nvSpPr>
        <p:spPr>
          <a:xfrm>
            <a:off x="331789" y="1547813"/>
            <a:ext cx="4888284" cy="4500562"/>
          </a:xfrm>
        </p:spPr>
        <p:txBody>
          <a:bodyPr/>
          <a:lstStyle/>
          <a:p>
            <a:r>
              <a:rPr lang="de-DE" dirty="0" smtClean="0"/>
              <a:t>Unfälle und Stress durch Überschwemmungen und Stürme </a:t>
            </a:r>
          </a:p>
          <a:p>
            <a:endParaRPr lang="de-DE" dirty="0" smtClean="0"/>
          </a:p>
          <a:p>
            <a:r>
              <a:rPr lang="de-DE" dirty="0" smtClean="0"/>
              <a:t>Mehr Allergien durch mehr Pollenflug</a:t>
            </a:r>
          </a:p>
          <a:p>
            <a:endParaRPr lang="de-DE" dirty="0" smtClean="0"/>
          </a:p>
          <a:p>
            <a:r>
              <a:rPr lang="de-DE" dirty="0" smtClean="0"/>
              <a:t>Infektionskrankheiten durch wärmeliebende Erreger</a:t>
            </a:r>
          </a:p>
          <a:p>
            <a:endParaRPr lang="de-DE" dirty="0" smtClean="0"/>
          </a:p>
          <a:p>
            <a:r>
              <a:rPr lang="de-DE" dirty="0" smtClean="0"/>
              <a:t>Hautkrebserkrankungen durch steigende UV-Strahlung</a:t>
            </a:r>
          </a:p>
          <a:p>
            <a:endParaRPr lang="de-DE" dirty="0" smtClean="0"/>
          </a:p>
          <a:p>
            <a:r>
              <a:rPr lang="de-DE" b="1" dirty="0" smtClean="0">
                <a:solidFill>
                  <a:schemeClr val="tx2"/>
                </a:solidFill>
              </a:rPr>
              <a:t>Hitzebedingte Erkrankungen</a:t>
            </a:r>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Einführung in den Klimawandel</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7</a:t>
            </a:fld>
            <a:endParaRPr lang="de-DE"/>
          </a:p>
        </p:txBody>
      </p:sp>
      <p:pic>
        <p:nvPicPr>
          <p:cNvPr id="8" name="Grafik 7" descr="Fotolia_56253108_M.jpg"/>
          <p:cNvPicPr>
            <a:picLocks noChangeAspect="1"/>
          </p:cNvPicPr>
          <p:nvPr/>
        </p:nvPicPr>
        <p:blipFill>
          <a:blip r:embed="rId3" cstate="print"/>
          <a:stretch>
            <a:fillRect/>
          </a:stretch>
        </p:blipFill>
        <p:spPr>
          <a:xfrm>
            <a:off x="5796136" y="1628800"/>
            <a:ext cx="2717948" cy="1800200"/>
          </a:xfrm>
          <a:prstGeom prst="rect">
            <a:avLst/>
          </a:prstGeom>
        </p:spPr>
      </p:pic>
      <p:pic>
        <p:nvPicPr>
          <p:cNvPr id="9" name="Grafik 8" descr="Fotolia_60577708_M.jpg"/>
          <p:cNvPicPr>
            <a:picLocks noChangeAspect="1"/>
          </p:cNvPicPr>
          <p:nvPr/>
        </p:nvPicPr>
        <p:blipFill>
          <a:blip r:embed="rId4" cstate="print"/>
          <a:stretch>
            <a:fillRect/>
          </a:stretch>
        </p:blipFill>
        <p:spPr>
          <a:xfrm>
            <a:off x="5796136" y="3645024"/>
            <a:ext cx="2708308" cy="1800200"/>
          </a:xfrm>
          <a:prstGeom prst="rect">
            <a:avLst/>
          </a:prstGeom>
        </p:spPr>
      </p:pic>
    </p:spTree>
    <p:extLst>
      <p:ext uri="{BB962C8B-B14F-4D97-AF65-F5344CB8AC3E}">
        <p14:creationId xmlns:p14="http://schemas.microsoft.com/office/powerpoint/2010/main" val="3558524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Präventionsmaßnahmen während Hitzeperioden (Präsenz)</a:t>
            </a:r>
            <a:endParaRPr lang="de-DE" sz="2000" b="1" dirty="0">
              <a:solidFill>
                <a:schemeClr val="bg2"/>
              </a:solidFill>
            </a:endParaRPr>
          </a:p>
        </p:txBody>
      </p:sp>
      <p:sp>
        <p:nvSpPr>
          <p:cNvPr id="13" name="Bildplatzhalter 2"/>
          <p:cNvSpPr txBox="1">
            <a:spLocks/>
          </p:cNvSpPr>
          <p:nvPr/>
        </p:nvSpPr>
        <p:spPr bwMode="auto">
          <a:xfrm>
            <a:off x="9756576" y="4436361"/>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96060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smtClean="0"/>
          </a:p>
          <a:p>
            <a:endParaRPr lang="de-DE" dirty="0"/>
          </a:p>
        </p:txBody>
      </p:sp>
      <p:sp>
        <p:nvSpPr>
          <p:cNvPr id="2" name="Titel 1"/>
          <p:cNvSpPr>
            <a:spLocks noGrp="1"/>
          </p:cNvSpPr>
          <p:nvPr>
            <p:ph type="title"/>
          </p:nvPr>
        </p:nvSpPr>
        <p:spPr/>
        <p:txBody>
          <a:bodyPr/>
          <a:lstStyle/>
          <a:p>
            <a:r>
              <a:rPr lang="de-DE" dirty="0" smtClean="0"/>
              <a:t>Hitze als gesundheitsrisiko</a:t>
            </a:r>
            <a:endParaRPr lang="de-DE" dirty="0"/>
          </a:p>
        </p:txBody>
      </p:sp>
      <p:sp>
        <p:nvSpPr>
          <p:cNvPr id="4" name="Datumsplatzhalter 3"/>
          <p:cNvSpPr>
            <a:spLocks noGrp="1"/>
          </p:cNvSpPr>
          <p:nvPr>
            <p:ph type="dt" sz="half" idx="14"/>
          </p:nvPr>
        </p:nvSpPr>
        <p:spPr/>
        <p:txBody>
          <a:bodyPr/>
          <a:lstStyle/>
          <a:p>
            <a:pPr>
              <a:defRPr/>
            </a:pPr>
            <a:fld id="{5E016686-6125-4EC9-A72D-7282962504D9}" type="datetime1">
              <a:rPr lang="de-DE" smtClean="0"/>
              <a:t>19.03.2018</a:t>
            </a:fld>
            <a:endParaRPr lang="de-DE"/>
          </a:p>
        </p:txBody>
      </p:sp>
      <p:sp>
        <p:nvSpPr>
          <p:cNvPr id="5" name="Fußzeilenplatzhalter 4"/>
          <p:cNvSpPr>
            <a:spLocks noGrp="1"/>
          </p:cNvSpPr>
          <p:nvPr>
            <p:ph type="ftr" sz="quarter" idx="15"/>
          </p:nvPr>
        </p:nvSpPr>
        <p:spPr/>
        <p:txBody>
          <a:bodyPr/>
          <a:lstStyle/>
          <a:p>
            <a:pPr>
              <a:defRPr/>
            </a:pPr>
            <a:r>
              <a:rPr lang="de-DE" dirty="0"/>
              <a:t>Präventionsmaßnahmen während </a:t>
            </a:r>
            <a:r>
              <a:rPr lang="de-DE" dirty="0" smtClean="0"/>
              <a:t>Hitzeperioden</a:t>
            </a:r>
            <a:endParaRPr lang="de-DE" dirty="0"/>
          </a:p>
        </p:txBody>
      </p:sp>
      <p:sp>
        <p:nvSpPr>
          <p:cNvPr id="6" name="Foliennummernplatzhalter 5"/>
          <p:cNvSpPr>
            <a:spLocks noGrp="1"/>
          </p:cNvSpPr>
          <p:nvPr>
            <p:ph type="sldNum" sz="quarter" idx="16"/>
          </p:nvPr>
        </p:nvSpPr>
        <p:spPr/>
        <p:txBody>
          <a:bodyPr/>
          <a:lstStyle/>
          <a:p>
            <a:pPr>
              <a:defRPr/>
            </a:pPr>
            <a:fld id="{3C893080-0BDA-4956-AEA0-5D3DE1CCAE7E}" type="slidenum">
              <a:rPr lang="de-DE" smtClean="0"/>
              <a:pPr>
                <a:defRPr/>
              </a:pPr>
              <a:t>71</a:t>
            </a:fld>
            <a:endParaRPr lang="de-DE"/>
          </a:p>
        </p:txBody>
      </p:sp>
      <p:graphicFrame>
        <p:nvGraphicFramePr>
          <p:cNvPr id="7" name="Diagramm 6"/>
          <p:cNvGraphicFramePr/>
          <p:nvPr>
            <p:extLst>
              <p:ext uri="{D42A27DB-BD31-4B8C-83A1-F6EECF244321}">
                <p14:modId xmlns:p14="http://schemas.microsoft.com/office/powerpoint/2010/main" val="2312239545"/>
              </p:ext>
            </p:extLst>
          </p:nvPr>
        </p:nvGraphicFramePr>
        <p:xfrm>
          <a:off x="107504" y="1439637"/>
          <a:ext cx="8291708" cy="4725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feld 9"/>
          <p:cNvSpPr txBox="1"/>
          <p:nvPr/>
        </p:nvSpPr>
        <p:spPr>
          <a:xfrm>
            <a:off x="5738097" y="1988840"/>
            <a:ext cx="2707056" cy="432048"/>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mn-lt"/>
              </a:rPr>
              <a:t>Alter: Gesundheitsrisiko </a:t>
            </a:r>
          </a:p>
          <a:p>
            <a:pPr marL="285750" indent="-285750">
              <a:buClr>
                <a:schemeClr val="bg2"/>
              </a:buClr>
              <a:buSzPct val="140000"/>
              <a:buFont typeface="Wingdings" panose="05000000000000000000" pitchFamily="2" charset="2"/>
              <a:buChar char="§"/>
            </a:pPr>
            <a:r>
              <a:rPr lang="de-DE" sz="1600" dirty="0" smtClean="0">
                <a:solidFill>
                  <a:schemeClr val="tx1"/>
                </a:solidFill>
                <a:latin typeface="+mn-lt"/>
              </a:rPr>
              <a:t>Schlechtere Adaptation</a:t>
            </a:r>
          </a:p>
        </p:txBody>
      </p:sp>
      <p:sp>
        <p:nvSpPr>
          <p:cNvPr id="13" name="Textfeld 12"/>
          <p:cNvSpPr txBox="1"/>
          <p:nvPr/>
        </p:nvSpPr>
        <p:spPr>
          <a:xfrm>
            <a:off x="147204" y="3707719"/>
            <a:ext cx="2376264" cy="936104"/>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mn-lt"/>
              </a:rPr>
              <a:t>+ Krankheit &amp; Medikamente: Gesundheitsrisiko </a:t>
            </a:r>
          </a:p>
          <a:p>
            <a:pPr>
              <a:buClr>
                <a:schemeClr val="bg2"/>
              </a:buClr>
              <a:buSzPct val="140000"/>
            </a:pPr>
            <a:endParaRPr lang="de-DE" sz="1600" dirty="0">
              <a:solidFill>
                <a:schemeClr val="tx1"/>
              </a:solidFill>
              <a:latin typeface="+mn-lt"/>
            </a:endParaRPr>
          </a:p>
          <a:p>
            <a:pPr>
              <a:buClr>
                <a:schemeClr val="bg2"/>
              </a:buClr>
              <a:buSzPct val="140000"/>
            </a:pPr>
            <a:endParaRPr lang="de-DE" sz="1600" dirty="0" smtClean="0">
              <a:solidFill>
                <a:schemeClr val="tx1"/>
              </a:solidFill>
              <a:latin typeface="+mn-lt"/>
            </a:endParaRPr>
          </a:p>
        </p:txBody>
      </p:sp>
      <p:sp>
        <p:nvSpPr>
          <p:cNvPr id="11" name="Pfeil nach oben 10"/>
          <p:cNvSpPr/>
          <p:nvPr/>
        </p:nvSpPr>
        <p:spPr>
          <a:xfrm>
            <a:off x="8218345" y="1935440"/>
            <a:ext cx="216024" cy="269424"/>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4" name="Pfeil nach oben 13"/>
          <p:cNvSpPr/>
          <p:nvPr/>
        </p:nvSpPr>
        <p:spPr>
          <a:xfrm>
            <a:off x="2163708" y="4134229"/>
            <a:ext cx="216024" cy="269424"/>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5" name="Pfeil nach oben 14"/>
          <p:cNvSpPr/>
          <p:nvPr/>
        </p:nvSpPr>
        <p:spPr>
          <a:xfrm>
            <a:off x="1979712" y="4134229"/>
            <a:ext cx="216024" cy="269424"/>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6" name="Textfeld 15"/>
          <p:cNvSpPr txBox="1"/>
          <p:nvPr/>
        </p:nvSpPr>
        <p:spPr>
          <a:xfrm>
            <a:off x="6588224" y="3074170"/>
            <a:ext cx="2707056" cy="1002902"/>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mn-lt"/>
              </a:rPr>
              <a:t>+ Hitze: Gesundheitsrisiko</a:t>
            </a:r>
          </a:p>
          <a:p>
            <a:pPr>
              <a:buClr>
                <a:schemeClr val="bg2"/>
              </a:buClr>
              <a:buSzPct val="140000"/>
            </a:pPr>
            <a:endParaRPr lang="de-DE" sz="1600" dirty="0">
              <a:solidFill>
                <a:schemeClr val="tx1"/>
              </a:solidFill>
              <a:latin typeface="+mn-lt"/>
            </a:endParaRPr>
          </a:p>
          <a:p>
            <a:pPr algn="ctr">
              <a:buClr>
                <a:schemeClr val="bg2"/>
              </a:buClr>
              <a:buSzPct val="140000"/>
            </a:pPr>
            <a:r>
              <a:rPr lang="de-DE" sz="1600" dirty="0" smtClean="0">
                <a:solidFill>
                  <a:schemeClr val="tx1"/>
                </a:solidFill>
                <a:latin typeface="+mn-lt"/>
              </a:rPr>
              <a:t>Hitze kann den </a:t>
            </a:r>
          </a:p>
          <a:p>
            <a:pPr algn="ctr">
              <a:buClr>
                <a:schemeClr val="bg2"/>
              </a:buClr>
              <a:buSzPct val="140000"/>
            </a:pPr>
            <a:r>
              <a:rPr lang="de-DE" sz="1600" dirty="0" smtClean="0">
                <a:solidFill>
                  <a:schemeClr val="tx1"/>
                </a:solidFill>
                <a:latin typeface="+mn-lt"/>
              </a:rPr>
              <a:t>Ausschlag geben! </a:t>
            </a:r>
          </a:p>
        </p:txBody>
      </p:sp>
      <p:sp>
        <p:nvSpPr>
          <p:cNvPr id="17" name="Pfeil nach oben 16"/>
          <p:cNvSpPr/>
          <p:nvPr/>
        </p:nvSpPr>
        <p:spPr>
          <a:xfrm>
            <a:off x="8923347" y="3257365"/>
            <a:ext cx="216024" cy="269424"/>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8" name="Pfeil nach oben 17"/>
          <p:cNvSpPr/>
          <p:nvPr/>
        </p:nvSpPr>
        <p:spPr>
          <a:xfrm>
            <a:off x="8707323" y="3257365"/>
            <a:ext cx="216024" cy="269424"/>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9" name="Pfeil nach oben 18"/>
          <p:cNvSpPr/>
          <p:nvPr/>
        </p:nvSpPr>
        <p:spPr>
          <a:xfrm>
            <a:off x="8486896" y="3257365"/>
            <a:ext cx="216024" cy="269424"/>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093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animBg="1"/>
      <p:bldP spid="15" grpId="0" animBg="1"/>
      <p:bldP spid="17" grpId="0" animBg="1"/>
      <p:bldP spid="18" grpId="0" animBg="1"/>
      <p:bldP spid="1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dirty="0" smtClean="0"/>
              <a:t>Die …</a:t>
            </a:r>
          </a:p>
          <a:p>
            <a:pPr marL="0" indent="0">
              <a:buNone/>
            </a:pPr>
            <a:endParaRPr lang="de-DE" dirty="0" smtClean="0"/>
          </a:p>
          <a:p>
            <a:r>
              <a:rPr lang="de-DE" dirty="0" smtClean="0"/>
              <a:t>Vorbeugung am Menschen (Patienten)</a:t>
            </a:r>
          </a:p>
          <a:p>
            <a:r>
              <a:rPr lang="de-DE" dirty="0" smtClean="0"/>
              <a:t>Anpassung des Verhaltens</a:t>
            </a:r>
          </a:p>
          <a:p>
            <a:r>
              <a:rPr lang="de-DE" dirty="0" smtClean="0"/>
              <a:t>Umgestaltung/Anpassung des Wohnraums</a:t>
            </a:r>
          </a:p>
          <a:p>
            <a:r>
              <a:rPr lang="de-DE" dirty="0" smtClean="0"/>
              <a:t>Einbindung von Angehörigen</a:t>
            </a:r>
          </a:p>
          <a:p>
            <a:endParaRPr lang="de-DE" dirty="0" smtClean="0"/>
          </a:p>
          <a:p>
            <a:pPr marL="0" indent="0">
              <a:buNone/>
            </a:pPr>
            <a:r>
              <a:rPr lang="de-DE" dirty="0" smtClean="0"/>
              <a:t>… gehen Hand in Hand</a:t>
            </a:r>
            <a:endParaRPr lang="de-DE" dirty="0"/>
          </a:p>
          <a:p>
            <a:pPr marL="0" indent="0">
              <a:buNone/>
            </a:pPr>
            <a:r>
              <a:rPr lang="de-DE" dirty="0"/>
              <a:t>u</a:t>
            </a:r>
            <a:r>
              <a:rPr lang="de-DE" dirty="0" smtClean="0"/>
              <a:t>nd ergänzen sich gegenseitig!</a:t>
            </a:r>
            <a:endParaRPr lang="de-DE" dirty="0"/>
          </a:p>
        </p:txBody>
      </p:sp>
      <p:sp>
        <p:nvSpPr>
          <p:cNvPr id="2" name="Titel 1"/>
          <p:cNvSpPr>
            <a:spLocks noGrp="1"/>
          </p:cNvSpPr>
          <p:nvPr>
            <p:ph type="title"/>
          </p:nvPr>
        </p:nvSpPr>
        <p:spPr/>
        <p:txBody>
          <a:bodyPr/>
          <a:lstStyle/>
          <a:p>
            <a:r>
              <a:rPr lang="de-DE" dirty="0" smtClean="0"/>
              <a:t>Ansatzpunkte</a:t>
            </a:r>
            <a:endParaRPr lang="de-DE" dirty="0"/>
          </a:p>
        </p:txBody>
      </p:sp>
      <p:sp>
        <p:nvSpPr>
          <p:cNvPr id="4" name="Datumsplatzhalter 3"/>
          <p:cNvSpPr>
            <a:spLocks noGrp="1"/>
          </p:cNvSpPr>
          <p:nvPr>
            <p:ph type="dt" sz="half" idx="14"/>
          </p:nvPr>
        </p:nvSpPr>
        <p:spPr/>
        <p:txBody>
          <a:bodyPr/>
          <a:lstStyle/>
          <a:p>
            <a:pPr>
              <a:defRPr/>
            </a:pPr>
            <a:fld id="{5D74D3F8-3DA7-4656-ADDE-C02D61C4A56A}" type="datetime1">
              <a:rPr lang="de-DE" smtClean="0"/>
              <a:t>19.03.2018</a:t>
            </a:fld>
            <a:endParaRPr lang="de-DE"/>
          </a:p>
        </p:txBody>
      </p:sp>
      <p:sp>
        <p:nvSpPr>
          <p:cNvPr id="5" name="Fußzeilenplatzhalter 4"/>
          <p:cNvSpPr>
            <a:spLocks noGrp="1"/>
          </p:cNvSpPr>
          <p:nvPr>
            <p:ph type="ftr" sz="quarter" idx="15"/>
          </p:nvPr>
        </p:nvSpPr>
        <p:spPr/>
        <p:txBody>
          <a:bodyPr/>
          <a:lstStyle/>
          <a:p>
            <a:pPr>
              <a:defRPr/>
            </a:pPr>
            <a:r>
              <a:rPr lang="de-DE" dirty="0"/>
              <a:t>Präventionsmaßnahmen während Hitzeperioden </a:t>
            </a:r>
          </a:p>
        </p:txBody>
      </p:sp>
      <p:sp>
        <p:nvSpPr>
          <p:cNvPr id="6" name="Foliennummernplatzhalter 5"/>
          <p:cNvSpPr>
            <a:spLocks noGrp="1"/>
          </p:cNvSpPr>
          <p:nvPr>
            <p:ph type="sldNum" sz="quarter" idx="16"/>
          </p:nvPr>
        </p:nvSpPr>
        <p:spPr/>
        <p:txBody>
          <a:bodyPr/>
          <a:lstStyle/>
          <a:p>
            <a:pPr>
              <a:defRPr/>
            </a:pPr>
            <a:fld id="{3C893080-0BDA-4956-AEA0-5D3DE1CCAE7E}" type="slidenum">
              <a:rPr lang="de-DE" smtClean="0"/>
              <a:pPr>
                <a:defRPr/>
              </a:pPr>
              <a:t>72</a:t>
            </a:fld>
            <a:endParaRPr lang="de-DE"/>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348" r="10348"/>
          <a:stretch>
            <a:fillRect/>
          </a:stretch>
        </p:blipFill>
        <p:spPr bwMode="auto">
          <a:xfrm>
            <a:off x="4203406" y="1946151"/>
            <a:ext cx="497593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4443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Die Sache mit den Medikamenten – Bewusstsein schaffen</a:t>
            </a:r>
            <a:endParaRPr lang="de-DE" dirty="0"/>
          </a:p>
        </p:txBody>
      </p:sp>
      <p:sp>
        <p:nvSpPr>
          <p:cNvPr id="9" name="Inhaltsplatzhalter 8"/>
          <p:cNvSpPr>
            <a:spLocks noGrp="1"/>
          </p:cNvSpPr>
          <p:nvPr>
            <p:ph idx="1"/>
          </p:nvPr>
        </p:nvSpPr>
        <p:spPr/>
        <p:txBody>
          <a:bodyPr/>
          <a:lstStyle/>
          <a:p>
            <a:r>
              <a:rPr lang="de-DE" dirty="0" smtClean="0"/>
              <a:t>Auswirkungen von Medikamenten auf</a:t>
            </a:r>
          </a:p>
          <a:p>
            <a:pPr lvl="1"/>
            <a:r>
              <a:rPr lang="de-DE" dirty="0" smtClean="0"/>
              <a:t>Durstempfinden</a:t>
            </a:r>
          </a:p>
          <a:p>
            <a:pPr lvl="1"/>
            <a:r>
              <a:rPr lang="de-DE" dirty="0" smtClean="0"/>
              <a:t>Trinkverhalten</a:t>
            </a:r>
          </a:p>
          <a:p>
            <a:pPr lvl="1"/>
            <a:r>
              <a:rPr lang="de-DE" dirty="0" smtClean="0"/>
              <a:t>Wasserhaushalt</a:t>
            </a:r>
          </a:p>
          <a:p>
            <a:r>
              <a:rPr lang="de-DE" dirty="0" smtClean="0"/>
              <a:t>Oftmals Einnahme mehrerer Medikamente</a:t>
            </a:r>
            <a:endParaRPr lang="de-DE" dirty="0"/>
          </a:p>
          <a:p>
            <a:pPr marL="0" indent="0">
              <a:buNone/>
            </a:pPr>
            <a:endParaRPr lang="de-DE" dirty="0"/>
          </a:p>
          <a:p>
            <a:r>
              <a:rPr lang="de-DE" dirty="0"/>
              <a:t>Blick auf den </a:t>
            </a:r>
            <a:r>
              <a:rPr lang="de-DE" dirty="0" smtClean="0"/>
              <a:t>Medikamentenplan!</a:t>
            </a:r>
            <a:endParaRPr lang="de-DE" dirty="0"/>
          </a:p>
          <a:p>
            <a:pPr marL="1028700" lvl="1">
              <a:buSzPct val="140000"/>
            </a:pPr>
            <a:r>
              <a:rPr lang="de-DE" dirty="0" smtClean="0"/>
              <a:t>Risikopatienten </a:t>
            </a:r>
            <a:r>
              <a:rPr lang="de-DE" dirty="0"/>
              <a:t>identifizieren</a:t>
            </a:r>
          </a:p>
          <a:p>
            <a:pPr marL="1028700" lvl="1">
              <a:buSzPct val="140000"/>
            </a:pPr>
            <a:r>
              <a:rPr lang="de-DE" dirty="0"/>
              <a:t>Besonderes </a:t>
            </a:r>
            <a:r>
              <a:rPr lang="de-DE" dirty="0" smtClean="0"/>
              <a:t>Augenmerk </a:t>
            </a:r>
            <a:r>
              <a:rPr lang="de-DE" dirty="0"/>
              <a:t>auf präventive </a:t>
            </a:r>
            <a:r>
              <a:rPr lang="de-DE" dirty="0" smtClean="0"/>
              <a:t>Maßnahmen</a:t>
            </a:r>
          </a:p>
          <a:p>
            <a:pPr marL="914400" lvl="2" indent="0">
              <a:buNone/>
            </a:pPr>
            <a:endParaRPr lang="de-DE" dirty="0" smtClean="0"/>
          </a:p>
          <a:p>
            <a:r>
              <a:rPr lang="de-DE" dirty="0" smtClean="0"/>
              <a:t>CAVE: Medikamente vor Hitze schützen!</a:t>
            </a:r>
            <a:endParaRPr lang="de-DE" dirty="0"/>
          </a:p>
        </p:txBody>
      </p:sp>
      <p:sp>
        <p:nvSpPr>
          <p:cNvPr id="5" name="Datumsplatzhalter 4"/>
          <p:cNvSpPr>
            <a:spLocks noGrp="1"/>
          </p:cNvSpPr>
          <p:nvPr>
            <p:ph type="dt" sz="half" idx="10"/>
          </p:nvPr>
        </p:nvSpPr>
        <p:spPr/>
        <p:txBody>
          <a:bodyPr/>
          <a:lstStyle/>
          <a:p>
            <a:pPr>
              <a:defRPr/>
            </a:pPr>
            <a:fld id="{6ADE7F01-F33F-4015-BCC2-2BCC4219DCB2}" type="datetime1">
              <a:rPr lang="de-DE" smtClean="0"/>
              <a:t>19.03.2018</a:t>
            </a:fld>
            <a:endParaRPr lang="de-DE"/>
          </a:p>
        </p:txBody>
      </p:sp>
      <p:sp>
        <p:nvSpPr>
          <p:cNvPr id="6" name="Fußzeilenplatzhalter 5"/>
          <p:cNvSpPr>
            <a:spLocks noGrp="1"/>
          </p:cNvSpPr>
          <p:nvPr>
            <p:ph type="ftr" sz="quarter" idx="11"/>
          </p:nvPr>
        </p:nvSpPr>
        <p:spPr/>
        <p:txBody>
          <a:bodyPr/>
          <a:lstStyle/>
          <a:p>
            <a:pPr>
              <a:defRPr/>
            </a:pPr>
            <a:r>
              <a:rPr lang="de-DE" dirty="0" smtClean="0"/>
              <a:t>Präventionsmaßnahmen während Hitzeperioden </a:t>
            </a:r>
            <a:endParaRPr lang="de-DE" dirty="0"/>
          </a:p>
        </p:txBody>
      </p:sp>
      <p:sp>
        <p:nvSpPr>
          <p:cNvPr id="7" name="Foliennummernplatzhalter 6"/>
          <p:cNvSpPr>
            <a:spLocks noGrp="1"/>
          </p:cNvSpPr>
          <p:nvPr>
            <p:ph type="sldNum" sz="quarter" idx="12"/>
          </p:nvPr>
        </p:nvSpPr>
        <p:spPr/>
        <p:txBody>
          <a:bodyPr/>
          <a:lstStyle/>
          <a:p>
            <a:pPr>
              <a:defRPr/>
            </a:pPr>
            <a:fld id="{E12D657F-D04D-48E0-8FD8-59468889CEC8}" type="slidenum">
              <a:rPr lang="de-DE" smtClean="0"/>
              <a:pPr>
                <a:defRPr/>
              </a:pPr>
              <a:t>73</a:t>
            </a:fld>
            <a:endParaRPr lang="de-DE"/>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348" r="10348"/>
          <a:stretch>
            <a:fillRect/>
          </a:stretch>
        </p:blipFill>
        <p:spPr bwMode="auto">
          <a:xfrm>
            <a:off x="6244801" y="116632"/>
            <a:ext cx="304649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130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Die Sache mit den Medikamenten – Bewusstsein schaffen</a:t>
            </a:r>
            <a:endParaRPr lang="de-DE" dirty="0"/>
          </a:p>
        </p:txBody>
      </p:sp>
      <p:sp>
        <p:nvSpPr>
          <p:cNvPr id="9" name="Inhaltsplatzhalter 8"/>
          <p:cNvSpPr>
            <a:spLocks noGrp="1"/>
          </p:cNvSpPr>
          <p:nvPr>
            <p:ph idx="1"/>
          </p:nvPr>
        </p:nvSpPr>
        <p:spPr/>
        <p:txBody>
          <a:bodyPr/>
          <a:lstStyle/>
          <a:p>
            <a:r>
              <a:rPr lang="de-DE" dirty="0" smtClean="0"/>
              <a:t>Wasserverluste durch</a:t>
            </a:r>
          </a:p>
          <a:p>
            <a:pPr lvl="1"/>
            <a:r>
              <a:rPr lang="de-DE" dirty="0" smtClean="0"/>
              <a:t>Diuretika</a:t>
            </a:r>
          </a:p>
          <a:p>
            <a:pPr lvl="1"/>
            <a:r>
              <a:rPr lang="de-DE" dirty="0" smtClean="0"/>
              <a:t>SGLT2-Hemmer (</a:t>
            </a:r>
            <a:r>
              <a:rPr lang="de-DE" dirty="0" err="1" smtClean="0"/>
              <a:t>Gliflozine</a:t>
            </a:r>
            <a:r>
              <a:rPr lang="de-DE" dirty="0" smtClean="0"/>
              <a:t>; Handelsname: </a:t>
            </a:r>
            <a:r>
              <a:rPr lang="de-DE" dirty="0" err="1" smtClean="0"/>
              <a:t>Jardiance</a:t>
            </a:r>
            <a:r>
              <a:rPr lang="de-DE" dirty="0" smtClean="0"/>
              <a:t>, </a:t>
            </a:r>
            <a:r>
              <a:rPr lang="de-DE" dirty="0" err="1" smtClean="0"/>
              <a:t>Forxiga</a:t>
            </a:r>
            <a:r>
              <a:rPr lang="de-DE" dirty="0" smtClean="0"/>
              <a:t>)</a:t>
            </a:r>
          </a:p>
          <a:p>
            <a:r>
              <a:rPr lang="de-DE" dirty="0" smtClean="0"/>
              <a:t>Nierenschädigende Medikamente</a:t>
            </a:r>
          </a:p>
          <a:p>
            <a:pPr lvl="1"/>
            <a:r>
              <a:rPr lang="de-DE" dirty="0" smtClean="0"/>
              <a:t>NSAID (NSAR), z. B. ASS, Ibuprofen</a:t>
            </a:r>
          </a:p>
          <a:p>
            <a:pPr lvl="1"/>
            <a:r>
              <a:rPr lang="de-DE" dirty="0" smtClean="0"/>
              <a:t>Zytostatika</a:t>
            </a:r>
          </a:p>
          <a:p>
            <a:pPr lvl="1"/>
            <a:r>
              <a:rPr lang="de-DE" dirty="0" smtClean="0"/>
              <a:t>Antibiotika (Penicilline, </a:t>
            </a:r>
            <a:r>
              <a:rPr lang="de-DE" dirty="0" err="1" smtClean="0"/>
              <a:t>Cephalosporine</a:t>
            </a:r>
            <a:r>
              <a:rPr lang="de-DE" dirty="0" smtClean="0"/>
              <a:t>)</a:t>
            </a:r>
          </a:p>
          <a:p>
            <a:r>
              <a:rPr lang="de-DE" dirty="0" smtClean="0"/>
              <a:t>Bei eingeschränkter Nierenfunktion </a:t>
            </a:r>
            <a:r>
              <a:rPr lang="de-DE" dirty="0" smtClean="0">
                <a:sym typeface="Wingdings" panose="05000000000000000000" pitchFamily="2" charset="2"/>
              </a:rPr>
              <a:t></a:t>
            </a:r>
            <a:r>
              <a:rPr lang="de-DE" dirty="0" smtClean="0"/>
              <a:t> Akkumulation der Wirkstoffe </a:t>
            </a:r>
            <a:r>
              <a:rPr lang="de-DE" dirty="0" smtClean="0">
                <a:sym typeface="Wingdings" panose="05000000000000000000" pitchFamily="2" charset="2"/>
              </a:rPr>
              <a:t></a:t>
            </a:r>
            <a:r>
              <a:rPr lang="de-DE" dirty="0" smtClean="0"/>
              <a:t> Überdosierung</a:t>
            </a:r>
          </a:p>
          <a:p>
            <a:pPr lvl="1"/>
            <a:r>
              <a:rPr lang="de-DE" dirty="0" smtClean="0"/>
              <a:t>CAVE (beide: geringe therapeutische Breite)</a:t>
            </a:r>
          </a:p>
          <a:p>
            <a:pPr lvl="2"/>
            <a:r>
              <a:rPr lang="de-DE" dirty="0" smtClean="0"/>
              <a:t>Lithium (</a:t>
            </a:r>
            <a:r>
              <a:rPr lang="de-DE" dirty="0" err="1" smtClean="0"/>
              <a:t>Quilonum</a:t>
            </a:r>
            <a:r>
              <a:rPr lang="de-DE" dirty="0" smtClean="0"/>
              <a:t> </a:t>
            </a:r>
            <a:r>
              <a:rPr lang="de-DE" dirty="0" err="1" smtClean="0"/>
              <a:t>retard</a:t>
            </a:r>
            <a:r>
              <a:rPr lang="de-DE" dirty="0" smtClean="0"/>
              <a:t>)</a:t>
            </a:r>
          </a:p>
          <a:p>
            <a:pPr lvl="2"/>
            <a:r>
              <a:rPr lang="de-DE" dirty="0" smtClean="0"/>
              <a:t>Digitalis (</a:t>
            </a:r>
            <a:r>
              <a:rPr lang="de-DE" dirty="0" err="1" smtClean="0"/>
              <a:t>Digitoxin</a:t>
            </a:r>
            <a:r>
              <a:rPr lang="de-DE" dirty="0"/>
              <a:t> </a:t>
            </a:r>
            <a:r>
              <a:rPr lang="de-DE" dirty="0" smtClean="0"/>
              <a:t>AWD, </a:t>
            </a:r>
            <a:r>
              <a:rPr lang="de-DE" dirty="0" err="1" smtClean="0"/>
              <a:t>Digimerck</a:t>
            </a:r>
            <a:r>
              <a:rPr lang="de-DE" dirty="0" smtClean="0"/>
              <a:t>)</a:t>
            </a:r>
          </a:p>
          <a:p>
            <a:pPr lvl="2"/>
            <a:endParaRPr lang="de-DE" dirty="0" smtClean="0"/>
          </a:p>
          <a:p>
            <a:endParaRPr lang="de-DE" dirty="0"/>
          </a:p>
        </p:txBody>
      </p:sp>
      <p:sp>
        <p:nvSpPr>
          <p:cNvPr id="5" name="Datumsplatzhalter 4"/>
          <p:cNvSpPr>
            <a:spLocks noGrp="1"/>
          </p:cNvSpPr>
          <p:nvPr>
            <p:ph type="dt" sz="half" idx="10"/>
          </p:nvPr>
        </p:nvSpPr>
        <p:spPr/>
        <p:txBody>
          <a:bodyPr/>
          <a:lstStyle/>
          <a:p>
            <a:pPr>
              <a:defRPr/>
            </a:pPr>
            <a:fld id="{6ADE7F01-F33F-4015-BCC2-2BCC4219DCB2}" type="datetime1">
              <a:rPr lang="de-DE" smtClean="0"/>
              <a:t>19.03.2018</a:t>
            </a:fld>
            <a:endParaRPr lang="de-DE"/>
          </a:p>
        </p:txBody>
      </p:sp>
      <p:sp>
        <p:nvSpPr>
          <p:cNvPr id="6" name="Fußzeilenplatzhalter 5"/>
          <p:cNvSpPr>
            <a:spLocks noGrp="1"/>
          </p:cNvSpPr>
          <p:nvPr>
            <p:ph type="ftr" sz="quarter" idx="11"/>
          </p:nvPr>
        </p:nvSpPr>
        <p:spPr/>
        <p:txBody>
          <a:bodyPr/>
          <a:lstStyle/>
          <a:p>
            <a:pPr>
              <a:defRPr/>
            </a:pPr>
            <a:r>
              <a:rPr lang="de-DE" dirty="0" smtClean="0"/>
              <a:t>Präventionsmaßnahmen während Hitzeperioden </a:t>
            </a:r>
            <a:endParaRPr lang="de-DE" dirty="0"/>
          </a:p>
        </p:txBody>
      </p:sp>
      <p:sp>
        <p:nvSpPr>
          <p:cNvPr id="7" name="Foliennummernplatzhalter 6"/>
          <p:cNvSpPr>
            <a:spLocks noGrp="1"/>
          </p:cNvSpPr>
          <p:nvPr>
            <p:ph type="sldNum" sz="quarter" idx="12"/>
          </p:nvPr>
        </p:nvSpPr>
        <p:spPr/>
        <p:txBody>
          <a:bodyPr/>
          <a:lstStyle/>
          <a:p>
            <a:pPr>
              <a:defRPr/>
            </a:pPr>
            <a:fld id="{E12D657F-D04D-48E0-8FD8-59468889CEC8}" type="slidenum">
              <a:rPr lang="de-DE" smtClean="0"/>
              <a:pPr>
                <a:defRPr/>
              </a:pPr>
              <a:t>74</a:t>
            </a:fld>
            <a:endParaRPr lang="de-DE"/>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348" r="10348"/>
          <a:stretch>
            <a:fillRect/>
          </a:stretch>
        </p:blipFill>
        <p:spPr bwMode="auto">
          <a:xfrm>
            <a:off x="6244801" y="116632"/>
            <a:ext cx="304649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1521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Vorbeugung am Patienten</a:t>
            </a:r>
            <a:endParaRPr lang="de-DE" dirty="0"/>
          </a:p>
        </p:txBody>
      </p:sp>
      <p:sp>
        <p:nvSpPr>
          <p:cNvPr id="3" name="Inhaltsplatzhalter 2"/>
          <p:cNvSpPr>
            <a:spLocks noGrp="1"/>
          </p:cNvSpPr>
          <p:nvPr>
            <p:ph idx="1"/>
          </p:nvPr>
        </p:nvSpPr>
        <p:spPr/>
        <p:txBody>
          <a:bodyPr/>
          <a:lstStyle/>
          <a:p>
            <a:r>
              <a:rPr lang="de-DE" dirty="0" smtClean="0"/>
              <a:t>Kleidung anpassen</a:t>
            </a:r>
          </a:p>
          <a:p>
            <a:pPr lvl="1"/>
            <a:r>
              <a:rPr lang="de-DE" dirty="0" smtClean="0"/>
              <a:t>weit, leicht, atmungsaktiv </a:t>
            </a:r>
            <a:r>
              <a:rPr lang="de-DE" dirty="0" smtClean="0">
                <a:sym typeface="Wingdings" panose="05000000000000000000" pitchFamily="2" charset="2"/>
              </a:rPr>
              <a:t> Zirkulation</a:t>
            </a:r>
          </a:p>
          <a:p>
            <a:pPr lvl="1"/>
            <a:r>
              <a:rPr lang="de-DE" dirty="0">
                <a:sym typeface="Wingdings" panose="05000000000000000000" pitchFamily="2" charset="2"/>
              </a:rPr>
              <a:t>h</a:t>
            </a:r>
            <a:r>
              <a:rPr lang="de-DE" dirty="0" smtClean="0">
                <a:sym typeface="Wingdings" panose="05000000000000000000" pitchFamily="2" charset="2"/>
              </a:rPr>
              <a:t>ell statt dunkel  Reflektion statt Absorption</a:t>
            </a:r>
          </a:p>
          <a:p>
            <a:pPr lvl="1"/>
            <a:r>
              <a:rPr lang="de-DE" dirty="0" smtClean="0">
                <a:sym typeface="Wingdings" panose="05000000000000000000" pitchFamily="2" charset="2"/>
              </a:rPr>
              <a:t>Kopfbedeckung und Sonnenbrille</a:t>
            </a:r>
          </a:p>
          <a:p>
            <a:pPr lvl="1"/>
            <a:r>
              <a:rPr lang="de-DE" dirty="0" smtClean="0">
                <a:sym typeface="Wingdings" panose="05000000000000000000" pitchFamily="2" charset="2"/>
              </a:rPr>
              <a:t>Bevorzugt Baumwollkleidung</a:t>
            </a:r>
          </a:p>
          <a:p>
            <a:r>
              <a:rPr lang="de-DE" dirty="0" smtClean="0">
                <a:sym typeface="Wingdings" panose="05000000000000000000" pitchFamily="2" charset="2"/>
              </a:rPr>
              <a:t>Befeuchtung der Haut</a:t>
            </a:r>
          </a:p>
          <a:p>
            <a:pPr lvl="1"/>
            <a:r>
              <a:rPr lang="de-DE" dirty="0" smtClean="0">
                <a:sym typeface="Wingdings" panose="05000000000000000000" pitchFamily="2" charset="2"/>
              </a:rPr>
              <a:t>Nasse Tücher auf Beinen, Armen, Gesicht und Nacken</a:t>
            </a:r>
          </a:p>
          <a:p>
            <a:pPr lvl="1"/>
            <a:r>
              <a:rPr lang="de-DE" dirty="0" smtClean="0">
                <a:sym typeface="Wingdings" panose="05000000000000000000" pitchFamily="2" charset="2"/>
              </a:rPr>
              <a:t>Haut mit kühlem Wasser befeuchten und trocknen lassen (dem Körper wird Verdunstungswärme entzogen)</a:t>
            </a:r>
          </a:p>
          <a:p>
            <a:pPr lvl="1"/>
            <a:r>
              <a:rPr lang="de-DE" dirty="0" smtClean="0">
                <a:sym typeface="Wingdings" panose="05000000000000000000" pitchFamily="2" charset="2"/>
              </a:rPr>
              <a:t>Kühle Fußbäder</a:t>
            </a:r>
          </a:p>
          <a:p>
            <a:r>
              <a:rPr lang="de-DE" dirty="0" smtClean="0">
                <a:sym typeface="Wingdings" panose="05000000000000000000" pitchFamily="2" charset="2"/>
              </a:rPr>
              <a:t>Regelmäßiges Wiegen</a:t>
            </a:r>
          </a:p>
          <a:p>
            <a:r>
              <a:rPr lang="de-DE" dirty="0" smtClean="0">
                <a:sym typeface="Wingdings" panose="05000000000000000000" pitchFamily="2" charset="2"/>
              </a:rPr>
              <a:t>Wenn möglich in klimatisierten Räumen aufhalten</a:t>
            </a:r>
          </a:p>
          <a:p>
            <a:endParaRPr lang="de-DE" dirty="0" smtClean="0">
              <a:sym typeface="Wingdings" panose="05000000000000000000" pitchFamily="2" charset="2"/>
            </a:endParaRPr>
          </a:p>
          <a:p>
            <a:pPr lvl="1"/>
            <a:endParaRPr lang="de-DE" dirty="0" smtClean="0"/>
          </a:p>
          <a:p>
            <a:endParaRPr lang="de-DE" dirty="0"/>
          </a:p>
        </p:txBody>
      </p:sp>
      <p:sp>
        <p:nvSpPr>
          <p:cNvPr id="4" name="Datumsplatzhalter 3"/>
          <p:cNvSpPr>
            <a:spLocks noGrp="1"/>
          </p:cNvSpPr>
          <p:nvPr>
            <p:ph type="dt" sz="half" idx="10"/>
          </p:nvPr>
        </p:nvSpPr>
        <p:spPr/>
        <p:txBody>
          <a:bodyPr/>
          <a:lstStyle/>
          <a:p>
            <a:pPr>
              <a:defRPr/>
            </a:pPr>
            <a:fld id="{60BBCCB9-8DCE-4D4D-8F8F-447180F449CF}" type="datetime1">
              <a:rPr lang="de-DE" smtClean="0"/>
              <a:t>19.03.2018</a:t>
            </a:fld>
            <a:endParaRPr lang="de-DE" dirty="0"/>
          </a:p>
        </p:txBody>
      </p:sp>
      <p:sp>
        <p:nvSpPr>
          <p:cNvPr id="5" name="Fußzeilenplatzhalter 4"/>
          <p:cNvSpPr>
            <a:spLocks noGrp="1"/>
          </p:cNvSpPr>
          <p:nvPr>
            <p:ph type="ftr" sz="quarter" idx="11"/>
          </p:nvPr>
        </p:nvSpPr>
        <p:spPr/>
        <p:txBody>
          <a:bodyPr/>
          <a:lstStyle/>
          <a:p>
            <a:pPr>
              <a:defRPr/>
            </a:pPr>
            <a:r>
              <a:rPr lang="de-DE" dirty="0"/>
              <a:t>Präventionsmaßnahmen während Hitzeperioden </a:t>
            </a:r>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75</a:t>
            </a:fld>
            <a:endParaRPr lang="de-DE"/>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348" r="10348"/>
          <a:stretch>
            <a:fillRect/>
          </a:stretch>
        </p:blipFill>
        <p:spPr bwMode="auto">
          <a:xfrm>
            <a:off x="6244801" y="116632"/>
            <a:ext cx="304649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4150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323528" y="908720"/>
            <a:ext cx="4176464" cy="4896544"/>
          </a:xfrm>
        </p:spPr>
        <p:txBody>
          <a:bodyPr/>
          <a:lstStyle/>
          <a:p>
            <a:pPr marL="914400" lvl="2" indent="0">
              <a:buNone/>
            </a:pPr>
            <a:endParaRPr lang="de-DE" dirty="0"/>
          </a:p>
          <a:p>
            <a:r>
              <a:rPr lang="de-DE" dirty="0" smtClean="0"/>
              <a:t>Essverhalten</a:t>
            </a:r>
          </a:p>
          <a:p>
            <a:pPr lvl="1"/>
            <a:r>
              <a:rPr lang="de-DE" dirty="0" smtClean="0"/>
              <a:t>Hoher Wassergehalt</a:t>
            </a:r>
          </a:p>
          <a:p>
            <a:r>
              <a:rPr lang="de-DE" dirty="0" smtClean="0"/>
              <a:t>Trinkverhalten</a:t>
            </a:r>
          </a:p>
          <a:p>
            <a:pPr lvl="1"/>
            <a:r>
              <a:rPr lang="de-DE" dirty="0" smtClean="0"/>
              <a:t>Über den Tag verteilt</a:t>
            </a:r>
          </a:p>
          <a:p>
            <a:pPr lvl="1"/>
            <a:r>
              <a:rPr lang="de-DE" dirty="0" smtClean="0"/>
              <a:t>Nicht eiskalt</a:t>
            </a:r>
          </a:p>
          <a:p>
            <a:r>
              <a:rPr lang="de-DE" dirty="0" smtClean="0"/>
              <a:t>Körperliche Aktivität reduzieren</a:t>
            </a:r>
          </a:p>
          <a:p>
            <a:pPr lvl="1"/>
            <a:r>
              <a:rPr lang="de-DE" dirty="0" smtClean="0"/>
              <a:t>Gartenarbeit, Einkaufen, Spazieren, Sport/Physiotherapie</a:t>
            </a:r>
            <a:endParaRPr lang="de-DE" dirty="0"/>
          </a:p>
          <a:p>
            <a:r>
              <a:rPr lang="de-DE" dirty="0" smtClean="0"/>
              <a:t>Meiden</a:t>
            </a:r>
          </a:p>
          <a:p>
            <a:pPr lvl="1"/>
            <a:r>
              <a:rPr lang="de-DE" dirty="0" smtClean="0"/>
              <a:t>längerer Aufenthalt in parkenden Autos</a:t>
            </a:r>
          </a:p>
          <a:p>
            <a:pPr lvl="1"/>
            <a:r>
              <a:rPr lang="de-DE" dirty="0" smtClean="0"/>
              <a:t>Hitzestunden </a:t>
            </a:r>
            <a:r>
              <a:rPr lang="de-DE" dirty="0"/>
              <a:t>(11-18 Uhr</a:t>
            </a:r>
            <a:r>
              <a:rPr lang="de-DE" dirty="0" smtClean="0"/>
              <a:t>) </a:t>
            </a:r>
            <a:endParaRPr lang="de-DE" dirty="0"/>
          </a:p>
          <a:p>
            <a:r>
              <a:rPr lang="de-DE" dirty="0" smtClean="0"/>
              <a:t>Eincremen und im Schatten aufhalten</a:t>
            </a:r>
            <a:endParaRPr lang="de-DE" dirty="0"/>
          </a:p>
          <a:p>
            <a:endParaRPr lang="de-DE" dirty="0"/>
          </a:p>
        </p:txBody>
      </p:sp>
      <p:pic>
        <p:nvPicPr>
          <p:cNvPr id="10" name="Bildplatzhalt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821" r="31821"/>
          <a:stretch>
            <a:fillRect/>
          </a:stretch>
        </p:blipFill>
        <p:spPr>
          <a:xfrm>
            <a:off x="4932480" y="1556792"/>
            <a:ext cx="3960000" cy="4428000"/>
          </a:xfrm>
        </p:spPr>
      </p:pic>
      <p:sp>
        <p:nvSpPr>
          <p:cNvPr id="7" name="Titel 6"/>
          <p:cNvSpPr>
            <a:spLocks noGrp="1"/>
          </p:cNvSpPr>
          <p:nvPr>
            <p:ph type="title"/>
          </p:nvPr>
        </p:nvSpPr>
        <p:spPr/>
        <p:txBody>
          <a:bodyPr/>
          <a:lstStyle/>
          <a:p>
            <a:r>
              <a:rPr lang="de-DE" dirty="0" smtClean="0"/>
              <a:t>Anpassung des Verhaltens</a:t>
            </a:r>
            <a:endParaRPr lang="de-DE" dirty="0"/>
          </a:p>
        </p:txBody>
      </p:sp>
      <p:sp>
        <p:nvSpPr>
          <p:cNvPr id="4" name="Datumsplatzhalter 3"/>
          <p:cNvSpPr>
            <a:spLocks noGrp="1"/>
          </p:cNvSpPr>
          <p:nvPr>
            <p:ph type="dt" sz="half" idx="14"/>
          </p:nvPr>
        </p:nvSpPr>
        <p:spPr/>
        <p:txBody>
          <a:bodyPr/>
          <a:lstStyle/>
          <a:p>
            <a:pPr>
              <a:defRPr/>
            </a:pPr>
            <a:fld id="{E211DF7B-1C72-48C6-AF4D-E4EB5A7D7A8A}" type="datetime1">
              <a:rPr lang="de-DE" smtClean="0"/>
              <a:t>19.03.2018</a:t>
            </a:fld>
            <a:endParaRPr lang="de-DE" dirty="0"/>
          </a:p>
        </p:txBody>
      </p:sp>
      <p:sp>
        <p:nvSpPr>
          <p:cNvPr id="5" name="Fußzeilenplatzhalter 4"/>
          <p:cNvSpPr>
            <a:spLocks noGrp="1"/>
          </p:cNvSpPr>
          <p:nvPr>
            <p:ph type="ftr" sz="quarter" idx="15"/>
          </p:nvPr>
        </p:nvSpPr>
        <p:spPr/>
        <p:txBody>
          <a:bodyPr/>
          <a:lstStyle/>
          <a:p>
            <a:pPr>
              <a:defRPr/>
            </a:pPr>
            <a:r>
              <a:rPr lang="de-DE" dirty="0"/>
              <a:t>Präventionsmaßnahmen während Hitzeperioden </a:t>
            </a:r>
          </a:p>
        </p:txBody>
      </p:sp>
      <p:sp>
        <p:nvSpPr>
          <p:cNvPr id="6" name="Foliennummernplatzhalter 5"/>
          <p:cNvSpPr>
            <a:spLocks noGrp="1"/>
          </p:cNvSpPr>
          <p:nvPr>
            <p:ph type="sldNum" sz="quarter" idx="16"/>
          </p:nvPr>
        </p:nvSpPr>
        <p:spPr/>
        <p:txBody>
          <a:bodyPr/>
          <a:lstStyle/>
          <a:p>
            <a:pPr>
              <a:defRPr/>
            </a:pPr>
            <a:fld id="{3C893080-0BDA-4956-AEA0-5D3DE1CCAE7E}" type="slidenum">
              <a:rPr lang="de-DE" smtClean="0"/>
              <a:pPr>
                <a:defRPr/>
              </a:pPr>
              <a:t>76</a:t>
            </a:fld>
            <a:endParaRPr lang="de-DE"/>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556793"/>
            <a:ext cx="3959745" cy="450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1208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Umgestaltung/Anpassung des 	</a:t>
            </a:r>
            <a:br>
              <a:rPr lang="de-DE" dirty="0" smtClean="0"/>
            </a:br>
            <a:r>
              <a:rPr lang="de-DE" dirty="0" smtClean="0"/>
              <a:t>Wohnraums</a:t>
            </a:r>
            <a:endParaRPr lang="de-DE" dirty="0"/>
          </a:p>
        </p:txBody>
      </p:sp>
      <p:sp>
        <p:nvSpPr>
          <p:cNvPr id="3" name="Inhaltsplatzhalter 2"/>
          <p:cNvSpPr>
            <a:spLocks noGrp="1"/>
          </p:cNvSpPr>
          <p:nvPr>
            <p:ph idx="1"/>
          </p:nvPr>
        </p:nvSpPr>
        <p:spPr/>
        <p:txBody>
          <a:bodyPr/>
          <a:lstStyle/>
          <a:p>
            <a:r>
              <a:rPr lang="de-DE" dirty="0" smtClean="0"/>
              <a:t>Beschattung (Rollläden &gt; Vorhänge)</a:t>
            </a:r>
          </a:p>
          <a:p>
            <a:r>
              <a:rPr lang="de-DE" dirty="0" smtClean="0"/>
              <a:t>Lüften – frühmorgens und nachts</a:t>
            </a:r>
          </a:p>
          <a:p>
            <a:r>
              <a:rPr lang="de-DE" dirty="0" smtClean="0"/>
              <a:t>Fenster tagsüber geschlossen halten</a:t>
            </a:r>
          </a:p>
          <a:p>
            <a:r>
              <a:rPr lang="de-DE" dirty="0" smtClean="0"/>
              <a:t>Hilfsmittel: Fächer, Ventilator, nasse Tücher aufhängen</a:t>
            </a:r>
          </a:p>
          <a:p>
            <a:r>
              <a:rPr lang="de-DE" dirty="0" smtClean="0"/>
              <a:t>Elektrogeräte und Lampen erhitzen den Raum zusätzlich – wenn möglich abschalten</a:t>
            </a:r>
          </a:p>
          <a:p>
            <a:r>
              <a:rPr lang="de-DE" dirty="0" smtClean="0"/>
              <a:t>Gut lesbares Thermometer anbringen (&lt;26°C)</a:t>
            </a:r>
          </a:p>
          <a:p>
            <a:r>
              <a:rPr lang="de-DE" dirty="0" smtClean="0"/>
              <a:t>Zimmerpflanzen (Verdunstung kühlt den Raum)</a:t>
            </a:r>
          </a:p>
          <a:p>
            <a:endParaRPr lang="de-DE" dirty="0" smtClean="0"/>
          </a:p>
          <a:p>
            <a:endParaRPr lang="de-DE" dirty="0" smtClean="0"/>
          </a:p>
          <a:p>
            <a:endParaRPr lang="de-DE" dirty="0" smtClean="0"/>
          </a:p>
          <a:p>
            <a:endParaRPr lang="de-DE" dirty="0"/>
          </a:p>
        </p:txBody>
      </p:sp>
      <p:sp>
        <p:nvSpPr>
          <p:cNvPr id="4" name="Datumsplatzhalter 3"/>
          <p:cNvSpPr>
            <a:spLocks noGrp="1"/>
          </p:cNvSpPr>
          <p:nvPr>
            <p:ph type="dt" sz="half" idx="10"/>
          </p:nvPr>
        </p:nvSpPr>
        <p:spPr/>
        <p:txBody>
          <a:bodyPr/>
          <a:lstStyle/>
          <a:p>
            <a:pPr>
              <a:defRPr/>
            </a:pPr>
            <a:fld id="{BAC34442-4C39-492C-A7C6-81B6378F6510}" type="datetime1">
              <a:rPr lang="de-DE" smtClean="0"/>
              <a:t>19.03.2018</a:t>
            </a:fld>
            <a:endParaRPr lang="de-DE"/>
          </a:p>
        </p:txBody>
      </p:sp>
      <p:sp>
        <p:nvSpPr>
          <p:cNvPr id="5" name="Fußzeilenplatzhalter 4"/>
          <p:cNvSpPr>
            <a:spLocks noGrp="1"/>
          </p:cNvSpPr>
          <p:nvPr>
            <p:ph type="ftr" sz="quarter" idx="11"/>
          </p:nvPr>
        </p:nvSpPr>
        <p:spPr/>
        <p:txBody>
          <a:bodyPr/>
          <a:lstStyle/>
          <a:p>
            <a:pPr>
              <a:defRPr/>
            </a:pPr>
            <a:r>
              <a:rPr lang="de-DE" dirty="0"/>
              <a:t>Präventionsmaßnahmen während </a:t>
            </a:r>
            <a:r>
              <a:rPr lang="de-DE" dirty="0" smtClean="0"/>
              <a:t>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77</a:t>
            </a:fld>
            <a:endParaRPr lang="de-DE"/>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348" r="10348"/>
          <a:stretch>
            <a:fillRect/>
          </a:stretch>
        </p:blipFill>
        <p:spPr bwMode="auto">
          <a:xfrm>
            <a:off x="6244801" y="116632"/>
            <a:ext cx="304649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0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Einbindung der angehörigen</a:t>
            </a:r>
            <a:endParaRPr lang="de-DE" dirty="0"/>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r>
              <a:rPr lang="de-DE" dirty="0" smtClean="0"/>
              <a:t>Geben </a:t>
            </a:r>
            <a:r>
              <a:rPr lang="de-DE" dirty="0"/>
              <a:t>Hinweise bzgl. Kleidung/Abkühlung oder bieten Hilfe an (je nach Gesundheitszustand des Patienten)</a:t>
            </a:r>
          </a:p>
          <a:p>
            <a:r>
              <a:rPr lang="de-DE" dirty="0"/>
              <a:t>Erinnern (auch z.B. per WhatsApp) und üben richtiges Verhalten </a:t>
            </a:r>
          </a:p>
          <a:p>
            <a:r>
              <a:rPr lang="de-DE" dirty="0"/>
              <a:t>Helfen bei der Umgestaltung des Wohnraums und bieten tatkräftige Unterstützung</a:t>
            </a:r>
          </a:p>
          <a:p>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Präventionsmaßnahmen während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78</a:t>
            </a:fld>
            <a:endParaRPr lang="de-DE"/>
          </a:p>
        </p:txBody>
      </p:sp>
      <p:sp>
        <p:nvSpPr>
          <p:cNvPr id="8" name="Inhaltsplatzhalter 2"/>
          <p:cNvSpPr txBox="1">
            <a:spLocks/>
          </p:cNvSpPr>
          <p:nvPr/>
        </p:nvSpPr>
        <p:spPr>
          <a:xfrm>
            <a:off x="4927426" y="4565656"/>
            <a:ext cx="3960000" cy="1440000"/>
          </a:xfrm>
          <a:prstGeom prst="rect">
            <a:avLst/>
          </a:prstGeom>
        </p:spPr>
        <p:txBody>
          <a:bodyPr/>
          <a:lstStyle>
            <a:lvl1pPr marL="285750" indent="-285750" algn="l" rtl="0" eaLnBrk="0" fontAlgn="base" hangingPunct="0">
              <a:lnSpc>
                <a:spcPct val="120000"/>
              </a:lnSpc>
              <a:spcBef>
                <a:spcPts val="600"/>
              </a:spcBef>
              <a:spcAft>
                <a:spcPct val="0"/>
              </a:spcAft>
              <a:buClr>
                <a:schemeClr val="bg2"/>
              </a:buClr>
              <a:buSzPct val="140000"/>
              <a:buFont typeface="Wingdings" pitchFamily="2" charset="2"/>
              <a:buChar char="§"/>
              <a:defRPr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lnSpc>
                <a:spcPct val="120000"/>
              </a:lnSpc>
              <a:spcBef>
                <a:spcPts val="600"/>
              </a:spcBef>
              <a:spcAft>
                <a:spcPct val="0"/>
              </a:spcAft>
              <a:buClr>
                <a:schemeClr val="bg2"/>
              </a:buClr>
              <a:buSzPct val="120000"/>
              <a:buFont typeface="Wingdings" pitchFamily="2" charset="2"/>
              <a:buChar char="§"/>
              <a:defRPr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lnSpc>
                <a:spcPct val="120000"/>
              </a:lnSpc>
              <a:spcBef>
                <a:spcPts val="600"/>
              </a:spcBef>
              <a:spcAft>
                <a:spcPct val="0"/>
              </a:spcAft>
              <a:buClr>
                <a:schemeClr val="bg2"/>
              </a:buClr>
              <a:buSzPct val="120000"/>
              <a:buFont typeface="Wingdings" pitchFamily="2" charset="2"/>
              <a:buChar char="§"/>
              <a:defRPr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lnSpc>
                <a:spcPct val="120000"/>
              </a:lnSpc>
              <a:spcBef>
                <a:spcPts val="600"/>
              </a:spcBef>
              <a:spcAft>
                <a:spcPct val="0"/>
              </a:spcAft>
              <a:buClr>
                <a:schemeClr val="bg2"/>
              </a:buClr>
              <a:buSzPct val="120000"/>
              <a:buFont typeface="Wingdings" pitchFamily="2" charset="2"/>
              <a:buChar char="§"/>
              <a:defRPr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lnSpc>
                <a:spcPct val="120000"/>
              </a:lnSpc>
              <a:spcBef>
                <a:spcPts val="600"/>
              </a:spcBef>
              <a:spcAft>
                <a:spcPct val="0"/>
              </a:spcAft>
              <a:buClr>
                <a:schemeClr val="bg2"/>
              </a:buClr>
              <a:buSzPct val="120000"/>
              <a:buFont typeface="Wingdings" pitchFamily="2" charset="2"/>
              <a:buChar char="§"/>
              <a:defRPr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de-DE" sz="1800" dirty="0" smtClean="0"/>
              <a:t>Motivieren Sie zu regelmäßigen Besuchen durch Angehörige und Nachbarn!</a:t>
            </a:r>
          </a:p>
          <a:p>
            <a:pPr defTabSz="914400"/>
            <a:endParaRPr lang="de-DE" sz="1800"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348" r="10348"/>
          <a:stretch>
            <a:fillRect/>
          </a:stretch>
        </p:blipFill>
        <p:spPr bwMode="auto">
          <a:xfrm>
            <a:off x="6244801" y="116632"/>
            <a:ext cx="304649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56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323528" y="1340768"/>
            <a:ext cx="3960812" cy="2657015"/>
          </a:xfrm>
        </p:spPr>
      </p:pic>
      <p:sp>
        <p:nvSpPr>
          <p:cNvPr id="4" name="Titel 3"/>
          <p:cNvSpPr>
            <a:spLocks noGrp="1"/>
          </p:cNvSpPr>
          <p:nvPr>
            <p:ph type="title"/>
          </p:nvPr>
        </p:nvSpPr>
        <p:spPr/>
        <p:txBody>
          <a:bodyPr/>
          <a:lstStyle/>
          <a:p>
            <a:r>
              <a:rPr lang="de-DE" dirty="0" smtClean="0"/>
              <a:t>An die eigene Nase fassen</a:t>
            </a:r>
            <a:endParaRPr lang="de-DE" dirty="0"/>
          </a:p>
        </p:txBody>
      </p:sp>
      <p:sp>
        <p:nvSpPr>
          <p:cNvPr id="5" name="Datumsplatzhalter 4"/>
          <p:cNvSpPr>
            <a:spLocks noGrp="1"/>
          </p:cNvSpPr>
          <p:nvPr>
            <p:ph type="dt" sz="half" idx="14"/>
          </p:nvPr>
        </p:nvSpPr>
        <p:spPr/>
        <p:txBody>
          <a:bodyPr/>
          <a:lstStyle/>
          <a:p>
            <a:pPr>
              <a:defRPr/>
            </a:pPr>
            <a:fld id="{A49C5C78-2809-468F-8C6B-6D23D96FB61D}" type="datetime1">
              <a:rPr lang="de-DE" smtClean="0"/>
              <a:pPr>
                <a:defRPr/>
              </a:pPr>
              <a:t>19.03.2018</a:t>
            </a:fld>
            <a:endParaRPr lang="de-DE"/>
          </a:p>
        </p:txBody>
      </p:sp>
      <p:sp>
        <p:nvSpPr>
          <p:cNvPr id="6" name="Fußzeilenplatzhalter 5"/>
          <p:cNvSpPr>
            <a:spLocks noGrp="1"/>
          </p:cNvSpPr>
          <p:nvPr>
            <p:ph type="ftr" sz="quarter" idx="15"/>
          </p:nvPr>
        </p:nvSpPr>
        <p:spPr/>
        <p:txBody>
          <a:bodyPr/>
          <a:lstStyle/>
          <a:p>
            <a:pPr>
              <a:defRPr/>
            </a:pPr>
            <a:r>
              <a:rPr lang="de-DE" dirty="0" smtClean="0"/>
              <a:t>Präventionsmaßnahmen während Hitzeperioden</a:t>
            </a:r>
            <a:endParaRPr lang="de-DE" dirty="0"/>
          </a:p>
        </p:txBody>
      </p:sp>
      <p:sp>
        <p:nvSpPr>
          <p:cNvPr id="7" name="Foliennummernplatzhalter 6"/>
          <p:cNvSpPr>
            <a:spLocks noGrp="1"/>
          </p:cNvSpPr>
          <p:nvPr>
            <p:ph type="sldNum" sz="quarter" idx="16"/>
          </p:nvPr>
        </p:nvSpPr>
        <p:spPr/>
        <p:txBody>
          <a:bodyPr/>
          <a:lstStyle/>
          <a:p>
            <a:pPr>
              <a:defRPr/>
            </a:pPr>
            <a:fld id="{E12D657F-D04D-48E0-8FD8-59468889CEC8}" type="slidenum">
              <a:rPr lang="de-DE" smtClean="0"/>
              <a:pPr>
                <a:defRPr/>
              </a:pPr>
              <a:t>79</a:t>
            </a:fld>
            <a:endParaRPr lang="de-DE"/>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340768"/>
            <a:ext cx="38100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387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ihre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Dr. phil. Julia Schoierer</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julia.schoierer@med.uni-muenchen.de</a:t>
            </a:r>
            <a:endPar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endPar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Hanna Mertes, MPH</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hanna.mertes@med.uni-muenchen.de</a:t>
            </a:r>
          </a:p>
          <a:p>
            <a:pPr>
              <a:buClr>
                <a:schemeClr val="bg2"/>
              </a:buClr>
              <a:buSzPct val="140000"/>
            </a:pPr>
            <a:endPar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Arbeits-, Sozial- und Umweltmedizin</a:t>
            </a:r>
          </a:p>
          <a:p>
            <a:pPr>
              <a:buClr>
                <a:schemeClr val="bg2"/>
              </a:buClr>
              <a:buSzPct val="140000"/>
            </a:pPr>
            <a:endPar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4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ußzeilenplatzhalter 4"/>
          <p:cNvSpPr>
            <a:spLocks noGrp="1"/>
          </p:cNvSpPr>
          <p:nvPr>
            <p:ph type="ftr" sz="quarter" idx="11"/>
          </p:nvPr>
        </p:nvSpPr>
        <p:spPr>
          <a:xfrm>
            <a:off x="331788" y="179388"/>
            <a:ext cx="8243887" cy="180975"/>
          </a:xfrm>
        </p:spPr>
        <p:txBody>
          <a:bodyPr/>
          <a:lstStyle/>
          <a:p>
            <a:pPr>
              <a:defRPr/>
            </a:pPr>
            <a:r>
              <a:rPr lang="de-DE" dirty="0" smtClean="0"/>
              <a:t>Einführung in den Klimawandel</a:t>
            </a:r>
            <a:endParaRPr lang="de-DE" dirty="0"/>
          </a:p>
        </p:txBody>
      </p:sp>
    </p:spTree>
    <p:extLst>
      <p:ext uri="{BB962C8B-B14F-4D97-AF65-F5344CB8AC3E}">
        <p14:creationId xmlns:p14="http://schemas.microsoft.com/office/powerpoint/2010/main" val="3749417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ihre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 Wershofen</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Birgit.wershofen@med.uni-muenchen.de</a:t>
            </a:r>
          </a:p>
          <a:p>
            <a:pPr>
              <a:buClr>
                <a:schemeClr val="bg2"/>
              </a:buClr>
              <a:buSzPct val="140000"/>
            </a:pP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Didaktik und Ausbildungsforschung in der Medizin</a:t>
            </a:r>
          </a:p>
          <a:p>
            <a:pPr>
              <a:buClr>
                <a:schemeClr val="bg2"/>
              </a:buClr>
              <a:buSzPct val="140000"/>
            </a:pPr>
            <a:endPar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ußzeilenplatzhalter 4"/>
          <p:cNvSpPr>
            <a:spLocks noGrp="1"/>
          </p:cNvSpPr>
          <p:nvPr>
            <p:ph type="ftr" sz="quarter" idx="11"/>
          </p:nvPr>
        </p:nvSpPr>
        <p:spPr>
          <a:xfrm>
            <a:off x="331788" y="179388"/>
            <a:ext cx="8243887" cy="180975"/>
          </a:xfrm>
        </p:spPr>
        <p:txBody>
          <a:bodyPr/>
          <a:lstStyle/>
          <a:p>
            <a:pPr>
              <a:defRPr/>
            </a:pPr>
            <a:r>
              <a:rPr lang="de-DE" dirty="0" smtClean="0"/>
              <a:t>Präventionsmaßnahmen während Hitzeperioden</a:t>
            </a:r>
            <a:endParaRPr lang="de-DE" dirty="0"/>
          </a:p>
        </p:txBody>
      </p:sp>
    </p:spTree>
    <p:extLst>
      <p:ext uri="{BB962C8B-B14F-4D97-AF65-F5344CB8AC3E}">
        <p14:creationId xmlns:p14="http://schemas.microsoft.com/office/powerpoint/2010/main" val="2203672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Quellen</a:t>
            </a:r>
            <a:endParaRPr lang="de-DE" dirty="0"/>
          </a:p>
        </p:txBody>
      </p:sp>
      <p:sp>
        <p:nvSpPr>
          <p:cNvPr id="10" name="Inhaltsplatzhalter 9"/>
          <p:cNvSpPr>
            <a:spLocks noGrp="1"/>
          </p:cNvSpPr>
          <p:nvPr>
            <p:ph idx="1"/>
          </p:nvPr>
        </p:nvSpPr>
        <p:spPr>
          <a:xfrm>
            <a:off x="323528" y="944662"/>
            <a:ext cx="8243887" cy="4500562"/>
          </a:xfrm>
        </p:spPr>
        <p:txBody>
          <a:bodyPr/>
          <a:lstStyle/>
          <a:p>
            <a:pPr marL="171450" indent="-171450">
              <a:buFont typeface="Wingdings" panose="05000000000000000000" pitchFamily="2" charset="2"/>
              <a:buChar char="§"/>
            </a:pPr>
            <a:r>
              <a:rPr lang="de-DE" sz="1100" dirty="0" smtClean="0"/>
              <a:t>Deutsche </a:t>
            </a:r>
            <a:r>
              <a:rPr lang="de-DE" sz="1100" dirty="0"/>
              <a:t>Gesellschaft für Ernährung e.V. Bei großer Hitze: Ausreichend Flüssigkeit für </a:t>
            </a:r>
            <a:r>
              <a:rPr lang="de-DE" sz="1100" dirty="0" smtClean="0"/>
              <a:t>Senioren. Verfügbar unter: </a:t>
            </a:r>
            <a:r>
              <a:rPr lang="de-DE" sz="1100" dirty="0"/>
              <a:t>https://</a:t>
            </a:r>
            <a:r>
              <a:rPr lang="de-DE" sz="1100" dirty="0" smtClean="0"/>
              <a:t>www.dge.de/presse/pm/bei-grosser-hitze-ausreichend-fluessigkeit-fuer-senioren/ [07.06.2017].</a:t>
            </a:r>
            <a:endParaRPr lang="de-DE" sz="1100" dirty="0"/>
          </a:p>
          <a:p>
            <a:pPr marL="171450" indent="-171450">
              <a:buFont typeface="Wingdings" panose="05000000000000000000" pitchFamily="2" charset="2"/>
              <a:buChar char="§"/>
            </a:pPr>
            <a:r>
              <a:rPr lang="de-DE" sz="1100" dirty="0" err="1" smtClean="0"/>
              <a:t>Hobson</a:t>
            </a:r>
            <a:r>
              <a:rPr lang="de-DE" sz="1100" dirty="0" smtClean="0"/>
              <a:t> </a:t>
            </a:r>
            <a:r>
              <a:rPr lang="de-DE" sz="1100" dirty="0"/>
              <a:t>RM, </a:t>
            </a:r>
            <a:r>
              <a:rPr lang="de-DE" sz="1100" dirty="0" err="1"/>
              <a:t>Maughan</a:t>
            </a:r>
            <a:r>
              <a:rPr lang="de-DE" sz="1100" dirty="0"/>
              <a:t> RJ. Hydration </a:t>
            </a:r>
            <a:r>
              <a:rPr lang="de-DE" sz="1100" dirty="0" err="1"/>
              <a:t>status</a:t>
            </a:r>
            <a:r>
              <a:rPr lang="de-DE" sz="1100" dirty="0"/>
              <a:t> </a:t>
            </a:r>
            <a:r>
              <a:rPr lang="de-DE" sz="1100" dirty="0" err="1"/>
              <a:t>and</a:t>
            </a:r>
            <a:r>
              <a:rPr lang="de-DE" sz="1100" dirty="0"/>
              <a:t> </a:t>
            </a:r>
            <a:r>
              <a:rPr lang="de-DE" sz="1100" dirty="0" err="1"/>
              <a:t>the</a:t>
            </a:r>
            <a:r>
              <a:rPr lang="de-DE" sz="1100" dirty="0"/>
              <a:t> </a:t>
            </a:r>
            <a:r>
              <a:rPr lang="de-DE" sz="1100" dirty="0" err="1"/>
              <a:t>diuretic</a:t>
            </a:r>
            <a:r>
              <a:rPr lang="de-DE" sz="1100" dirty="0"/>
              <a:t> </a:t>
            </a:r>
            <a:r>
              <a:rPr lang="de-DE" sz="1100" dirty="0" err="1"/>
              <a:t>action</a:t>
            </a:r>
            <a:r>
              <a:rPr lang="de-DE" sz="1100" dirty="0"/>
              <a:t> </a:t>
            </a:r>
            <a:r>
              <a:rPr lang="de-DE" sz="1100" dirty="0" err="1"/>
              <a:t>of</a:t>
            </a:r>
            <a:r>
              <a:rPr lang="de-DE" sz="1100" dirty="0"/>
              <a:t> a </a:t>
            </a:r>
            <a:r>
              <a:rPr lang="de-DE" sz="1100" dirty="0" err="1"/>
              <a:t>small</a:t>
            </a:r>
            <a:r>
              <a:rPr lang="de-DE" sz="1100" dirty="0"/>
              <a:t> dose </a:t>
            </a:r>
            <a:r>
              <a:rPr lang="de-DE" sz="1100" dirty="0" err="1"/>
              <a:t>of</a:t>
            </a:r>
            <a:r>
              <a:rPr lang="de-DE" sz="1100" dirty="0"/>
              <a:t> </a:t>
            </a:r>
            <a:r>
              <a:rPr lang="de-DE" sz="1100" dirty="0" err="1"/>
              <a:t>alcohol</a:t>
            </a:r>
            <a:r>
              <a:rPr lang="de-DE" sz="1100" dirty="0"/>
              <a:t>. </a:t>
            </a:r>
            <a:r>
              <a:rPr lang="de-DE" sz="1100" dirty="0" err="1"/>
              <a:t>Alcohol</a:t>
            </a:r>
            <a:r>
              <a:rPr lang="de-DE" sz="1100" dirty="0"/>
              <a:t> </a:t>
            </a:r>
            <a:r>
              <a:rPr lang="de-DE" sz="1100" dirty="0" err="1"/>
              <a:t>Alcohol</a:t>
            </a:r>
            <a:r>
              <a:rPr lang="de-DE" sz="1100" dirty="0"/>
              <a:t>. 2010;45(4):366–73. </a:t>
            </a:r>
          </a:p>
          <a:p>
            <a:pPr marL="171450" indent="-171450">
              <a:buFont typeface="Wingdings" panose="05000000000000000000" pitchFamily="2" charset="2"/>
              <a:buChar char="§"/>
            </a:pPr>
            <a:r>
              <a:rPr lang="de-DE" sz="1100" dirty="0" err="1" smtClean="0"/>
              <a:t>Maughan</a:t>
            </a:r>
            <a:r>
              <a:rPr lang="de-DE" sz="1100" dirty="0" smtClean="0"/>
              <a:t> </a:t>
            </a:r>
            <a:r>
              <a:rPr lang="de-DE" sz="1100" dirty="0"/>
              <a:t>RJ, Griffin J. </a:t>
            </a:r>
            <a:r>
              <a:rPr lang="de-DE" sz="1100" dirty="0" err="1"/>
              <a:t>Caffeine</a:t>
            </a:r>
            <a:r>
              <a:rPr lang="de-DE" sz="1100" dirty="0"/>
              <a:t> </a:t>
            </a:r>
            <a:r>
              <a:rPr lang="de-DE" sz="1100" dirty="0" err="1"/>
              <a:t>ingestion</a:t>
            </a:r>
            <a:r>
              <a:rPr lang="de-DE" sz="1100" dirty="0"/>
              <a:t> </a:t>
            </a:r>
            <a:r>
              <a:rPr lang="de-DE" sz="1100" dirty="0" err="1"/>
              <a:t>and</a:t>
            </a:r>
            <a:r>
              <a:rPr lang="de-DE" sz="1100" dirty="0"/>
              <a:t> fluid </a:t>
            </a:r>
            <a:r>
              <a:rPr lang="de-DE" sz="1100" dirty="0" err="1"/>
              <a:t>balance</a:t>
            </a:r>
            <a:r>
              <a:rPr lang="de-DE" sz="1100" dirty="0"/>
              <a:t>: a </a:t>
            </a:r>
            <a:r>
              <a:rPr lang="de-DE" sz="1100" dirty="0" err="1"/>
              <a:t>review</a:t>
            </a:r>
            <a:r>
              <a:rPr lang="de-DE" sz="1100" dirty="0"/>
              <a:t>. J Hum </a:t>
            </a:r>
            <a:r>
              <a:rPr lang="de-DE" sz="1100" dirty="0" err="1"/>
              <a:t>Nutr</a:t>
            </a:r>
            <a:r>
              <a:rPr lang="de-DE" sz="1100" dirty="0"/>
              <a:t> </a:t>
            </a:r>
            <a:r>
              <a:rPr lang="de-DE" sz="1100" dirty="0" err="1"/>
              <a:t>Diet</a:t>
            </a:r>
            <a:r>
              <a:rPr lang="de-DE" sz="1100" dirty="0"/>
              <a:t>. 2003 Dec;16(6):411–20. </a:t>
            </a:r>
          </a:p>
          <a:p>
            <a:pPr marL="171450" indent="-171450">
              <a:buFont typeface="Wingdings" panose="05000000000000000000" pitchFamily="2" charset="2"/>
              <a:buChar char="§"/>
            </a:pPr>
            <a:r>
              <a:rPr lang="de-DE" sz="1100" dirty="0" smtClean="0"/>
              <a:t>Bayerische </a:t>
            </a:r>
            <a:r>
              <a:rPr lang="de-DE" sz="1100" dirty="0"/>
              <a:t>Landesapothekerkammer. Medikamente vor Hitze </a:t>
            </a:r>
            <a:r>
              <a:rPr lang="de-DE" sz="1100" dirty="0" smtClean="0"/>
              <a:t>schützen. Verfügbar unter: </a:t>
            </a:r>
            <a:r>
              <a:rPr lang="de-DE" sz="1100" dirty="0"/>
              <a:t>http://</a:t>
            </a:r>
            <a:r>
              <a:rPr lang="de-DE" sz="1100" dirty="0" smtClean="0"/>
              <a:t>www.blak.de/pressemitteilung/items/medikamente-vor-hitze-schuetzen.html [07.06.2017].</a:t>
            </a:r>
            <a:endParaRPr lang="de-DE" sz="1100" dirty="0"/>
          </a:p>
          <a:p>
            <a:pPr marL="171450" indent="-171450">
              <a:buFont typeface="Wingdings" panose="05000000000000000000" pitchFamily="2" charset="2"/>
              <a:buChar char="§"/>
            </a:pPr>
            <a:r>
              <a:rPr lang="de-DE" sz="1100" dirty="0" smtClean="0"/>
              <a:t>NHS </a:t>
            </a:r>
            <a:r>
              <a:rPr lang="de-DE" sz="1100" dirty="0"/>
              <a:t>England. </a:t>
            </a:r>
            <a:r>
              <a:rPr lang="de-DE" sz="1100" dirty="0" err="1"/>
              <a:t>Heatwave</a:t>
            </a:r>
            <a:r>
              <a:rPr lang="de-DE" sz="1100" dirty="0"/>
              <a:t> plan </a:t>
            </a:r>
            <a:r>
              <a:rPr lang="de-DE" sz="1100" dirty="0" err="1"/>
              <a:t>for</a:t>
            </a:r>
            <a:r>
              <a:rPr lang="de-DE" sz="1100" dirty="0"/>
              <a:t> </a:t>
            </a:r>
            <a:r>
              <a:rPr lang="de-DE" sz="1100" dirty="0" smtClean="0"/>
              <a:t>England. Verfügbar unter: </a:t>
            </a:r>
            <a:r>
              <a:rPr lang="de-DE" sz="1100" dirty="0"/>
              <a:t>https://</a:t>
            </a:r>
            <a:r>
              <a:rPr lang="de-DE" sz="1100" dirty="0" smtClean="0"/>
              <a:t>www.gov.uk/government/uploads/system/uploads/attachment_data/file/429384/Heatwave_Main_Plan_2015.pdf [08.06.2017].</a:t>
            </a:r>
            <a:endParaRPr lang="de-DE" sz="1100" dirty="0"/>
          </a:p>
          <a:p>
            <a:pPr marL="171450" indent="-171450">
              <a:buFont typeface="Wingdings" panose="05000000000000000000" pitchFamily="2" charset="2"/>
              <a:buChar char="§"/>
            </a:pPr>
            <a:r>
              <a:rPr lang="de-DE" sz="1100" dirty="0" smtClean="0"/>
              <a:t>MIAMED Amboss. Verfügbar unter: </a:t>
            </a:r>
            <a:r>
              <a:rPr lang="de-DE" sz="1100" dirty="0"/>
              <a:t>https://</a:t>
            </a:r>
            <a:r>
              <a:rPr lang="de-DE" sz="1100" dirty="0" smtClean="0"/>
              <a:t>amboss.miamed.de/app/index [07.06.2017].</a:t>
            </a:r>
            <a:endParaRPr lang="de-DE" sz="1100" dirty="0"/>
          </a:p>
          <a:p>
            <a:pPr marL="171450" indent="-171450">
              <a:buFont typeface="Wingdings" panose="05000000000000000000" pitchFamily="2" charset="2"/>
              <a:buChar char="§"/>
            </a:pPr>
            <a:r>
              <a:rPr lang="de-DE" sz="1100" dirty="0" smtClean="0"/>
              <a:t>Umweltbundesamt</a:t>
            </a:r>
            <a:r>
              <a:rPr lang="de-DE" sz="1100" dirty="0"/>
              <a:t>. Der </a:t>
            </a:r>
            <a:r>
              <a:rPr lang="de-DE" sz="1100" dirty="0" smtClean="0"/>
              <a:t>Hitzeknigge. Verfügbar unter: </a:t>
            </a:r>
            <a:r>
              <a:rPr lang="de-DE" sz="1100" dirty="0"/>
              <a:t>https://</a:t>
            </a:r>
            <a:r>
              <a:rPr lang="de-DE" sz="1100" dirty="0" smtClean="0"/>
              <a:t>www.umweltbundesamt.de/sites/default/files/medien/364/dokumente/schattenspender_hitzeknigge.pdf [08.06.2017].</a:t>
            </a:r>
            <a:endParaRPr lang="de-DE" sz="1100" dirty="0"/>
          </a:p>
          <a:p>
            <a:pPr marL="171450" indent="-171450">
              <a:buFont typeface="Wingdings" panose="05000000000000000000" pitchFamily="2" charset="2"/>
              <a:buChar char="§"/>
            </a:pPr>
            <a:r>
              <a:rPr lang="de-DE" sz="1100" dirty="0" err="1" smtClean="0"/>
              <a:t>Horlemann</a:t>
            </a:r>
            <a:r>
              <a:rPr lang="de-DE" sz="1100" dirty="0" smtClean="0"/>
              <a:t> </a:t>
            </a:r>
            <a:r>
              <a:rPr lang="de-DE" sz="1100" dirty="0"/>
              <a:t>G, Bayerisches Staatsministerium für Umwelt und Verbraucherschutz. Getränke für </a:t>
            </a:r>
            <a:r>
              <a:rPr lang="de-DE" sz="1100" dirty="0" smtClean="0"/>
              <a:t>Senioren. Verfügbar unter: </a:t>
            </a:r>
            <a:r>
              <a:rPr lang="de-DE" sz="1100" dirty="0"/>
              <a:t>https://</a:t>
            </a:r>
            <a:r>
              <a:rPr lang="de-DE" sz="1100" dirty="0" smtClean="0"/>
              <a:t>www.vis.bayern.de/ernaehrung/ernaehrung/ernaehrung_gruppen/senioren_trinken.htm</a:t>
            </a:r>
            <a:r>
              <a:rPr lang="de-DE" sz="1100" dirty="0"/>
              <a:t> </a:t>
            </a:r>
            <a:r>
              <a:rPr lang="de-DE" sz="1100" dirty="0" smtClean="0"/>
              <a:t>[07.06.2017].</a:t>
            </a:r>
          </a:p>
          <a:p>
            <a:pPr marL="171450" indent="-171450">
              <a:buFont typeface="Wingdings" panose="05000000000000000000" pitchFamily="2" charset="2"/>
              <a:buChar char="§"/>
            </a:pPr>
            <a:r>
              <a:rPr lang="en-US" sz="1100" dirty="0"/>
              <a:t>Mesas </a:t>
            </a:r>
            <a:r>
              <a:rPr lang="en-US" sz="1100" dirty="0" smtClean="0"/>
              <a:t>A E </a:t>
            </a:r>
            <a:r>
              <a:rPr lang="en-US" sz="1100" dirty="0"/>
              <a:t>et </a:t>
            </a:r>
            <a:r>
              <a:rPr lang="en-US" sz="1100" dirty="0" smtClean="0"/>
              <a:t>al. The </a:t>
            </a:r>
            <a:r>
              <a:rPr lang="en-US" sz="1100" dirty="0"/>
              <a:t>effect of coffee on blood pressure and cardiovascular disease in hypertensive individuals: a systematic review and meta-analysis. </a:t>
            </a:r>
            <a:r>
              <a:rPr lang="en-US" sz="1100" dirty="0" smtClean="0"/>
              <a:t>AJCN. 2011;94(4</a:t>
            </a:r>
            <a:r>
              <a:rPr lang="en-US" sz="1100" dirty="0"/>
              <a:t>): </a:t>
            </a:r>
            <a:r>
              <a:rPr lang="en-US" sz="1100" dirty="0" smtClean="0"/>
              <a:t>1113-26.</a:t>
            </a:r>
            <a:endParaRPr lang="de-DE" sz="1100" dirty="0"/>
          </a:p>
          <a:p>
            <a:endParaRPr lang="de-DE" dirty="0"/>
          </a:p>
          <a:p>
            <a:endParaRPr lang="de-DE" dirty="0"/>
          </a:p>
        </p:txBody>
      </p:sp>
      <p:sp>
        <p:nvSpPr>
          <p:cNvPr id="5" name="Datumsplatzhalter 4"/>
          <p:cNvSpPr>
            <a:spLocks noGrp="1"/>
          </p:cNvSpPr>
          <p:nvPr>
            <p:ph type="dt" sz="half" idx="10"/>
          </p:nvPr>
        </p:nvSpPr>
        <p:spPr/>
        <p:txBody>
          <a:bodyPr/>
          <a:lstStyle/>
          <a:p>
            <a:pPr>
              <a:defRPr/>
            </a:pPr>
            <a:fld id="{6ADE7F01-F33F-4015-BCC2-2BCC4219DCB2}" type="datetime1">
              <a:rPr lang="de-DE" smtClean="0"/>
              <a:t>19.03.2018</a:t>
            </a:fld>
            <a:endParaRPr lang="de-DE"/>
          </a:p>
        </p:txBody>
      </p:sp>
      <p:sp>
        <p:nvSpPr>
          <p:cNvPr id="6" name="Fußzeilenplatzhalter 5"/>
          <p:cNvSpPr>
            <a:spLocks noGrp="1"/>
          </p:cNvSpPr>
          <p:nvPr>
            <p:ph type="ftr" sz="quarter" idx="11"/>
          </p:nvPr>
        </p:nvSpPr>
        <p:spPr/>
        <p:txBody>
          <a:bodyPr/>
          <a:lstStyle/>
          <a:p>
            <a:pPr>
              <a:defRPr/>
            </a:pPr>
            <a:r>
              <a:rPr lang="de-DE" dirty="0" smtClean="0"/>
              <a:t>Präventionsmaßnahmen während Hitzeperioden</a:t>
            </a:r>
            <a:endParaRPr lang="de-DE" dirty="0"/>
          </a:p>
        </p:txBody>
      </p:sp>
      <p:sp>
        <p:nvSpPr>
          <p:cNvPr id="7" name="Foliennummernplatzhalter 6"/>
          <p:cNvSpPr>
            <a:spLocks noGrp="1"/>
          </p:cNvSpPr>
          <p:nvPr>
            <p:ph type="sldNum" sz="quarter" idx="12"/>
          </p:nvPr>
        </p:nvSpPr>
        <p:spPr/>
        <p:txBody>
          <a:bodyPr/>
          <a:lstStyle/>
          <a:p>
            <a:pPr>
              <a:defRPr/>
            </a:pPr>
            <a:fld id="{E12D657F-D04D-48E0-8FD8-59468889CEC8}" type="slidenum">
              <a:rPr lang="de-DE" smtClean="0"/>
              <a:pPr>
                <a:defRPr/>
              </a:pPr>
              <a:t>81</a:t>
            </a:fld>
            <a:endParaRPr lang="de-DE"/>
          </a:p>
        </p:txBody>
      </p:sp>
    </p:spTree>
    <p:extLst>
      <p:ext uri="{BB962C8B-B14F-4D97-AF65-F5344CB8AC3E}">
        <p14:creationId xmlns:p14="http://schemas.microsoft.com/office/powerpoint/2010/main" val="264171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27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 Julia Schoierer</a:t>
            </a:r>
            <a:r>
              <a:rPr lang="de-DE" altLang="de-DE" sz="1400" b="1" dirty="0">
                <a:solidFill>
                  <a:srgbClr val="898989"/>
                </a:solidFill>
              </a:rPr>
              <a:t>, Hanna Mertes MPH,  </a:t>
            </a:r>
            <a:r>
              <a:rPr lang="de-DE" altLang="de-DE" sz="1400" b="1" dirty="0" smtClean="0">
                <a:solidFill>
                  <a:srgbClr val="898989"/>
                </a:solidFill>
              </a:rPr>
              <a:t>PD Dr. Stephan Böse-O´Reilly, Dr. Daniel Tolks,  Birgit Wershofen </a:t>
            </a:r>
            <a:r>
              <a:rPr lang="de-DE" altLang="de-DE" sz="1400" b="1" dirty="0" err="1" smtClean="0">
                <a:solidFill>
                  <a:srgbClr val="898989"/>
                </a:solidFill>
              </a:rPr>
              <a:t>MScN</a:t>
            </a:r>
            <a:endParaRPr lang="de-DE" altLang="de-DE" sz="1400" b="1" dirty="0" smtClean="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716285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Vernetzungsmöglichkeiten mit weitern betreuenden Personen und Einrichtungen</a:t>
            </a:r>
            <a:br>
              <a:rPr lang="de-DE" sz="2000" dirty="0" smtClean="0"/>
            </a:br>
            <a:r>
              <a:rPr lang="de-DE" sz="2000" dirty="0" smtClean="0"/>
              <a:t>(Präsenz)</a:t>
            </a:r>
            <a:endParaRPr lang="de-DE" sz="2000" b="1" dirty="0">
              <a:solidFill>
                <a:schemeClr val="bg2"/>
              </a:solidFill>
            </a:endParaRPr>
          </a:p>
        </p:txBody>
      </p:sp>
      <p:sp>
        <p:nvSpPr>
          <p:cNvPr id="13" name="Bildplatzhalter 2"/>
          <p:cNvSpPr txBox="1">
            <a:spLocks/>
          </p:cNvSpPr>
          <p:nvPr/>
        </p:nvSpPr>
        <p:spPr bwMode="auto">
          <a:xfrm>
            <a:off x="9756576" y="4436361"/>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276429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Vernetzungsmöglichkeiten</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252506690"/>
              </p:ext>
            </p:extLst>
          </p:nvPr>
        </p:nvGraphicFramePr>
        <p:xfrm>
          <a:off x="331788" y="1547813"/>
          <a:ext cx="8243887" cy="450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Vernetzungsmöglichkeiten während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84</a:t>
            </a:fld>
            <a:endParaRPr lang="de-DE"/>
          </a:p>
        </p:txBody>
      </p:sp>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9427" y="4077072"/>
            <a:ext cx="882613" cy="116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Program Files (x86)\Microsoft Office\MEDIA\CAGCAT10\j0240719.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584" y="4581128"/>
            <a:ext cx="765085" cy="1200817"/>
          </a:xfrm>
          <a:prstGeom prst="rect">
            <a:avLst/>
          </a:prstGeom>
          <a:noFill/>
          <a:ln w="28575">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2" y="2492896"/>
            <a:ext cx="719600" cy="1080120"/>
          </a:xfrm>
          <a:prstGeom prst="rect">
            <a:avLst/>
          </a:prstGeom>
          <a:noFill/>
          <a:ln w="2857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nhaltsplatzhalter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782839" y="3717032"/>
            <a:ext cx="1125291" cy="754874"/>
          </a:xfrm>
          <a:prstGeom prst="rect">
            <a:avLst/>
          </a:prstGeom>
          <a:noFill/>
          <a:ln w="28575">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93630" y="1585466"/>
            <a:ext cx="1102306" cy="1155430"/>
          </a:xfrm>
          <a:prstGeom prst="rect">
            <a:avLst/>
          </a:prstGeom>
          <a:ln w="28575">
            <a:solidFill>
              <a:srgbClr val="C00000"/>
            </a:solidFill>
          </a:ln>
        </p:spPr>
      </p:pic>
      <p:pic>
        <p:nvPicPr>
          <p:cNvPr id="18" name="Picture 11" descr="C:\Program Files (x86)\Microsoft Office\MEDIA\CAGCAT10\j0185604.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39952" y="1732916"/>
            <a:ext cx="764329" cy="765086"/>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76057" y="2076055"/>
            <a:ext cx="1080120" cy="610782"/>
          </a:xfrm>
          <a:prstGeom prst="rect">
            <a:avLst/>
          </a:prstGeom>
          <a:ln w="28575">
            <a:solidFill>
              <a:srgbClr val="C00000"/>
            </a:solidFill>
          </a:ln>
        </p:spPr>
      </p:pic>
      <p:pic>
        <p:nvPicPr>
          <p:cNvPr id="20" name="Grafik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11163" y="2560038"/>
            <a:ext cx="1023772" cy="1012978"/>
          </a:xfrm>
          <a:prstGeom prst="rect">
            <a:avLst/>
          </a:prstGeom>
          <a:ln w="28575">
            <a:solidFill>
              <a:srgbClr val="0070C0"/>
            </a:solidFill>
          </a:ln>
        </p:spPr>
      </p:pic>
      <p:pic>
        <p:nvPicPr>
          <p:cNvPr id="21" name="Grafik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70772" y="4005064"/>
            <a:ext cx="1973861" cy="359524"/>
          </a:xfrm>
          <a:prstGeom prst="rect">
            <a:avLst/>
          </a:prstGeom>
          <a:ln w="28575">
            <a:solidFill>
              <a:srgbClr val="0070C0"/>
            </a:solidFill>
          </a:ln>
        </p:spPr>
      </p:pic>
      <p:pic>
        <p:nvPicPr>
          <p:cNvPr id="22" name="Grafik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61001" y="4843656"/>
            <a:ext cx="1055415" cy="1032190"/>
          </a:xfrm>
          <a:prstGeom prst="rect">
            <a:avLst/>
          </a:prstGeom>
          <a:ln w="28575">
            <a:solidFill>
              <a:srgbClr val="7030A0"/>
            </a:solidFill>
          </a:ln>
        </p:spPr>
      </p:pic>
      <p:sp>
        <p:nvSpPr>
          <p:cNvPr id="24" name="Textfeld 23"/>
          <p:cNvSpPr txBox="1"/>
          <p:nvPr/>
        </p:nvSpPr>
        <p:spPr>
          <a:xfrm rot="21059078">
            <a:off x="1810664" y="4923966"/>
            <a:ext cx="1232668" cy="307777"/>
          </a:xfrm>
          <a:prstGeom prst="rect">
            <a:avLst/>
          </a:prstGeom>
          <a:noFill/>
        </p:spPr>
        <p:txBody>
          <a:bodyPr wrap="square" rtlCol="0">
            <a:spAutoFit/>
          </a:bodyPr>
          <a:lstStyle/>
          <a:p>
            <a:r>
              <a:rPr lang="de-DE" sz="1400" dirty="0" smtClean="0">
                <a:latin typeface="+mn-lt"/>
                <a:cs typeface="Vijaya" panose="020B0604020202020204" pitchFamily="34" charset="0"/>
              </a:rPr>
              <a:t>Arzt/</a:t>
            </a:r>
            <a:r>
              <a:rPr lang="de-DE" sz="1400" dirty="0">
                <a:latin typeface="+mn-lt"/>
                <a:cs typeface="Vijaya" panose="020B0604020202020204" pitchFamily="34" charset="0"/>
              </a:rPr>
              <a:t>Ä</a:t>
            </a:r>
            <a:r>
              <a:rPr lang="de-DE" sz="1400" dirty="0" smtClean="0">
                <a:latin typeface="+mn-lt"/>
                <a:cs typeface="Vijaya" panose="020B0604020202020204" pitchFamily="34" charset="0"/>
              </a:rPr>
              <a:t>rztin</a:t>
            </a:r>
            <a:endParaRPr lang="de-DE" sz="1400" dirty="0">
              <a:latin typeface="+mn-lt"/>
              <a:cs typeface="Vijaya" panose="020B0604020202020204" pitchFamily="34" charset="0"/>
            </a:endParaRPr>
          </a:p>
        </p:txBody>
      </p:sp>
      <p:sp>
        <p:nvSpPr>
          <p:cNvPr id="25" name="Textfeld 24"/>
          <p:cNvSpPr txBox="1"/>
          <p:nvPr/>
        </p:nvSpPr>
        <p:spPr>
          <a:xfrm rot="825888">
            <a:off x="1803723" y="4234754"/>
            <a:ext cx="1967830"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Amb. Pflegedienst</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26" name="Textfeld 25"/>
          <p:cNvSpPr txBox="1"/>
          <p:nvPr/>
        </p:nvSpPr>
        <p:spPr>
          <a:xfrm rot="2317526">
            <a:off x="2732322" y="3601164"/>
            <a:ext cx="912844"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MFAs</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27" name="Textfeld 26"/>
          <p:cNvSpPr txBox="1"/>
          <p:nvPr/>
        </p:nvSpPr>
        <p:spPr>
          <a:xfrm rot="3735642">
            <a:off x="3100165" y="3183225"/>
            <a:ext cx="1315644"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Angehörige</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28" name="Rechteck 27"/>
          <p:cNvSpPr/>
          <p:nvPr/>
        </p:nvSpPr>
        <p:spPr>
          <a:xfrm rot="16200000">
            <a:off x="3733666" y="3059012"/>
            <a:ext cx="1470274" cy="307777"/>
          </a:xfrm>
          <a:prstGeom prst="rect">
            <a:avLst/>
          </a:prstGeom>
        </p:spPr>
        <p:txBody>
          <a:bodyPr wrap="none">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Nachbarschaft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feld 28"/>
          <p:cNvSpPr txBox="1"/>
          <p:nvPr/>
        </p:nvSpPr>
        <p:spPr>
          <a:xfrm rot="17786734">
            <a:off x="4407889" y="3134827"/>
            <a:ext cx="1607898"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Seniorentreffs</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feld 29"/>
          <p:cNvSpPr txBox="1"/>
          <p:nvPr/>
        </p:nvSpPr>
        <p:spPr>
          <a:xfrm rot="19345729">
            <a:off x="4956677" y="3466581"/>
            <a:ext cx="2042364"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Essen auf Rädern</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feld 30"/>
          <p:cNvSpPr txBox="1"/>
          <p:nvPr/>
        </p:nvSpPr>
        <p:spPr>
          <a:xfrm rot="20739743">
            <a:off x="5454125" y="4204491"/>
            <a:ext cx="1265565"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Behörde</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feld 31"/>
          <p:cNvSpPr txBox="1"/>
          <p:nvPr/>
        </p:nvSpPr>
        <p:spPr>
          <a:xfrm rot="629223">
            <a:off x="5327312" y="4979287"/>
            <a:ext cx="2820814"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Indiv. Medizin, Apps </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56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70BAF35-4A1A-498C-BB15-B3D8C8EB110C}"/>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841AB6E-78E2-4476-85A6-7BE4740AE362}"/>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2E246E9-1677-48BA-9083-4957A620C87F}"/>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3CDCC2AD-3776-4E63-8E92-DB646CB01D48}"/>
                                            </p:graphic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348D3A1A-378E-4F9A-93DE-D520F72D2625}"/>
                                            </p:graphic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4E2EFD9A-1B0A-4663-996D-9DDB90863AC1}"/>
                                            </p:graphic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graphicEl>
                                              <a:dgm id="{5883D01E-32EB-40D6-A021-DCA5962CBB86}"/>
                                            </p:graphic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graphicEl>
                                              <a:dgm id="{CBF4A24B-A20C-4B3F-AEFC-04AB36CC2CEA}"/>
                                            </p:graphic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graphicEl>
                                              <a:dgm id="{65B2C34B-3845-4937-A48E-14770FBEDE29}"/>
                                            </p:graphic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24" grpId="0"/>
      <p:bldP spid="25" grpId="0"/>
      <p:bldP spid="26" grpId="0"/>
      <p:bldP spid="27" grpId="0"/>
      <p:bldP spid="28" grpId="0"/>
      <p:bldP spid="29" grpId="0"/>
      <p:bldP spid="30" grpId="0"/>
      <p:bldP spid="31" grpId="0"/>
      <p:bldP spid="3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03529"/>
            <a:ext cx="8229600" cy="837239"/>
          </a:xfrm>
        </p:spPr>
        <p:txBody>
          <a:bodyPr>
            <a:normAutofit/>
          </a:bodyPr>
          <a:lstStyle/>
          <a:p>
            <a:pPr algn="l"/>
            <a:r>
              <a:rPr lang="de-DE" sz="2400" dirty="0" smtClean="0">
                <a:latin typeface="Verdana" panose="020B0604030504040204" pitchFamily="34" charset="0"/>
                <a:ea typeface="Verdana" panose="020B0604030504040204" pitchFamily="34" charset="0"/>
                <a:cs typeface="Verdana" panose="020B0604030504040204" pitchFamily="34" charset="0"/>
              </a:rPr>
              <a:t>AUSTAUSCH+ AUFGABEN</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splatzhalter 3"/>
          <p:cNvSpPr>
            <a:spLocks noGrp="1"/>
          </p:cNvSpPr>
          <p:nvPr>
            <p:ph type="dt" sz="half" idx="10"/>
          </p:nvPr>
        </p:nvSpPr>
        <p:spPr>
          <a:xfrm>
            <a:off x="444524" y="6440516"/>
            <a:ext cx="2133600" cy="365125"/>
          </a:xfrm>
        </p:spPr>
        <p:txBody>
          <a:bodyPr/>
          <a:lstStyle/>
          <a:p>
            <a:pPr>
              <a:defRPr/>
            </a:pPr>
            <a:fld id="{66D93F07-5DB9-44F2-A9FA-D11EE3405FB7}" type="datetime1">
              <a:rPr lang="de-DE" smtClean="0"/>
              <a:pPr>
                <a:defRPr/>
              </a:pPr>
              <a:t>19.03.2018</a:t>
            </a:fld>
            <a:endParaRPr lang="de-DE"/>
          </a:p>
        </p:txBody>
      </p:sp>
      <p:graphicFrame>
        <p:nvGraphicFramePr>
          <p:cNvPr id="26" name="Diagramm 25"/>
          <p:cNvGraphicFramePr/>
          <p:nvPr>
            <p:extLst>
              <p:ext uri="{D42A27DB-BD31-4B8C-83A1-F6EECF244321}">
                <p14:modId xmlns:p14="http://schemas.microsoft.com/office/powerpoint/2010/main" val="1004780565"/>
              </p:ext>
            </p:extLst>
          </p:nvPr>
        </p:nvGraphicFramePr>
        <p:xfrm>
          <a:off x="1511894" y="155251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8182" y="2986858"/>
            <a:ext cx="882613" cy="116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feld 17"/>
          <p:cNvSpPr txBox="1"/>
          <p:nvPr/>
        </p:nvSpPr>
        <p:spPr>
          <a:xfrm>
            <a:off x="1229648" y="4605986"/>
            <a:ext cx="2025225" cy="599628"/>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Anpassung der Medikamente un</a:t>
            </a:r>
            <a:r>
              <a:rPr lang="de-DE" sz="1400" dirty="0" smtClean="0">
                <a:latin typeface="Verdana" panose="020B0604030504040204" pitchFamily="34" charset="0"/>
                <a:ea typeface="Verdana" panose="020B0604030504040204" pitchFamily="34" charset="0"/>
                <a:cs typeface="Verdana" panose="020B0604030504040204" pitchFamily="34" charset="0"/>
              </a:rPr>
              <a:t>d </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Flüssigkeitsmenge</a:t>
            </a:r>
          </a:p>
        </p:txBody>
      </p:sp>
      <p:sp>
        <p:nvSpPr>
          <p:cNvPr id="19" name="Textfeld 18"/>
          <p:cNvSpPr txBox="1"/>
          <p:nvPr/>
        </p:nvSpPr>
        <p:spPr>
          <a:xfrm>
            <a:off x="47275" y="2204864"/>
            <a:ext cx="2364486" cy="439375"/>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Anzeichen einer Exsikkose </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überwachen</a:t>
            </a:r>
          </a:p>
          <a:p>
            <a:pPr>
              <a:buClr>
                <a:schemeClr val="bg2"/>
              </a:buClr>
              <a:buSzPct val="140000"/>
            </a:pPr>
            <a:r>
              <a:rPr lang="de-DE" sz="1400" dirty="0" smtClean="0">
                <a:latin typeface="Verdana" panose="020B0604030504040204" pitchFamily="34" charset="0"/>
                <a:ea typeface="Verdana" panose="020B0604030504040204" pitchFamily="34" charset="0"/>
                <a:cs typeface="Verdana" panose="020B0604030504040204" pitchFamily="34" charset="0"/>
              </a:rPr>
              <a:t>Informieren</a:t>
            </a:r>
            <a:endPar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feld 19"/>
          <p:cNvSpPr txBox="1"/>
          <p:nvPr/>
        </p:nvSpPr>
        <p:spPr>
          <a:xfrm>
            <a:off x="881590" y="2708920"/>
            <a:ext cx="2281240" cy="358447"/>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Telefonische Erinnerung</a:t>
            </a:r>
          </a:p>
        </p:txBody>
      </p:sp>
      <p:sp>
        <p:nvSpPr>
          <p:cNvPr id="21" name="Textfeld 20"/>
          <p:cNvSpPr txBox="1"/>
          <p:nvPr/>
        </p:nvSpPr>
        <p:spPr>
          <a:xfrm>
            <a:off x="3812132" y="1111877"/>
            <a:ext cx="3064124" cy="299814"/>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Erinnern, unterstützen, betreuen</a:t>
            </a:r>
          </a:p>
        </p:txBody>
      </p:sp>
      <p:pic>
        <p:nvPicPr>
          <p:cNvPr id="22" name="Picture 2" descr="C:\Program Files (x86)\Microsoft Office\MEDIA\CAGCAT10\j0240719.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984" y="4365104"/>
            <a:ext cx="765085" cy="12008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837" y="2708921"/>
            <a:ext cx="71960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feld 23"/>
          <p:cNvSpPr txBox="1"/>
          <p:nvPr/>
        </p:nvSpPr>
        <p:spPr>
          <a:xfrm>
            <a:off x="140092" y="3882270"/>
            <a:ext cx="2426669" cy="490421"/>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Getränke bereitstellen </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Einfuhr überwachen</a:t>
            </a:r>
          </a:p>
        </p:txBody>
      </p:sp>
      <p:pic>
        <p:nvPicPr>
          <p:cNvPr id="25" name="Inhaltsplatzhalter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881590" y="3034166"/>
            <a:ext cx="1125291" cy="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C:\Program Files (x86)\Microsoft Office\MEDIA\CAGCAT10\j0185604.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2090" y="1398095"/>
            <a:ext cx="764329" cy="765086"/>
          </a:xfrm>
          <a:prstGeom prst="rect">
            <a:avLst/>
          </a:prstGeom>
          <a:noFill/>
          <a:extLst>
            <a:ext uri="{909E8E84-426E-40DD-AFC4-6F175D3DCCD1}">
              <a14:hiddenFill xmlns:a14="http://schemas.microsoft.com/office/drawing/2010/main">
                <a:solidFill>
                  <a:srgbClr val="FFFFFF"/>
                </a:solidFill>
              </a14:hiddenFill>
            </a:ext>
          </a:extLst>
        </p:spPr>
      </p:pic>
      <p:sp>
        <p:nvSpPr>
          <p:cNvPr id="32" name="Textfeld 31"/>
          <p:cNvSpPr txBox="1"/>
          <p:nvPr/>
        </p:nvSpPr>
        <p:spPr>
          <a:xfrm>
            <a:off x="6840608" y="3933056"/>
            <a:ext cx="1979864" cy="599628"/>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Frühwarnsystem vor Hitzeperioden</a:t>
            </a:r>
          </a:p>
        </p:txBody>
      </p:sp>
      <p:sp>
        <p:nvSpPr>
          <p:cNvPr id="35" name="Textfeld 34"/>
          <p:cNvSpPr txBox="1"/>
          <p:nvPr/>
        </p:nvSpPr>
        <p:spPr>
          <a:xfrm>
            <a:off x="7956021" y="2420888"/>
            <a:ext cx="1080475" cy="642189"/>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Speiseplan </a:t>
            </a:r>
          </a:p>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anpassen</a:t>
            </a:r>
          </a:p>
        </p:txBody>
      </p:sp>
      <p:sp>
        <p:nvSpPr>
          <p:cNvPr id="36" name="Textfeld 35"/>
          <p:cNvSpPr txBox="1"/>
          <p:nvPr/>
        </p:nvSpPr>
        <p:spPr>
          <a:xfrm>
            <a:off x="3319318" y="5589240"/>
            <a:ext cx="2040035" cy="525636"/>
          </a:xfrm>
          <a:prstGeom prst="rect">
            <a:avLst/>
          </a:prstGeom>
        </p:spPr>
        <p:txBody>
          <a:bodyPr vert="horz" wrap="square" lIns="0" tIns="0" rIns="0" bIns="0" rtlCol="0">
            <a:noAutofit/>
          </a:bodyPr>
          <a:lstStyle/>
          <a:p>
            <a:pPr>
              <a:buClr>
                <a:schemeClr val="bg2"/>
              </a:buClr>
              <a:buSzPct val="140000"/>
            </a:pP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Hitzeapps, E-Mail, </a:t>
            </a:r>
            <a:r>
              <a:rPr lang="de-DE" sz="14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Whatsapp</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4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indiv</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Medizin</a:t>
            </a:r>
          </a:p>
        </p:txBody>
      </p:sp>
      <p:sp>
        <p:nvSpPr>
          <p:cNvPr id="37" name="Textfeld 36"/>
          <p:cNvSpPr txBox="1"/>
          <p:nvPr/>
        </p:nvSpPr>
        <p:spPr>
          <a:xfrm>
            <a:off x="7390129" y="5143335"/>
            <a:ext cx="1518883" cy="838883"/>
          </a:xfrm>
          <a:prstGeom prst="rect">
            <a:avLst/>
          </a:prstGeom>
          <a:ln w="3175">
            <a:solidFill>
              <a:schemeClr val="tx1"/>
            </a:solidFill>
          </a:ln>
        </p:spPr>
        <p:txBody>
          <a:bodyPr vert="horz" wrap="square" lIns="0" tIns="0" rIns="0" bIns="0" rtlCol="0">
            <a:noAutofit/>
          </a:bodyPr>
          <a:lstStyle/>
          <a:p>
            <a:pPr>
              <a:buClr>
                <a:schemeClr val="bg2"/>
              </a:buClr>
              <a:buSzPct val="140000"/>
            </a:pPr>
            <a:r>
              <a:rPr lang="de-DE" sz="1600" b="1" dirty="0" smtClean="0">
                <a:solidFill>
                  <a:schemeClr val="tx1"/>
                </a:solidFill>
                <a:latin typeface="+mn-lt"/>
              </a:rPr>
              <a:t>Wichtig: </a:t>
            </a:r>
          </a:p>
          <a:p>
            <a:pPr>
              <a:buClr>
                <a:schemeClr val="bg2"/>
              </a:buClr>
              <a:buSzPct val="140000"/>
            </a:pPr>
            <a:r>
              <a:rPr lang="de-DE" sz="1600" dirty="0" smtClean="0">
                <a:solidFill>
                  <a:schemeClr val="tx1"/>
                </a:solidFill>
                <a:latin typeface="+mn-lt"/>
              </a:rPr>
              <a:t>Auffälligkeiten ansprechen!</a:t>
            </a:r>
          </a:p>
        </p:txBody>
      </p:sp>
      <p:sp>
        <p:nvSpPr>
          <p:cNvPr id="30" name="Fußzeilenplatzhalter 4"/>
          <p:cNvSpPr>
            <a:spLocks noGrp="1"/>
          </p:cNvSpPr>
          <p:nvPr>
            <p:ph type="ftr" sz="quarter" idx="11"/>
          </p:nvPr>
        </p:nvSpPr>
        <p:spPr>
          <a:xfrm>
            <a:off x="331788" y="179388"/>
            <a:ext cx="8243887" cy="180975"/>
          </a:xfrm>
        </p:spPr>
        <p:txBody>
          <a:bodyPr/>
          <a:lstStyle/>
          <a:p>
            <a:pPr>
              <a:defRPr/>
            </a:pPr>
            <a:r>
              <a:rPr lang="de-DE" dirty="0" smtClean="0"/>
              <a:t>Vernetzungsmöglichkeiten während Hitzeperioden</a:t>
            </a:r>
            <a:endParaRPr lang="de-DE" dirty="0"/>
          </a:p>
        </p:txBody>
      </p:sp>
      <p:pic>
        <p:nvPicPr>
          <p:cNvPr id="3" name="Grafik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5598" y="1007751"/>
            <a:ext cx="1102306" cy="1155430"/>
          </a:xfrm>
          <a:prstGeom prst="rect">
            <a:avLst/>
          </a:prstGeom>
        </p:spPr>
      </p:pic>
      <p:pic>
        <p:nvPicPr>
          <p:cNvPr id="5" name="Grafik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78453" y="308165"/>
            <a:ext cx="1237163" cy="699586"/>
          </a:xfrm>
          <a:prstGeom prst="rect">
            <a:avLst/>
          </a:prstGeom>
        </p:spPr>
      </p:pic>
      <p:pic>
        <p:nvPicPr>
          <p:cNvPr id="8" name="Grafik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78243" y="2204864"/>
            <a:ext cx="1023772" cy="1012978"/>
          </a:xfrm>
          <a:prstGeom prst="rect">
            <a:avLst/>
          </a:prstGeom>
        </p:spPr>
      </p:pic>
      <p:pic>
        <p:nvPicPr>
          <p:cNvPr id="10" name="Grafik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20272" y="3501008"/>
            <a:ext cx="1973861" cy="359524"/>
          </a:xfrm>
          <a:prstGeom prst="rect">
            <a:avLst/>
          </a:prstGeom>
        </p:spPr>
      </p:pic>
      <p:pic>
        <p:nvPicPr>
          <p:cNvPr id="11" name="Grafik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85793" y="5143335"/>
            <a:ext cx="993401" cy="971541"/>
          </a:xfrm>
          <a:prstGeom prst="rect">
            <a:avLst/>
          </a:prstGeom>
        </p:spPr>
      </p:pic>
    </p:spTree>
    <p:extLst>
      <p:ext uri="{BB962C8B-B14F-4D97-AF65-F5344CB8AC3E}">
        <p14:creationId xmlns:p14="http://schemas.microsoft.com/office/powerpoint/2010/main" val="4537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4" grpId="0"/>
      <p:bldP spid="32" grpId="0"/>
      <p:bldP spid="35" grpId="0"/>
      <p:bldP spid="36" grpId="0"/>
      <p:bldP spid="3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Informationsmöglichkeiten über Hitzeperioden </a:t>
            </a:r>
            <a:endParaRPr lang="de-DE" dirty="0"/>
          </a:p>
        </p:txBody>
      </p:sp>
      <p:sp>
        <p:nvSpPr>
          <p:cNvPr id="3" name="Inhaltsplatzhalter 2"/>
          <p:cNvSpPr>
            <a:spLocks noGrp="1"/>
          </p:cNvSpPr>
          <p:nvPr>
            <p:ph idx="1"/>
          </p:nvPr>
        </p:nvSpPr>
        <p:spPr/>
        <p:txBody>
          <a:bodyPr/>
          <a:lstStyle/>
          <a:p>
            <a:r>
              <a:rPr lang="de-DE" dirty="0" smtClean="0"/>
              <a:t>Hitzewarn App des Deutschen Wetterdienstes – </a:t>
            </a:r>
            <a:endParaRPr lang="de-DE" b="1" dirty="0" smtClean="0">
              <a:solidFill>
                <a:srgbClr val="FF0000"/>
              </a:solidFill>
            </a:endParaRPr>
          </a:p>
          <a:p>
            <a:pPr lvl="1"/>
            <a:r>
              <a:rPr lang="de-DE" dirty="0" smtClean="0"/>
              <a:t>Kostenlos für iOS und Android</a:t>
            </a:r>
          </a:p>
          <a:p>
            <a:pPr lvl="1"/>
            <a:r>
              <a:rPr lang="de-DE" dirty="0" smtClean="0"/>
              <a:t>Informiert über bestehende Hitzewarnungen (automatisch: Push-Benachrichtigung)</a:t>
            </a:r>
          </a:p>
          <a:p>
            <a:pPr lvl="1"/>
            <a:r>
              <a:rPr lang="de-DE" dirty="0" smtClean="0"/>
              <a:t>Ortsbestimmung per GPS möglich</a:t>
            </a:r>
          </a:p>
          <a:p>
            <a:pPr marL="457200" lvl="1" indent="0">
              <a:buNone/>
            </a:pPr>
            <a:r>
              <a:rPr lang="de-DE" u="sng" dirty="0" smtClean="0"/>
              <a:t>alternativ</a:t>
            </a:r>
          </a:p>
          <a:p>
            <a:pPr lvl="1"/>
            <a:r>
              <a:rPr lang="de-DE" dirty="0" smtClean="0"/>
              <a:t>Mehrere Landkreise als Favoriten auswählen</a:t>
            </a:r>
          </a:p>
          <a:p>
            <a:pPr marL="457200" lvl="1" indent="0">
              <a:buNone/>
            </a:pPr>
            <a:endParaRPr lang="de-DE" dirty="0"/>
          </a:p>
          <a:p>
            <a:pPr marL="457200" lvl="1" indent="0">
              <a:buNone/>
            </a:pPr>
            <a:endParaRPr lang="de-DE" dirty="0" smtClean="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86</a:t>
            </a:fld>
            <a:endParaRPr lang="de-DE"/>
          </a:p>
        </p:txBody>
      </p:sp>
      <p:sp>
        <p:nvSpPr>
          <p:cNvPr id="7" name="Fußzeilenplatzhalter 4"/>
          <p:cNvSpPr>
            <a:spLocks noGrp="1"/>
          </p:cNvSpPr>
          <p:nvPr>
            <p:ph type="ftr" sz="quarter" idx="11"/>
          </p:nvPr>
        </p:nvSpPr>
        <p:spPr>
          <a:xfrm>
            <a:off x="331788" y="179388"/>
            <a:ext cx="8243887" cy="180975"/>
          </a:xfrm>
        </p:spPr>
        <p:txBody>
          <a:bodyPr/>
          <a:lstStyle/>
          <a:p>
            <a:pPr>
              <a:defRPr/>
            </a:pPr>
            <a:r>
              <a:rPr lang="de-DE" dirty="0" smtClean="0"/>
              <a:t>Vernetzungsmöglichkeiten während Hitzeperioden</a:t>
            </a:r>
            <a:endParaRPr lang="de-DE" dirty="0"/>
          </a:p>
        </p:txBody>
      </p:sp>
    </p:spTree>
    <p:extLst>
      <p:ext uri="{BB962C8B-B14F-4D97-AF65-F5344CB8AC3E}">
        <p14:creationId xmlns:p14="http://schemas.microsoft.com/office/powerpoint/2010/main" val="28147982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Hitzewarnapp</a:t>
            </a:r>
            <a:r>
              <a:rPr lang="de-DE" dirty="0" smtClean="0"/>
              <a:t> </a:t>
            </a:r>
            <a:br>
              <a:rPr lang="de-DE" dirty="0" smtClean="0"/>
            </a:br>
            <a:r>
              <a:rPr lang="de-DE" dirty="0" err="1" smtClean="0"/>
              <a:t>android</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Vernetzungsmöglichkeiten während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87</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352" y="0"/>
            <a:ext cx="5832648" cy="675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2558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Hitzewarnapp</a:t>
            </a:r>
            <a:r>
              <a:rPr lang="de-DE" dirty="0" smtClean="0"/>
              <a:t> Apple</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Vernetzungsmöglichkeiten während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88</a:t>
            </a:fld>
            <a:endParaRPr lang="de-D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66788"/>
            <a:ext cx="7155507" cy="539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6651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Wann verschickt der dwd hitzewarnungen?</a:t>
            </a:r>
            <a:endParaRPr lang="de-DE" dirty="0"/>
          </a:p>
        </p:txBody>
      </p:sp>
      <p:sp>
        <p:nvSpPr>
          <p:cNvPr id="3" name="Inhaltsplatzhalter 2"/>
          <p:cNvSpPr>
            <a:spLocks noGrp="1"/>
          </p:cNvSpPr>
          <p:nvPr>
            <p:ph idx="1"/>
          </p:nvPr>
        </p:nvSpPr>
        <p:spPr/>
        <p:txBody>
          <a:bodyPr/>
          <a:lstStyle/>
          <a:p>
            <a:r>
              <a:rPr lang="de-DE" dirty="0" smtClean="0"/>
              <a:t>Hitzewarnungen werden herausgegeben, wenn…</a:t>
            </a:r>
          </a:p>
          <a:p>
            <a:pPr lvl="1"/>
            <a:r>
              <a:rPr lang="de-DE" dirty="0" smtClean="0"/>
              <a:t>eine starke Wärmebelastung für mindestens 2 Tage in Folge vorhergesagt wird </a:t>
            </a:r>
            <a:r>
              <a:rPr lang="de-DE" b="1" dirty="0" smtClean="0"/>
              <a:t>und</a:t>
            </a:r>
          </a:p>
          <a:p>
            <a:pPr lvl="1"/>
            <a:r>
              <a:rPr lang="de-DE" dirty="0"/>
              <a:t>e</a:t>
            </a:r>
            <a:r>
              <a:rPr lang="de-DE" dirty="0" smtClean="0"/>
              <a:t>ine ausreichende nächtliche Auskühlung der Wohnräume nicht mehr gewährleistet ist</a:t>
            </a:r>
          </a:p>
          <a:p>
            <a:pPr lvl="1"/>
            <a:endParaRPr lang="de-DE" dirty="0" smtClean="0"/>
          </a:p>
          <a:p>
            <a:r>
              <a:rPr lang="de-DE" dirty="0" smtClean="0"/>
              <a:t>2 Warnstufen</a:t>
            </a:r>
          </a:p>
          <a:p>
            <a:pPr lvl="1"/>
            <a:r>
              <a:rPr lang="de-DE" dirty="0" smtClean="0"/>
              <a:t>Warnstufe 1 – starke Wärmebelastung: die gefühlte Temperatur liegt am frühen Nachmittag bei ca. 32°</a:t>
            </a:r>
          </a:p>
          <a:p>
            <a:pPr lvl="1"/>
            <a:r>
              <a:rPr lang="de-DE" dirty="0" smtClean="0"/>
              <a:t>Warnstufe 2 – extreme Wärmebelastung: die gefühlte Temperatur überschreitet am frühen Nachmittag 38°</a:t>
            </a:r>
            <a:endParaRPr lang="de-DE"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Vernetzungsmöglichkeiten während Hitzeperioden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89</a:t>
            </a:fld>
            <a:endParaRPr lang="de-DE"/>
          </a:p>
        </p:txBody>
      </p:sp>
    </p:spTree>
    <p:extLst>
      <p:ext uri="{BB962C8B-B14F-4D97-AF65-F5344CB8AC3E}">
        <p14:creationId xmlns:p14="http://schemas.microsoft.com/office/powerpoint/2010/main" val="4158305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p:txBody>
          <a:bodyPr/>
          <a:lstStyle/>
          <a:p>
            <a:r>
              <a:rPr lang="de-DE" sz="1050" dirty="0" err="1" smtClean="0"/>
              <a:t>Birkmann</a:t>
            </a:r>
            <a:r>
              <a:rPr lang="de-DE" sz="1050" dirty="0" smtClean="0"/>
              <a:t> </a:t>
            </a:r>
            <a:r>
              <a:rPr lang="de-DE" sz="1050" dirty="0"/>
              <a:t>et </a:t>
            </a:r>
            <a:r>
              <a:rPr lang="de-DE" sz="1050" dirty="0" smtClean="0"/>
              <a:t>al. </a:t>
            </a:r>
            <a:r>
              <a:rPr lang="de-DE" sz="1050" dirty="0"/>
              <a:t>Glossar. Klimawandel und </a:t>
            </a:r>
            <a:r>
              <a:rPr lang="de-DE" sz="1050" dirty="0" smtClean="0"/>
              <a:t>Raumentwicklung. Akademie </a:t>
            </a:r>
            <a:r>
              <a:rPr lang="de-DE" sz="1050" dirty="0"/>
              <a:t>für Raumforschung und </a:t>
            </a:r>
            <a:r>
              <a:rPr lang="de-DE" sz="1050" dirty="0" smtClean="0"/>
              <a:t>Landesplanung. 2013</a:t>
            </a:r>
            <a:r>
              <a:rPr lang="de-DE" sz="1050" dirty="0"/>
              <a:t>.</a:t>
            </a:r>
          </a:p>
          <a:p>
            <a:r>
              <a:rPr lang="de-DE" sz="1050" dirty="0" err="1"/>
              <a:t>Brasseur</a:t>
            </a:r>
            <a:r>
              <a:rPr lang="de-DE" sz="1050" dirty="0"/>
              <a:t> et </a:t>
            </a:r>
            <a:r>
              <a:rPr lang="de-DE" sz="1050" dirty="0" smtClean="0"/>
              <a:t>al. </a:t>
            </a:r>
            <a:r>
              <a:rPr lang="de-DE" sz="1050" dirty="0"/>
              <a:t>Einführung. Klimawandel in Deutschland. </a:t>
            </a:r>
            <a:r>
              <a:rPr lang="de-DE" sz="1050" dirty="0" smtClean="0"/>
              <a:t>Springer. </a:t>
            </a:r>
            <a:r>
              <a:rPr lang="de-DE" sz="1050" dirty="0"/>
              <a:t>2016</a:t>
            </a:r>
            <a:r>
              <a:rPr lang="de-DE" sz="1050" dirty="0" smtClean="0"/>
              <a:t>.</a:t>
            </a:r>
          </a:p>
          <a:p>
            <a:r>
              <a:rPr lang="de-DE" sz="1050" dirty="0" smtClean="0"/>
              <a:t>Sommerliche </a:t>
            </a:r>
            <a:r>
              <a:rPr lang="de-DE" sz="1050" dirty="0"/>
              <a:t>Hitze und Unwetter nehmen zu. </a:t>
            </a:r>
            <a:r>
              <a:rPr lang="de-DE" sz="1050" dirty="0" smtClean="0"/>
              <a:t>FAZ. 2015. Verfügbar </a:t>
            </a:r>
            <a:r>
              <a:rPr lang="de-DE" sz="1050" dirty="0"/>
              <a:t>unter: http://www.faz.net/aktuell/gesellschaft/deutschland-im-klimawandel-sommerliche-hitze-und-unwetter-nehmen-zu-13773114.html [08.05.2017].</a:t>
            </a:r>
          </a:p>
          <a:p>
            <a:r>
              <a:rPr lang="de-DE" sz="1050" dirty="0" smtClean="0"/>
              <a:t>Deutschland </a:t>
            </a:r>
            <a:r>
              <a:rPr lang="de-DE" sz="1050" dirty="0"/>
              <a:t>muss sich auf Hitzewellen einstellen. Frankfurter </a:t>
            </a:r>
            <a:r>
              <a:rPr lang="de-DE" sz="1050" dirty="0" smtClean="0"/>
              <a:t>Rundschau. 2015. </a:t>
            </a:r>
            <a:r>
              <a:rPr lang="de-DE" sz="1050" dirty="0"/>
              <a:t>Verfügbar unter: http://www.fr.de/wissen/klimawandel/klimawandel/klimawandel-deutschland-muss-sich-auf-hitzewellen-einstellen-a-411632 [08.05.2017].</a:t>
            </a:r>
          </a:p>
          <a:p>
            <a:r>
              <a:rPr lang="de-DE" sz="1050" dirty="0" smtClean="0"/>
              <a:t>Hagel</a:t>
            </a:r>
            <a:r>
              <a:rPr lang="de-DE" sz="1050" dirty="0"/>
              <a:t>, Hitze, Trockenheit. Folgen des Klimawandels in Deutschland deutlich spürbar. Kölnische </a:t>
            </a:r>
            <a:r>
              <a:rPr lang="de-DE" sz="1050" dirty="0" smtClean="0"/>
              <a:t>Rundschau. 2015. </a:t>
            </a:r>
            <a:r>
              <a:rPr lang="de-DE" sz="1050" dirty="0"/>
              <a:t>Verfügbar unter: http://www.rundschau-online.de/aus-aller-welt/hagel--hitze--trockenheit-folgen-des-klimawandels-in-deutschland-deutlich-spuerbar-1478392 </a:t>
            </a:r>
            <a:r>
              <a:rPr lang="de-DE" sz="1050" dirty="0" smtClean="0"/>
              <a:t>[05.06.2017].</a:t>
            </a:r>
          </a:p>
          <a:p>
            <a:r>
              <a:rPr lang="de-DE" sz="1050" dirty="0" smtClean="0"/>
              <a:t>Schmidt </a:t>
            </a:r>
            <a:r>
              <a:rPr lang="de-DE" sz="1050" dirty="0"/>
              <a:t>et </a:t>
            </a:r>
            <a:r>
              <a:rPr lang="de-DE" sz="1050" dirty="0" smtClean="0"/>
              <a:t>al. </a:t>
            </a:r>
            <a:r>
              <a:rPr lang="de-DE" sz="1050" dirty="0"/>
              <a:t>Globale Klimaprojektionen und regionale Projektionen für Deutschland und Europa. </a:t>
            </a:r>
            <a:r>
              <a:rPr lang="de-DE" sz="1050" dirty="0" smtClean="0"/>
              <a:t>Springer. </a:t>
            </a:r>
            <a:r>
              <a:rPr lang="de-DE" sz="1050" dirty="0"/>
              <a:t>2016</a:t>
            </a:r>
            <a:r>
              <a:rPr lang="de-DE" sz="1050" dirty="0" smtClean="0"/>
              <a:t>.</a:t>
            </a:r>
          </a:p>
          <a:p>
            <a:r>
              <a:rPr lang="de-DE" sz="1050" dirty="0" smtClean="0"/>
              <a:t>Deutschland </a:t>
            </a:r>
            <a:r>
              <a:rPr lang="de-DE" sz="1050" dirty="0"/>
              <a:t>und sein Hitzeproblem. Süddeutsche </a:t>
            </a:r>
            <a:r>
              <a:rPr lang="de-DE" sz="1050" dirty="0" smtClean="0"/>
              <a:t>Zeitung. 2017. </a:t>
            </a:r>
            <a:r>
              <a:rPr lang="de-DE" sz="1050" dirty="0"/>
              <a:t>Verfügbar unter: http://www.sueddeutsche.de/wissen/klima-deutschland-und-sein-hitzeproblem-1.3418893 </a:t>
            </a:r>
            <a:r>
              <a:rPr lang="de-DE" sz="1050" dirty="0" smtClean="0"/>
              <a:t>[05.0.2017].</a:t>
            </a:r>
          </a:p>
          <a:p>
            <a:r>
              <a:rPr lang="de-DE" sz="1050" dirty="0" smtClean="0"/>
              <a:t>Was </a:t>
            </a:r>
            <a:r>
              <a:rPr lang="de-DE" sz="1050" dirty="0"/>
              <a:t>sind die Ursachen von Klimaänderungen?. </a:t>
            </a:r>
            <a:r>
              <a:rPr lang="de-DE" sz="1050" dirty="0" smtClean="0"/>
              <a:t>Umweltbundesamt. 2013a. </a:t>
            </a:r>
            <a:r>
              <a:rPr lang="de-DE" sz="1050" dirty="0"/>
              <a:t>Verfügbar unter: https://www.umweltbundesamt.de/service/uba-fragen/was-sind-die-ursachen-von-klimaaenderungen </a:t>
            </a:r>
            <a:r>
              <a:rPr lang="de-DE" sz="1050" dirty="0" smtClean="0"/>
              <a:t>[09.08.2017].</a:t>
            </a:r>
          </a:p>
          <a:p>
            <a:r>
              <a:rPr lang="de-DE" sz="1050" dirty="0" smtClean="0"/>
              <a:t>Wie </a:t>
            </a:r>
            <a:r>
              <a:rPr lang="de-DE" sz="1050" dirty="0"/>
              <a:t>funktioniert der Treibhauseffekt?. </a:t>
            </a:r>
            <a:r>
              <a:rPr lang="de-DE" sz="1050" dirty="0" smtClean="0"/>
              <a:t>Umweltbundesamt. 2013b. </a:t>
            </a:r>
            <a:r>
              <a:rPr lang="de-DE" sz="1050" dirty="0"/>
              <a:t>Verfügbar unter: https://</a:t>
            </a:r>
            <a:r>
              <a:rPr lang="de-DE" sz="1050" dirty="0" smtClean="0"/>
              <a:t>www.umweltbundesamt.de/service/uba-fragen/wie-funktioniert-der-treibhauseffekt [09.08.2017].</a:t>
            </a:r>
            <a:endParaRPr lang="de-DE" sz="105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5" name="Fußzeilenplatzhalter 4"/>
          <p:cNvSpPr>
            <a:spLocks noGrp="1"/>
          </p:cNvSpPr>
          <p:nvPr>
            <p:ph type="ftr" sz="quarter" idx="11"/>
          </p:nvPr>
        </p:nvSpPr>
        <p:spPr/>
        <p:txBody>
          <a:bodyPr/>
          <a:lstStyle/>
          <a:p>
            <a:pPr>
              <a:defRPr/>
            </a:pPr>
            <a:r>
              <a:rPr lang="de-DE" dirty="0" smtClean="0"/>
              <a:t>Einführung in den Klimawandel</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9</a:t>
            </a:fld>
            <a:endParaRPr lang="de-DE"/>
          </a:p>
        </p:txBody>
      </p:sp>
    </p:spTree>
    <p:extLst>
      <p:ext uri="{BB962C8B-B14F-4D97-AF65-F5344CB8AC3E}">
        <p14:creationId xmlns:p14="http://schemas.microsoft.com/office/powerpoint/2010/main" val="4058038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8310" name="Text Box 6"/>
          <p:cNvSpPr txBox="1">
            <a:spLocks noChangeArrowheads="1"/>
          </p:cNvSpPr>
          <p:nvPr/>
        </p:nvSpPr>
        <p:spPr bwMode="auto">
          <a:xfrm>
            <a:off x="76200" y="1371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Retreat of glaciers</a:t>
            </a:r>
          </a:p>
        </p:txBody>
      </p:sp>
      <p:sp>
        <p:nvSpPr>
          <p:cNvPr id="98311" name="Text Box 7"/>
          <p:cNvSpPr txBox="1">
            <a:spLocks noChangeArrowheads="1"/>
          </p:cNvSpPr>
          <p:nvPr/>
        </p:nvSpPr>
        <p:spPr bwMode="auto">
          <a:xfrm>
            <a:off x="3581400" y="13668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en-US" altLang="de-DE" b="1" dirty="0">
                <a:cs typeface="Arial" charset="0"/>
              </a:rPr>
              <a:t>Ice melting</a:t>
            </a:r>
          </a:p>
        </p:txBody>
      </p:sp>
      <p:sp>
        <p:nvSpPr>
          <p:cNvPr id="8" name="Inhaltsplatzhalter 2"/>
          <p:cNvSpPr txBox="1">
            <a:spLocks/>
          </p:cNvSpPr>
          <p:nvPr/>
        </p:nvSpPr>
        <p:spPr bwMode="auto">
          <a:xfrm>
            <a:off x="2030102" y="5229200"/>
            <a:ext cx="508379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r>
              <a:rPr lang="de-DE" sz="1600" dirty="0" smtClean="0">
                <a:solidFill>
                  <a:schemeClr val="tx1"/>
                </a:solidFill>
                <a:latin typeface="Verdana" pitchFamily="34" charset="0"/>
                <a:ea typeface="Verdana" pitchFamily="34" charset="0"/>
                <a:cs typeface="Verdana" pitchFamily="34" charset="0"/>
                <a:hlinkClick r:id="rId3"/>
              </a:rPr>
              <a:t>www.klimawandelundbildung.de</a:t>
            </a:r>
            <a:endParaRPr lang="de-DE" sz="1600" dirty="0" smtClean="0">
              <a:solidFill>
                <a:schemeClr val="tx1"/>
              </a:solidFill>
              <a:latin typeface="Verdana" pitchFamily="34" charset="0"/>
              <a:ea typeface="Verdana" pitchFamily="34" charset="0"/>
              <a:cs typeface="Verdana" pitchFamily="34" charset="0"/>
            </a:endParaRPr>
          </a:p>
          <a:p>
            <a:pPr lvl="0" algn="ctr" defTabSz="914400" eaLnBrk="0" hangingPunct="0">
              <a:lnSpc>
                <a:spcPct val="120000"/>
              </a:lnSpc>
              <a:spcBef>
                <a:spcPts val="600"/>
              </a:spcBef>
              <a:buClr>
                <a:schemeClr val="bg2"/>
              </a:buClr>
              <a:buSzPct val="140000"/>
              <a:defRPr/>
            </a:pPr>
            <a:r>
              <a:rPr lang="de-DE" sz="1600" dirty="0">
                <a:solidFill>
                  <a:schemeClr val="tx1"/>
                </a:solidFill>
                <a:latin typeface="Verdana" pitchFamily="34" charset="0"/>
                <a:ea typeface="Verdana" pitchFamily="34" charset="0"/>
                <a:cs typeface="Verdana" pitchFamily="34" charset="0"/>
              </a:rPr>
              <a:t>Förderkennzeichen </a:t>
            </a:r>
            <a:r>
              <a:rPr lang="de-DE" sz="1600" dirty="0" smtClean="0">
                <a:solidFill>
                  <a:schemeClr val="tx1"/>
                </a:solidFill>
                <a:latin typeface="Verdana" pitchFamily="34" charset="0"/>
                <a:ea typeface="Verdana" pitchFamily="34" charset="0"/>
                <a:cs typeface="Verdana" pitchFamily="34" charset="0"/>
              </a:rPr>
              <a:t>03DAS093</a:t>
            </a:r>
          </a:p>
          <a:p>
            <a:pPr marL="0" marR="0" lvl="0" indent="0" algn="l" defTabSz="914400" rtl="0" eaLnBrk="0" fontAlgn="base" latinLnBrk="0" hangingPunct="0">
              <a:lnSpc>
                <a:spcPct val="120000"/>
              </a:lnSpc>
              <a:spcBef>
                <a:spcPts val="600"/>
              </a:spcBef>
              <a:spcAft>
                <a:spcPct val="0"/>
              </a:spcAft>
              <a:buClr>
                <a:schemeClr val="bg2"/>
              </a:buClr>
              <a:buSzPct val="140000"/>
              <a:buFont typeface="Wingdings" pitchFamily="2" charset="2"/>
              <a:buNone/>
              <a:tabLst/>
              <a:defRPr/>
            </a:pPr>
            <a:endParaRPr kumimoji="0" lang="de-DE"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itel 3"/>
          <p:cNvSpPr>
            <a:spLocks noGrp="1"/>
          </p:cNvSpPr>
          <p:nvPr>
            <p:ph type="title"/>
          </p:nvPr>
        </p:nvSpPr>
        <p:spPr>
          <a:xfrm>
            <a:off x="331200" y="504000"/>
            <a:ext cx="8244000" cy="792000"/>
          </a:xfrm>
        </p:spPr>
        <p:txBody>
          <a:bodyPr/>
          <a:lstStyle/>
          <a:p>
            <a:pPr algn="ctr"/>
            <a:r>
              <a:rPr lang="de-DE" dirty="0" smtClean="0"/>
              <a:t>Vielen Dank für ihre Aufmerksamkeit</a:t>
            </a:r>
            <a:endParaRPr lang="de-DE"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86" y="1847977"/>
            <a:ext cx="3208627" cy="2376264"/>
          </a:xfrm>
          <a:prstGeom prst="rect">
            <a:avLst/>
          </a:prstGeom>
        </p:spPr>
      </p:pic>
      <p:sp>
        <p:nvSpPr>
          <p:cNvPr id="3" name="Textfeld 2"/>
          <p:cNvSpPr txBox="1"/>
          <p:nvPr/>
        </p:nvSpPr>
        <p:spPr>
          <a:xfrm>
            <a:off x="4283968" y="2204864"/>
            <a:ext cx="3312368" cy="2160240"/>
          </a:xfrm>
          <a:prstGeom prst="rect">
            <a:avLst/>
          </a:prstGeom>
        </p:spPr>
        <p:txBody>
          <a:bodyPr vert="horz" wrap="square" lIns="0" tIns="0" rIns="0" bIns="0" rtlCol="0">
            <a:noAutofit/>
          </a:bodyPr>
          <a:lstStyle/>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 Wershofen</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Birgit.wershofen@med.uni-muenchen.de</a:t>
            </a:r>
          </a:p>
          <a:p>
            <a:pPr>
              <a:buClr>
                <a:schemeClr val="bg2"/>
              </a:buClr>
              <a:buSzPct val="140000"/>
            </a:pP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 für Didaktik und Ausbildungsforschung in der Medizin</a:t>
            </a:r>
          </a:p>
          <a:p>
            <a:pPr>
              <a:buClr>
                <a:schemeClr val="bg2"/>
              </a:buClr>
              <a:buSzPct val="140000"/>
            </a:pPr>
            <a:endPar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bg2"/>
              </a:buClr>
              <a:buSzPct val="140000"/>
            </a:pPr>
            <a:r>
              <a:rPr lang="de-DE"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Ziemssenstraße</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p>
          <a:p>
            <a:pPr>
              <a:buClr>
                <a:schemeClr val="bg2"/>
              </a:buClr>
              <a:buSzPct val="140000"/>
            </a:pP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80336 München</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Fußzeilenplatzhalter 4"/>
          <p:cNvSpPr>
            <a:spLocks noGrp="1"/>
          </p:cNvSpPr>
          <p:nvPr>
            <p:ph type="ftr" sz="quarter" idx="11"/>
          </p:nvPr>
        </p:nvSpPr>
        <p:spPr>
          <a:xfrm>
            <a:off x="331788" y="179388"/>
            <a:ext cx="8243887" cy="180975"/>
          </a:xfrm>
        </p:spPr>
        <p:txBody>
          <a:bodyPr/>
          <a:lstStyle/>
          <a:p>
            <a:pPr>
              <a:defRPr/>
            </a:pPr>
            <a:r>
              <a:rPr lang="de-DE" dirty="0" smtClean="0"/>
              <a:t>Patientenversorgung während der Hitzeperioden</a:t>
            </a:r>
            <a:endParaRPr lang="de-DE" dirty="0"/>
          </a:p>
        </p:txBody>
      </p:sp>
    </p:spTree>
    <p:extLst>
      <p:ext uri="{BB962C8B-B14F-4D97-AF65-F5344CB8AC3E}">
        <p14:creationId xmlns:p14="http://schemas.microsoft.com/office/powerpoint/2010/main" val="1489963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a:xfrm>
            <a:off x="331788" y="1547812"/>
            <a:ext cx="8243887" cy="4617491"/>
          </a:xfrm>
        </p:spPr>
        <p:txBody>
          <a:bodyPr/>
          <a:lstStyle/>
          <a:p>
            <a:r>
              <a:rPr lang="de-DE" sz="900" dirty="0" smtClean="0"/>
              <a:t>Deutscher Wetterdienst. Hitzewarn App (iOS und Android). </a:t>
            </a:r>
            <a:r>
              <a:rPr lang="de-DE" sz="900" dirty="0"/>
              <a:t>Verfügbar unter: http://</a:t>
            </a:r>
            <a:r>
              <a:rPr lang="de-DE" sz="900" dirty="0" smtClean="0"/>
              <a:t>www.dwd.de/DE/leistungen/hitzewarnung/hitzewarnapp.html [14.06.2017].</a:t>
            </a:r>
          </a:p>
          <a:p>
            <a:r>
              <a:rPr lang="de-DE" sz="900" dirty="0" smtClean="0"/>
              <a:t>Deutscher Wetterdienst. Hitzewarnung. Verfügbar unter: </a:t>
            </a:r>
            <a:r>
              <a:rPr lang="de-DE" sz="900" dirty="0"/>
              <a:t>http://</a:t>
            </a:r>
            <a:r>
              <a:rPr lang="de-DE" sz="900" dirty="0" smtClean="0"/>
              <a:t>www.dwd.de/DE/leistungen/hitzewarnung/hitzewarnung.html [0.06.2017].</a:t>
            </a:r>
          </a:p>
          <a:p>
            <a:r>
              <a:rPr lang="de-DE" sz="900" dirty="0" err="1"/>
              <a:t>Bulechek</a:t>
            </a:r>
            <a:r>
              <a:rPr lang="de-DE" sz="900" dirty="0"/>
              <a:t> G M, </a:t>
            </a:r>
            <a:r>
              <a:rPr lang="de-DE" sz="900" dirty="0" err="1"/>
              <a:t>Butcher</a:t>
            </a:r>
            <a:r>
              <a:rPr lang="de-DE" sz="900" dirty="0"/>
              <a:t> H k, </a:t>
            </a:r>
            <a:r>
              <a:rPr lang="de-DE" sz="900" dirty="0" err="1"/>
              <a:t>Dochterman</a:t>
            </a:r>
            <a:r>
              <a:rPr lang="de-DE" sz="900" dirty="0"/>
              <a:t> J M, Wagner C M (Hrsg</a:t>
            </a:r>
            <a:r>
              <a:rPr lang="de-DE" sz="900" dirty="0" smtClean="0"/>
              <a:t>.). Pflegeinterventionsklassifikation. 2016.</a:t>
            </a:r>
            <a:endParaRPr lang="de-DE" sz="900" dirty="0"/>
          </a:p>
          <a:p>
            <a:r>
              <a:rPr lang="de-DE" sz="900" dirty="0" err="1"/>
              <a:t>Carpentito</a:t>
            </a:r>
            <a:r>
              <a:rPr lang="de-DE" sz="900" dirty="0"/>
              <a:t> L J (2014) Das Pflegediagnosen-Lehrbuch. </a:t>
            </a:r>
            <a:r>
              <a:rPr lang="de-DE" sz="900" dirty="0" err="1"/>
              <a:t>Pflegeassessment</a:t>
            </a:r>
            <a:r>
              <a:rPr lang="de-DE" sz="900" dirty="0"/>
              <a:t>, Pflegediagnosen und Pflegeinterventionen für Profis und Praxis. Bern: Hans Huber Verlag.</a:t>
            </a:r>
          </a:p>
          <a:p>
            <a:r>
              <a:rPr lang="de-DE" sz="900" dirty="0"/>
              <a:t>Deutscher </a:t>
            </a:r>
            <a:r>
              <a:rPr lang="de-DE" sz="900" dirty="0" smtClean="0"/>
              <a:t>Feuerwehrverband. Erste </a:t>
            </a:r>
            <a:r>
              <a:rPr lang="de-DE" sz="900" dirty="0"/>
              <a:t>Hilfe – kompakt. Notfallstichwort: Sonnenstich, Sonnenbrand und Co</a:t>
            </a:r>
            <a:r>
              <a:rPr lang="de-DE" sz="900" dirty="0" smtClean="0"/>
              <a:t>. 2011. </a:t>
            </a:r>
            <a:r>
              <a:rPr lang="de-DE" sz="900" dirty="0"/>
              <a:t>Verfügbar unter: http://</a:t>
            </a:r>
            <a:r>
              <a:rPr lang="de-DE" sz="900" dirty="0" smtClean="0"/>
              <a:t>www.feuerwehrverband.de/fileadmin/Inhalt/FACHARBEIT/FB8_Gesund_RettD_EH_kompakt/DFV_Erste_Hilfe_kompakt_Hitzeschaeden.pdf [07.06.2017].</a:t>
            </a:r>
            <a:endParaRPr lang="de-DE" sz="900" dirty="0"/>
          </a:p>
          <a:p>
            <a:r>
              <a:rPr lang="de-DE" sz="900" dirty="0"/>
              <a:t>Heuwinkel-Otter A, </a:t>
            </a:r>
            <a:r>
              <a:rPr lang="de-DE" sz="900" dirty="0" err="1"/>
              <a:t>Nümann-Dulke</a:t>
            </a:r>
            <a:r>
              <a:rPr lang="de-DE" sz="900" dirty="0"/>
              <a:t> A, </a:t>
            </a:r>
            <a:r>
              <a:rPr lang="de-DE" sz="900" dirty="0" err="1"/>
              <a:t>Matscheko</a:t>
            </a:r>
            <a:r>
              <a:rPr lang="de-DE" sz="900" dirty="0"/>
              <a:t> N</a:t>
            </a:r>
            <a:r>
              <a:rPr lang="de-DE" sz="900" dirty="0" smtClean="0"/>
              <a:t>. </a:t>
            </a:r>
            <a:r>
              <a:rPr lang="de-DE" sz="900" dirty="0"/>
              <a:t>Menschen </a:t>
            </a:r>
            <a:r>
              <a:rPr lang="de-DE" sz="900" dirty="0" smtClean="0"/>
              <a:t>pflegen. 2006. </a:t>
            </a:r>
            <a:r>
              <a:rPr lang="de-DE" sz="900" dirty="0"/>
              <a:t>Band 2</a:t>
            </a:r>
            <a:r>
              <a:rPr lang="de-DE" sz="900" dirty="0" smtClean="0"/>
              <a:t>.</a:t>
            </a:r>
            <a:endParaRPr lang="de-DE" sz="900" dirty="0"/>
          </a:p>
          <a:p>
            <a:r>
              <a:rPr lang="de-DE" sz="900" dirty="0"/>
              <a:t>Huhn S (2014). </a:t>
            </a:r>
            <a:r>
              <a:rPr lang="de-DE" sz="900" dirty="0" smtClean="0"/>
              <a:t>Austrocknung </a:t>
            </a:r>
            <a:r>
              <a:rPr lang="de-DE" sz="900" dirty="0"/>
              <a:t>erkennen und prophylaktisch Handeln. Praxisheft </a:t>
            </a:r>
            <a:r>
              <a:rPr lang="de-DE" sz="900" dirty="0" smtClean="0"/>
              <a:t>Dehydratation</a:t>
            </a:r>
            <a:r>
              <a:rPr lang="de-DE" sz="900" dirty="0"/>
              <a:t>. </a:t>
            </a:r>
            <a:r>
              <a:rPr lang="de-DE" sz="900" dirty="0" smtClean="0"/>
              <a:t>2014.</a:t>
            </a:r>
            <a:endParaRPr lang="de-DE" sz="900" dirty="0"/>
          </a:p>
          <a:p>
            <a:r>
              <a:rPr lang="de-DE" sz="900" dirty="0"/>
              <a:t>Sozialministerium Baden </a:t>
            </a:r>
            <a:r>
              <a:rPr lang="de-DE" sz="900" dirty="0" smtClean="0"/>
              <a:t>Württemberg. Sommerhitze</a:t>
            </a:r>
            <a:r>
              <a:rPr lang="de-DE" sz="900" dirty="0"/>
              <a:t>. Was ist zu tun</a:t>
            </a:r>
            <a:r>
              <a:rPr lang="de-DE" sz="900" dirty="0" smtClean="0"/>
              <a:t>? 2016. </a:t>
            </a:r>
            <a:r>
              <a:rPr lang="de-DE" sz="900" dirty="0"/>
              <a:t>Verfügbar unter: https://</a:t>
            </a:r>
            <a:r>
              <a:rPr lang="de-DE" sz="900" dirty="0" smtClean="0"/>
              <a:t>sozialministerium.baden-wuerttemberg.de/fileadmin/redaktion/m-sm/intern/downloads/Publikationen/Sommerhitze_Informationen_Bevoelkerung.pdf [06.06.2017].</a:t>
            </a:r>
            <a:endParaRPr lang="de-DE" sz="900" dirty="0"/>
          </a:p>
          <a:p>
            <a:r>
              <a:rPr lang="de-DE" sz="900" dirty="0"/>
              <a:t>Sozialministerium Baden </a:t>
            </a:r>
            <a:r>
              <a:rPr lang="de-DE" sz="900" dirty="0" smtClean="0"/>
              <a:t>Württemberg. </a:t>
            </a:r>
            <a:r>
              <a:rPr lang="de-DE" sz="900" dirty="0"/>
              <a:t>Gesundheitsrisiken bei Sommerhitze für ältere und pflegebedürftige </a:t>
            </a:r>
            <a:r>
              <a:rPr lang="de-DE" sz="900" dirty="0" smtClean="0"/>
              <a:t>Menschen. 2016. Verfügbar unter: https</a:t>
            </a:r>
            <a:r>
              <a:rPr lang="de-DE" sz="900" dirty="0"/>
              <a:t>://</a:t>
            </a:r>
            <a:r>
              <a:rPr lang="de-DE" sz="900" dirty="0" smtClean="0"/>
              <a:t>sozialministerium.baden-wuerttemberg.de/fileadmin/redaktion/m-sm/intern/downloads/Publikationen/Gesundheitsrisiken_bei_Sommerhitze_Pflegekraefte.pdf</a:t>
            </a:r>
            <a:r>
              <a:rPr lang="de-DE" sz="900" dirty="0"/>
              <a:t> </a:t>
            </a:r>
            <a:r>
              <a:rPr lang="de-DE" sz="900" dirty="0" smtClean="0"/>
              <a:t>[07.06.2017].</a:t>
            </a:r>
            <a:endParaRPr lang="de-DE" sz="900" dirty="0"/>
          </a:p>
          <a:p>
            <a:r>
              <a:rPr lang="de-DE" sz="900" dirty="0" smtClean="0"/>
              <a:t>Umweltbundesamt. </a:t>
            </a:r>
            <a:r>
              <a:rPr lang="de-DE" sz="900" dirty="0"/>
              <a:t>Evaluation von Informationssystemen zu Klimawandel und Gesundheit Band 1: Anpassung an den Klimawandel: Evaluation bestehender nationaler Informationssysteme (</a:t>
            </a:r>
            <a:r>
              <a:rPr lang="de-DE" sz="900" dirty="0" err="1"/>
              <a:t>UVIndex</a:t>
            </a:r>
            <a:r>
              <a:rPr lang="de-DE" sz="900" dirty="0"/>
              <a:t>, Hitzewarnsystem, Pollenflug- und Ozonvorhersage) aus gesundheitlicher Sicht – Wie erreichen wir die empfindlichen Bevölkerungsgruppen? </a:t>
            </a:r>
            <a:r>
              <a:rPr lang="de-DE" sz="900" dirty="0" smtClean="0"/>
              <a:t>2015. Verfügbar </a:t>
            </a:r>
            <a:r>
              <a:rPr lang="de-DE" sz="900" dirty="0"/>
              <a:t>unter: http://</a:t>
            </a:r>
            <a:r>
              <a:rPr lang="de-DE" sz="900" dirty="0" smtClean="0"/>
              <a:t>www.umweltbundesamt.de/publikationen/evaluation-von-informationssystemen-zu-klimawandel [07.06.2017].</a:t>
            </a:r>
            <a:endParaRPr lang="de-DE" sz="900" dirty="0"/>
          </a:p>
          <a:p>
            <a:r>
              <a:rPr lang="de-DE" sz="900" dirty="0" smtClean="0"/>
              <a:t>WHO. </a:t>
            </a:r>
            <a:r>
              <a:rPr lang="de-DE" sz="900" dirty="0"/>
              <a:t>Public </a:t>
            </a:r>
            <a:r>
              <a:rPr lang="de-DE" sz="900" dirty="0" err="1"/>
              <a:t>health</a:t>
            </a:r>
            <a:r>
              <a:rPr lang="de-DE" sz="900" dirty="0"/>
              <a:t> </a:t>
            </a:r>
            <a:r>
              <a:rPr lang="de-DE" sz="900" dirty="0" err="1"/>
              <a:t>advice</a:t>
            </a:r>
            <a:r>
              <a:rPr lang="de-DE" sz="900" dirty="0"/>
              <a:t> on </a:t>
            </a:r>
            <a:r>
              <a:rPr lang="de-DE" sz="900" dirty="0" err="1"/>
              <a:t>preventing</a:t>
            </a:r>
            <a:r>
              <a:rPr lang="de-DE" sz="900" dirty="0"/>
              <a:t> </a:t>
            </a:r>
            <a:r>
              <a:rPr lang="de-DE" sz="900" dirty="0" err="1"/>
              <a:t>health</a:t>
            </a:r>
            <a:r>
              <a:rPr lang="de-DE" sz="900" dirty="0"/>
              <a:t> </a:t>
            </a:r>
            <a:r>
              <a:rPr lang="de-DE" sz="900" dirty="0" err="1"/>
              <a:t>effects</a:t>
            </a:r>
            <a:r>
              <a:rPr lang="de-DE" sz="900" dirty="0"/>
              <a:t> of </a:t>
            </a:r>
            <a:r>
              <a:rPr lang="de-DE" sz="900" dirty="0" err="1"/>
              <a:t>heat</a:t>
            </a:r>
            <a:r>
              <a:rPr lang="de-DE" sz="900" dirty="0"/>
              <a:t>  New </a:t>
            </a:r>
            <a:r>
              <a:rPr lang="de-DE" sz="900" dirty="0" err="1"/>
              <a:t>and</a:t>
            </a:r>
            <a:r>
              <a:rPr lang="de-DE" sz="900" dirty="0"/>
              <a:t> </a:t>
            </a:r>
            <a:r>
              <a:rPr lang="de-DE" sz="900" dirty="0" err="1"/>
              <a:t>updated</a:t>
            </a:r>
            <a:r>
              <a:rPr lang="de-DE" sz="900" dirty="0"/>
              <a:t> </a:t>
            </a:r>
            <a:r>
              <a:rPr lang="de-DE" sz="900" dirty="0" err="1"/>
              <a:t>information</a:t>
            </a:r>
            <a:r>
              <a:rPr lang="de-DE" sz="900" dirty="0"/>
              <a:t> </a:t>
            </a:r>
            <a:r>
              <a:rPr lang="de-DE" sz="900" dirty="0" err="1"/>
              <a:t>for</a:t>
            </a:r>
            <a:r>
              <a:rPr lang="de-DE" sz="900" dirty="0"/>
              <a:t> different </a:t>
            </a:r>
            <a:r>
              <a:rPr lang="de-DE" sz="900" dirty="0" err="1" smtClean="0"/>
              <a:t>audiences</a:t>
            </a:r>
            <a:r>
              <a:rPr lang="de-DE" sz="900" dirty="0" smtClean="0"/>
              <a:t>. 2011.</a:t>
            </a:r>
            <a:endParaRPr lang="de-DE" sz="900" dirty="0"/>
          </a:p>
          <a:p>
            <a:endParaRPr lang="de-DE" sz="900" dirty="0"/>
          </a:p>
          <a:p>
            <a:endParaRPr lang="de-DE" sz="900" dirty="0"/>
          </a:p>
        </p:txBody>
      </p:sp>
      <p:sp>
        <p:nvSpPr>
          <p:cNvPr id="4" name="Datumsplatzhalter 3"/>
          <p:cNvSpPr>
            <a:spLocks noGrp="1"/>
          </p:cNvSpPr>
          <p:nvPr>
            <p:ph type="dt" sz="half" idx="10"/>
          </p:nvPr>
        </p:nvSpPr>
        <p:spPr/>
        <p:txBody>
          <a:bodyPr/>
          <a:lstStyle/>
          <a:p>
            <a:pPr>
              <a:defRPr/>
            </a:pPr>
            <a:fld id="{66D93F07-5DB9-44F2-A9FA-D11EE3405FB7}" type="datetime1">
              <a:rPr lang="de-DE" smtClean="0"/>
              <a:pPr>
                <a:defRPr/>
              </a:pPr>
              <a:t>19.03.2018</a:t>
            </a:fld>
            <a:endParaRPr lang="de-DE"/>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91</a:t>
            </a:fld>
            <a:endParaRPr lang="de-DE"/>
          </a:p>
        </p:txBody>
      </p:sp>
      <p:sp>
        <p:nvSpPr>
          <p:cNvPr id="8" name="Fußzeilenplatzhalter 4"/>
          <p:cNvSpPr>
            <a:spLocks noGrp="1"/>
          </p:cNvSpPr>
          <p:nvPr>
            <p:ph type="ftr" sz="quarter" idx="11"/>
          </p:nvPr>
        </p:nvSpPr>
        <p:spPr>
          <a:xfrm>
            <a:off x="331788" y="179388"/>
            <a:ext cx="8243887" cy="180975"/>
          </a:xfrm>
        </p:spPr>
        <p:txBody>
          <a:bodyPr/>
          <a:lstStyle/>
          <a:p>
            <a:pPr>
              <a:defRPr/>
            </a:pPr>
            <a:r>
              <a:rPr lang="de-DE" dirty="0" smtClean="0"/>
              <a:t>Vernetzungsmöglichkeiten während Hitzeperioden</a:t>
            </a:r>
            <a:endParaRPr lang="de-DE" dirty="0"/>
          </a:p>
        </p:txBody>
      </p:sp>
    </p:spTree>
    <p:extLst>
      <p:ext uri="{BB962C8B-B14F-4D97-AF65-F5344CB8AC3E}">
        <p14:creationId xmlns:p14="http://schemas.microsoft.com/office/powerpoint/2010/main" val="28104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b="1" dirty="0" smtClean="0"/>
              <a:t>Bildungsangebote für medizinische Fachangestellte und pflegepersonen – </a:t>
            </a:r>
            <a:r>
              <a:rPr lang="de-DE" sz="2000" b="1" dirty="0" smtClean="0">
                <a:solidFill>
                  <a:schemeClr val="bg2"/>
                </a:solidFill>
              </a:rPr>
              <a:t>Hitzeassoziierte Gesundheitsprobleme</a:t>
            </a:r>
            <a:endParaRPr lang="de-DE" sz="2000" b="1" dirty="0">
              <a:solidFill>
                <a:schemeClr val="bg2"/>
              </a:solidFill>
            </a:endParaRPr>
          </a:p>
        </p:txBody>
      </p:sp>
      <p:sp>
        <p:nvSpPr>
          <p:cNvPr id="70661" name="Rechteck 15"/>
          <p:cNvSpPr>
            <a:spLocks noChangeArrowheads="1"/>
          </p:cNvSpPr>
          <p:nvPr/>
        </p:nvSpPr>
        <p:spPr bwMode="auto">
          <a:xfrm>
            <a:off x="395536" y="2687466"/>
            <a:ext cx="73917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spcBef>
                <a:spcPts val="600"/>
              </a:spcBef>
              <a:buClr>
                <a:schemeClr val="bg2"/>
              </a:buClr>
              <a:buSzPct val="140000"/>
              <a:buFont typeface="Wingdings" pitchFamily="2" charset="2"/>
              <a:buChar char="§"/>
              <a:defRPr>
                <a:solidFill>
                  <a:schemeClr val="tx1"/>
                </a:solidFill>
                <a:latin typeface="Verdana" pitchFamily="34" charset="0"/>
                <a:ea typeface="Verdana" pitchFamily="34" charset="0"/>
                <a:cs typeface="Verdana" pitchFamily="34" charset="0"/>
              </a:defRPr>
            </a:lvl1pPr>
            <a:lvl2pPr marL="742950" indent="-28575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2pPr>
            <a:lvl3pPr marL="11430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3pPr>
            <a:lvl4pPr marL="16002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eaLnBrk="0" hangingPunct="0">
              <a:lnSpc>
                <a:spcPct val="120000"/>
              </a:lnSpc>
              <a:spcBef>
                <a:spcPts val="600"/>
              </a:spcBef>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5pPr>
            <a:lvl6pPr marL="25146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6pPr>
            <a:lvl7pPr marL="29718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7pPr>
            <a:lvl8pPr marL="34290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8pPr>
            <a:lvl9pPr marL="3886200" indent="-228600" eaLnBrk="0" fontAlgn="base" hangingPunct="0">
              <a:lnSpc>
                <a:spcPct val="120000"/>
              </a:lnSpc>
              <a:spcBef>
                <a:spcPts val="600"/>
              </a:spcBef>
              <a:spcAft>
                <a:spcPct val="0"/>
              </a:spcAft>
              <a:buClr>
                <a:schemeClr val="bg2"/>
              </a:buClr>
              <a:buSzPct val="120000"/>
              <a:buFont typeface="Wingdings" pitchFamily="2" charset="2"/>
              <a:buChar char="§"/>
              <a:defRPr>
                <a:solidFill>
                  <a:schemeClr val="tx1"/>
                </a:solidFill>
                <a:latin typeface="Verdana" pitchFamily="34" charset="0"/>
                <a:ea typeface="Verdana" pitchFamily="34" charset="0"/>
                <a:cs typeface="Verdana" pitchFamily="34" charset="0"/>
              </a:defRPr>
            </a:lvl9pPr>
          </a:lstStyle>
          <a:p>
            <a:pPr defTabSz="914400" eaLnBrk="1" hangingPunct="1">
              <a:lnSpc>
                <a:spcPct val="100000"/>
              </a:lnSpc>
              <a:buClr>
                <a:srgbClr val="A8C855"/>
              </a:buClr>
              <a:buNone/>
            </a:pPr>
            <a:r>
              <a:rPr lang="de-DE" altLang="de-DE" sz="1400" b="1" dirty="0" smtClean="0">
                <a:solidFill>
                  <a:srgbClr val="898989"/>
                </a:solidFill>
              </a:rPr>
              <a:t>Dr</a:t>
            </a:r>
            <a:r>
              <a:rPr lang="de-DE" altLang="de-DE" sz="1400" b="1" dirty="0">
                <a:solidFill>
                  <a:srgbClr val="898989"/>
                </a:solidFill>
              </a:rPr>
              <a:t>. Julia Schoierer, Hanna Mertes MPH,  PD Dr. Stephan Böse-O´Reilly, </a:t>
            </a:r>
            <a:endParaRPr lang="de-DE" altLang="de-DE" sz="1400" b="1" dirty="0" smtClean="0">
              <a:solidFill>
                <a:srgbClr val="898989"/>
              </a:solidFill>
            </a:endParaRPr>
          </a:p>
          <a:p>
            <a:pPr defTabSz="914400" eaLnBrk="1" hangingPunct="1">
              <a:lnSpc>
                <a:spcPct val="100000"/>
              </a:lnSpc>
              <a:buClr>
                <a:srgbClr val="A8C855"/>
              </a:buClr>
              <a:buNone/>
            </a:pPr>
            <a:r>
              <a:rPr lang="de-DE" altLang="de-DE" sz="1400" b="1" dirty="0" smtClean="0">
                <a:solidFill>
                  <a:srgbClr val="898989"/>
                </a:solidFill>
              </a:rPr>
              <a:t>Dr</a:t>
            </a:r>
            <a:r>
              <a:rPr lang="de-DE" altLang="de-DE" sz="1400" b="1" dirty="0">
                <a:solidFill>
                  <a:srgbClr val="898989"/>
                </a:solidFill>
              </a:rPr>
              <a:t>. Daniel Tolks,  Birgit Wershofen </a:t>
            </a:r>
            <a:r>
              <a:rPr lang="de-DE" altLang="de-DE" sz="1400" b="1" dirty="0" err="1">
                <a:solidFill>
                  <a:srgbClr val="898989"/>
                </a:solidFill>
              </a:rPr>
              <a:t>MScN</a:t>
            </a:r>
            <a:endParaRPr lang="de-DE" altLang="de-DE" sz="1400" b="1" dirty="0">
              <a:solidFill>
                <a:srgbClr val="898989"/>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2678357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
          <p:cNvSpPr txBox="1">
            <a:spLocks/>
          </p:cNvSpPr>
          <p:nvPr/>
        </p:nvSpPr>
        <p:spPr bwMode="auto">
          <a:xfrm>
            <a:off x="4139952" y="2413811"/>
            <a:ext cx="1439862" cy="1439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 name="Titel 8"/>
          <p:cNvSpPr>
            <a:spLocks noGrp="1"/>
          </p:cNvSpPr>
          <p:nvPr>
            <p:ph type="ctrTitle"/>
          </p:nvPr>
        </p:nvSpPr>
        <p:spPr>
          <a:xfrm>
            <a:off x="395536" y="1628800"/>
            <a:ext cx="7612062" cy="863600"/>
          </a:xfrm>
        </p:spPr>
        <p:txBody>
          <a:bodyPr/>
          <a:lstStyle/>
          <a:p>
            <a:r>
              <a:rPr lang="de-DE" sz="2000" dirty="0" smtClean="0"/>
              <a:t>Klimaschutz im Gesundheitswesen (Online, PPT)</a:t>
            </a:r>
            <a:endParaRPr lang="de-DE" sz="2000" b="1" dirty="0">
              <a:solidFill>
                <a:schemeClr val="bg2"/>
              </a:solidFill>
            </a:endParaRPr>
          </a:p>
        </p:txBody>
      </p:sp>
      <p:sp>
        <p:nvSpPr>
          <p:cNvPr id="13" name="Bildplatzhalter 2"/>
          <p:cNvSpPr txBox="1">
            <a:spLocks/>
          </p:cNvSpPr>
          <p:nvPr/>
        </p:nvSpPr>
        <p:spPr bwMode="auto">
          <a:xfrm>
            <a:off x="9972600" y="4437112"/>
            <a:ext cx="1439862" cy="144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10" name="Inhaltsplatzhalter 2"/>
          <p:cNvPicPr>
            <a:picLocks noChangeAspect="1"/>
          </p:cNvPicPr>
          <p:nvPr/>
        </p:nvPicPr>
        <p:blipFill rotWithShape="1">
          <a:blip r:embed="rId3" cstate="print">
            <a:extLst>
              <a:ext uri="{28A0092B-C50C-407E-A947-70E740481C1C}">
                <a14:useLocalDpi xmlns:a14="http://schemas.microsoft.com/office/drawing/2010/main" val="0"/>
              </a:ext>
            </a:extLst>
          </a:blip>
          <a:srcRect l="5243" r="25968"/>
          <a:stretch/>
        </p:blipFill>
        <p:spPr bwMode="auto">
          <a:xfrm>
            <a:off x="3098042" y="3817859"/>
            <a:ext cx="1446278" cy="139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6516" r="16599"/>
          <a:stretch/>
        </p:blipFill>
        <p:spPr>
          <a:xfrm>
            <a:off x="0" y="5301208"/>
            <a:ext cx="1411186" cy="1359299"/>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3" y="3817859"/>
            <a:ext cx="1458777" cy="1395434"/>
          </a:xfrm>
          <a:prstGeom prst="rect">
            <a:avLst/>
          </a:prstGeom>
        </p:spPr>
      </p:pic>
    </p:spTree>
    <p:extLst>
      <p:ext uri="{BB962C8B-B14F-4D97-AF65-F5344CB8AC3E}">
        <p14:creationId xmlns:p14="http://schemas.microsoft.com/office/powerpoint/2010/main" val="3607190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Klimaschutz ist Gesundheitsschutz</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98991950"/>
              </p:ext>
            </p:extLst>
          </p:nvPr>
        </p:nvGraphicFramePr>
        <p:xfrm>
          <a:off x="323528" y="1196752"/>
          <a:ext cx="8243887" cy="450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pPr>
              <a:defRPr/>
            </a:pPr>
            <a:fld id="{0687A265-5C7C-4F4F-B455-89095355886A}" type="datetime1">
              <a:rPr lang="de-DE" smtClean="0"/>
              <a:t>19.03.2018</a:t>
            </a:fld>
            <a:endParaRPr lang="de-DE"/>
          </a:p>
        </p:txBody>
      </p:sp>
      <p:sp>
        <p:nvSpPr>
          <p:cNvPr id="5" name="Fußzeilenplatzhalter 4"/>
          <p:cNvSpPr>
            <a:spLocks noGrp="1"/>
          </p:cNvSpPr>
          <p:nvPr>
            <p:ph type="ftr" sz="quarter" idx="11"/>
          </p:nvPr>
        </p:nvSpPr>
        <p:spPr/>
        <p:txBody>
          <a:bodyPr/>
          <a:lstStyle/>
          <a:p>
            <a:pPr>
              <a:defRPr/>
            </a:pPr>
            <a:r>
              <a:rPr lang="de-DE" dirty="0" smtClean="0"/>
              <a:t>Klimaschutz im Gesundheitswesen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94</a:t>
            </a:fld>
            <a:endParaRPr lang="de-DE"/>
          </a:p>
        </p:txBody>
      </p:sp>
    </p:spTree>
    <p:extLst>
      <p:ext uri="{BB962C8B-B14F-4D97-AF65-F5344CB8AC3E}">
        <p14:creationId xmlns:p14="http://schemas.microsoft.com/office/powerpoint/2010/main" val="3205003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Klimaschutz ist Prävention – wieso?</a:t>
            </a:r>
            <a:endParaRPr lang="de-DE"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908720"/>
            <a:ext cx="7416824" cy="5324111"/>
          </a:xfrm>
        </p:spPr>
      </p:pic>
      <p:sp>
        <p:nvSpPr>
          <p:cNvPr id="4" name="Datumsplatzhalter 3"/>
          <p:cNvSpPr>
            <a:spLocks noGrp="1"/>
          </p:cNvSpPr>
          <p:nvPr>
            <p:ph type="dt" sz="half" idx="10"/>
          </p:nvPr>
        </p:nvSpPr>
        <p:spPr/>
        <p:txBody>
          <a:bodyPr/>
          <a:lstStyle/>
          <a:p>
            <a:pPr>
              <a:defRPr/>
            </a:pPr>
            <a:fld id="{DA9D9BCD-D6B1-47D4-AA83-1A0E15676728}" type="datetime1">
              <a:rPr lang="de-DE" smtClean="0"/>
              <a:t>19.03.2018</a:t>
            </a:fld>
            <a:endParaRPr lang="de-DE"/>
          </a:p>
        </p:txBody>
      </p:sp>
      <p:sp>
        <p:nvSpPr>
          <p:cNvPr id="5" name="Fußzeilenplatzhalter 4"/>
          <p:cNvSpPr>
            <a:spLocks noGrp="1"/>
          </p:cNvSpPr>
          <p:nvPr>
            <p:ph type="ftr" sz="quarter" idx="11"/>
          </p:nvPr>
        </p:nvSpPr>
        <p:spPr/>
        <p:txBody>
          <a:bodyPr/>
          <a:lstStyle/>
          <a:p>
            <a:pPr>
              <a:defRPr/>
            </a:pPr>
            <a:r>
              <a:rPr lang="de-DE" dirty="0" smtClean="0"/>
              <a:t>Klimaschutz im Gesundheitswesen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95</a:t>
            </a:fld>
            <a:endParaRPr lang="de-DE"/>
          </a:p>
        </p:txBody>
      </p:sp>
    </p:spTree>
    <p:extLst>
      <p:ext uri="{BB962C8B-B14F-4D97-AF65-F5344CB8AC3E}">
        <p14:creationId xmlns:p14="http://schemas.microsoft.com/office/powerpoint/2010/main" val="2112907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smtClean="0"/>
              <a:t>PROBLEM</a:t>
            </a:r>
          </a:p>
          <a:p>
            <a:r>
              <a:rPr lang="de-DE" b="1" dirty="0" smtClean="0">
                <a:solidFill>
                  <a:schemeClr val="bg2"/>
                </a:solidFill>
              </a:rPr>
              <a:t>Luftverschmutzung macht krank</a:t>
            </a:r>
          </a:p>
          <a:p>
            <a:r>
              <a:rPr lang="de-DE" dirty="0" smtClean="0">
                <a:sym typeface="Wingdings" panose="05000000000000000000" pitchFamily="2" charset="2"/>
              </a:rPr>
              <a:t>Luftschadstoffe = Risikofaktor für viele Krankheitsbilder, u.a.</a:t>
            </a:r>
          </a:p>
          <a:p>
            <a:pPr lvl="1"/>
            <a:r>
              <a:rPr lang="de-DE" dirty="0" smtClean="0">
                <a:sym typeface="Wingdings" panose="05000000000000000000" pitchFamily="2" charset="2"/>
              </a:rPr>
              <a:t>Lungenkrebs</a:t>
            </a:r>
          </a:p>
          <a:p>
            <a:pPr lvl="1"/>
            <a:r>
              <a:rPr lang="de-DE" dirty="0" smtClean="0">
                <a:sym typeface="Wingdings" panose="05000000000000000000" pitchFamily="2" charset="2"/>
              </a:rPr>
              <a:t>Bronchitis</a:t>
            </a:r>
          </a:p>
          <a:p>
            <a:pPr lvl="1"/>
            <a:r>
              <a:rPr lang="de-DE" dirty="0" smtClean="0">
                <a:sym typeface="Wingdings" panose="05000000000000000000" pitchFamily="2" charset="2"/>
              </a:rPr>
              <a:t>Asthma</a:t>
            </a:r>
          </a:p>
          <a:p>
            <a:pPr lvl="1"/>
            <a:r>
              <a:rPr lang="de-DE" dirty="0" smtClean="0">
                <a:sym typeface="Wingdings" panose="05000000000000000000" pitchFamily="2" charset="2"/>
              </a:rPr>
              <a:t>Kardiopulmonale Morbidität und Mortalität</a:t>
            </a:r>
          </a:p>
          <a:p>
            <a:pPr lvl="1"/>
            <a:r>
              <a:rPr lang="de-DE" dirty="0" smtClean="0">
                <a:sym typeface="Wingdings" panose="05000000000000000000" pitchFamily="2" charset="2"/>
              </a:rPr>
              <a:t>Inkl. Krankenhaus-aufenthalt </a:t>
            </a:r>
          </a:p>
          <a:p>
            <a:endParaRPr lang="de-DE" dirty="0" smtClean="0"/>
          </a:p>
          <a:p>
            <a:endParaRPr lang="de-DE" dirty="0" smtClean="0"/>
          </a:p>
          <a:p>
            <a:pPr lvl="1"/>
            <a:endParaRPr lang="de-DE" dirty="0" smtClean="0"/>
          </a:p>
        </p:txBody>
      </p:sp>
      <p:sp>
        <p:nvSpPr>
          <p:cNvPr id="8" name="Inhaltsplatzhalter 7"/>
          <p:cNvSpPr>
            <a:spLocks noGrp="1"/>
          </p:cNvSpPr>
          <p:nvPr>
            <p:ph idx="13"/>
          </p:nvPr>
        </p:nvSpPr>
        <p:spPr/>
        <p:txBody>
          <a:bodyPr/>
          <a:lstStyle/>
          <a:p>
            <a:pPr marL="0" indent="0">
              <a:buNone/>
            </a:pPr>
            <a:r>
              <a:rPr lang="de-DE" dirty="0" smtClean="0"/>
              <a:t>LÖSUNGSANSÄTZE</a:t>
            </a:r>
          </a:p>
          <a:p>
            <a:r>
              <a:rPr lang="de-DE" dirty="0" smtClean="0"/>
              <a:t>Erneuerbare Energien fördern und nutzen</a:t>
            </a:r>
          </a:p>
          <a:p>
            <a:r>
              <a:rPr lang="de-DE" dirty="0" smtClean="0"/>
              <a:t>Emissionsarme Fahrzeuge</a:t>
            </a:r>
          </a:p>
          <a:p>
            <a:r>
              <a:rPr lang="de-DE" dirty="0" smtClean="0"/>
              <a:t>„Das Auto auch mal stehen lassen“</a:t>
            </a:r>
          </a:p>
          <a:p>
            <a:r>
              <a:rPr lang="de-DE" dirty="0" smtClean="0"/>
              <a:t>…</a:t>
            </a:r>
          </a:p>
          <a:p>
            <a:endParaRPr lang="de-DE" dirty="0" smtClean="0"/>
          </a:p>
          <a:p>
            <a:endParaRPr lang="de-DE" dirty="0" smtClean="0"/>
          </a:p>
          <a:p>
            <a:endParaRPr lang="de-DE" dirty="0"/>
          </a:p>
        </p:txBody>
      </p:sp>
      <p:sp>
        <p:nvSpPr>
          <p:cNvPr id="4" name="Titel 3"/>
          <p:cNvSpPr>
            <a:spLocks noGrp="1"/>
          </p:cNvSpPr>
          <p:nvPr>
            <p:ph type="title"/>
          </p:nvPr>
        </p:nvSpPr>
        <p:spPr/>
        <p:txBody>
          <a:bodyPr/>
          <a:lstStyle/>
          <a:p>
            <a:r>
              <a:rPr lang="de-DE" dirty="0" smtClean="0"/>
              <a:t>Ein Beispiel: Risikofaktor Luftverschmutzung</a:t>
            </a:r>
            <a:endParaRPr lang="de-DE" dirty="0"/>
          </a:p>
        </p:txBody>
      </p:sp>
      <p:sp>
        <p:nvSpPr>
          <p:cNvPr id="5" name="Datumsplatzhalter 4"/>
          <p:cNvSpPr>
            <a:spLocks noGrp="1"/>
          </p:cNvSpPr>
          <p:nvPr>
            <p:ph type="dt" sz="half" idx="14"/>
          </p:nvPr>
        </p:nvSpPr>
        <p:spPr/>
        <p:txBody>
          <a:bodyPr/>
          <a:lstStyle/>
          <a:p>
            <a:pPr>
              <a:defRPr/>
            </a:pPr>
            <a:fld id="{81241D91-DB11-47E2-9554-DD9B2686BC3E}" type="datetime1">
              <a:rPr lang="de-DE" smtClean="0"/>
              <a:t>19.03.2018</a:t>
            </a:fld>
            <a:endParaRPr lang="de-DE"/>
          </a:p>
        </p:txBody>
      </p:sp>
      <p:sp>
        <p:nvSpPr>
          <p:cNvPr id="6" name="Fußzeilenplatzhalter 5"/>
          <p:cNvSpPr>
            <a:spLocks noGrp="1"/>
          </p:cNvSpPr>
          <p:nvPr>
            <p:ph type="ftr" sz="quarter" idx="15"/>
          </p:nvPr>
        </p:nvSpPr>
        <p:spPr/>
        <p:txBody>
          <a:bodyPr/>
          <a:lstStyle/>
          <a:p>
            <a:pPr>
              <a:defRPr/>
            </a:pPr>
            <a:r>
              <a:rPr lang="de-DE" dirty="0" smtClean="0"/>
              <a:t>Klimaschutz im Gesundheitswesen</a:t>
            </a:r>
            <a:endParaRPr lang="de-DE" dirty="0"/>
          </a:p>
        </p:txBody>
      </p:sp>
      <p:sp>
        <p:nvSpPr>
          <p:cNvPr id="7" name="Foliennummernplatzhalter 6"/>
          <p:cNvSpPr>
            <a:spLocks noGrp="1"/>
          </p:cNvSpPr>
          <p:nvPr>
            <p:ph type="sldNum" sz="quarter" idx="16"/>
          </p:nvPr>
        </p:nvSpPr>
        <p:spPr/>
        <p:txBody>
          <a:bodyPr/>
          <a:lstStyle/>
          <a:p>
            <a:pPr>
              <a:defRPr/>
            </a:pPr>
            <a:fld id="{524A7294-D3ED-4AB1-9450-E3B9FE66FF42}" type="slidenum">
              <a:rPr lang="de-DE" smtClean="0"/>
              <a:pPr>
                <a:defRPr/>
              </a:pPr>
              <a:t>96</a:t>
            </a:fld>
            <a:endParaRPr lang="de-DE"/>
          </a:p>
        </p:txBody>
      </p:sp>
    </p:spTree>
    <p:extLst>
      <p:ext uri="{BB962C8B-B14F-4D97-AF65-F5344CB8AC3E}">
        <p14:creationId xmlns:p14="http://schemas.microsoft.com/office/powerpoint/2010/main" val="1105923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smtClean="0">
                <a:solidFill>
                  <a:schemeClr val="bg2"/>
                </a:solidFill>
              </a:rPr>
              <a:t>1. </a:t>
            </a:r>
            <a:r>
              <a:rPr lang="de-DE" dirty="0" smtClean="0"/>
              <a:t>Hitze und Luftschadstoffe erhöhen das Sterberisiko unabhängig voneinander </a:t>
            </a:r>
          </a:p>
          <a:p>
            <a:endParaRPr lang="de-DE" dirty="0"/>
          </a:p>
        </p:txBody>
      </p:sp>
      <p:sp>
        <p:nvSpPr>
          <p:cNvPr id="3" name="Inhaltsplatzhalter 2"/>
          <p:cNvSpPr>
            <a:spLocks noGrp="1"/>
          </p:cNvSpPr>
          <p:nvPr>
            <p:ph idx="13"/>
          </p:nvPr>
        </p:nvSpPr>
        <p:spPr/>
        <p:txBody>
          <a:bodyPr/>
          <a:lstStyle/>
          <a:p>
            <a:pPr marL="0" indent="0">
              <a:buNone/>
            </a:pPr>
            <a:r>
              <a:rPr lang="de-DE" b="1" dirty="0" smtClean="0">
                <a:solidFill>
                  <a:schemeClr val="bg2"/>
                </a:solidFill>
              </a:rPr>
              <a:t>2. ABER: </a:t>
            </a:r>
            <a:r>
              <a:rPr lang="de-DE" dirty="0" smtClean="0"/>
              <a:t>Hitze &amp; Luftschadstoffe wirken auch zusammen</a:t>
            </a:r>
          </a:p>
          <a:p>
            <a:pPr marL="0" indent="0">
              <a:buNone/>
            </a:pPr>
            <a:r>
              <a:rPr lang="de-DE" dirty="0" smtClean="0"/>
              <a:t>= Kombinationseffekt</a:t>
            </a:r>
          </a:p>
          <a:p>
            <a:pPr marL="0" indent="0">
              <a:buNone/>
            </a:pPr>
            <a:r>
              <a:rPr lang="de-DE" dirty="0" smtClean="0"/>
              <a:t>= Effekt wird verstärkt</a:t>
            </a:r>
          </a:p>
          <a:p>
            <a:r>
              <a:rPr lang="de-DE" dirty="0" smtClean="0"/>
              <a:t>Besonders gefährdet: ältere und chronisch kranke Personen </a:t>
            </a:r>
          </a:p>
          <a:p>
            <a:pPr marL="0" indent="0">
              <a:buNone/>
            </a:pPr>
            <a:endParaRPr lang="de-DE" dirty="0"/>
          </a:p>
        </p:txBody>
      </p:sp>
      <p:sp>
        <p:nvSpPr>
          <p:cNvPr id="4" name="Titel 3"/>
          <p:cNvSpPr>
            <a:spLocks noGrp="1"/>
          </p:cNvSpPr>
          <p:nvPr>
            <p:ph type="title"/>
          </p:nvPr>
        </p:nvSpPr>
        <p:spPr/>
        <p:txBody>
          <a:bodyPr/>
          <a:lstStyle/>
          <a:p>
            <a:r>
              <a:rPr lang="de-DE" dirty="0"/>
              <a:t>Luftschadstoffe und Hitze – eine ungünstige Kombination </a:t>
            </a:r>
            <a:r>
              <a:rPr lang="de-DE" dirty="0" smtClean="0"/>
              <a:t>für die Gesundheit</a:t>
            </a:r>
            <a:endParaRPr lang="de-DE" dirty="0"/>
          </a:p>
        </p:txBody>
      </p:sp>
      <p:sp>
        <p:nvSpPr>
          <p:cNvPr id="5" name="Datumsplatzhalter 4"/>
          <p:cNvSpPr>
            <a:spLocks noGrp="1"/>
          </p:cNvSpPr>
          <p:nvPr>
            <p:ph type="dt" sz="half" idx="14"/>
          </p:nvPr>
        </p:nvSpPr>
        <p:spPr/>
        <p:txBody>
          <a:bodyPr/>
          <a:lstStyle/>
          <a:p>
            <a:pPr>
              <a:defRPr/>
            </a:pPr>
            <a:fld id="{B1C9BBB3-C091-4F87-8A9E-F9E016C76FBD}" type="datetime1">
              <a:rPr lang="de-DE" smtClean="0"/>
              <a:t>19.03.2018</a:t>
            </a:fld>
            <a:endParaRPr lang="de-DE"/>
          </a:p>
        </p:txBody>
      </p:sp>
      <p:sp>
        <p:nvSpPr>
          <p:cNvPr id="6" name="Fußzeilenplatzhalter 5"/>
          <p:cNvSpPr>
            <a:spLocks noGrp="1"/>
          </p:cNvSpPr>
          <p:nvPr>
            <p:ph type="ftr" sz="quarter" idx="15"/>
          </p:nvPr>
        </p:nvSpPr>
        <p:spPr/>
        <p:txBody>
          <a:bodyPr/>
          <a:lstStyle/>
          <a:p>
            <a:pPr>
              <a:defRPr/>
            </a:pPr>
            <a:r>
              <a:rPr lang="de-DE" dirty="0" smtClean="0"/>
              <a:t>Klimaschutz im Gesundheitswesen</a:t>
            </a:r>
            <a:endParaRPr lang="de-DE" dirty="0"/>
          </a:p>
        </p:txBody>
      </p:sp>
      <p:sp>
        <p:nvSpPr>
          <p:cNvPr id="7" name="Foliennummernplatzhalter 6"/>
          <p:cNvSpPr>
            <a:spLocks noGrp="1"/>
          </p:cNvSpPr>
          <p:nvPr>
            <p:ph type="sldNum" sz="quarter" idx="16"/>
          </p:nvPr>
        </p:nvSpPr>
        <p:spPr/>
        <p:txBody>
          <a:bodyPr/>
          <a:lstStyle/>
          <a:p>
            <a:pPr>
              <a:defRPr/>
            </a:pPr>
            <a:fld id="{E12D657F-D04D-48E0-8FD8-59468889CEC8}" type="slidenum">
              <a:rPr lang="de-DE" smtClean="0"/>
              <a:pPr>
                <a:defRPr/>
              </a:pPr>
              <a:t>97</a:t>
            </a:fld>
            <a:endParaRPr lang="de-DE"/>
          </a:p>
        </p:txBody>
      </p:sp>
      <p:graphicFrame>
        <p:nvGraphicFramePr>
          <p:cNvPr id="10" name="Inhaltsplatzhalter 6"/>
          <p:cNvGraphicFramePr>
            <a:graphicFrameLocks/>
          </p:cNvGraphicFramePr>
          <p:nvPr>
            <p:extLst>
              <p:ext uri="{D42A27DB-BD31-4B8C-83A1-F6EECF244321}">
                <p14:modId xmlns:p14="http://schemas.microsoft.com/office/powerpoint/2010/main" val="1678312838"/>
              </p:ext>
            </p:extLst>
          </p:nvPr>
        </p:nvGraphicFramePr>
        <p:xfrm>
          <a:off x="467544" y="3257898"/>
          <a:ext cx="3736155" cy="3555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Inhaltsplatzhalter 6"/>
          <p:cNvGraphicFramePr>
            <a:graphicFrameLocks/>
          </p:cNvGraphicFramePr>
          <p:nvPr>
            <p:extLst>
              <p:ext uri="{D42A27DB-BD31-4B8C-83A1-F6EECF244321}">
                <p14:modId xmlns:p14="http://schemas.microsoft.com/office/powerpoint/2010/main" val="138122144"/>
              </p:ext>
            </p:extLst>
          </p:nvPr>
        </p:nvGraphicFramePr>
        <p:xfrm>
          <a:off x="5004048" y="3284984"/>
          <a:ext cx="3596269"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Pfeil nach links und rechts 7"/>
          <p:cNvSpPr/>
          <p:nvPr/>
        </p:nvSpPr>
        <p:spPr>
          <a:xfrm>
            <a:off x="6156176" y="4221088"/>
            <a:ext cx="1224136" cy="432048"/>
          </a:xfrm>
          <a:prstGeom prst="lef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7454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kann ich das Klima schützen?</a:t>
            </a:r>
            <a:endParaRPr lang="de-DE" dirty="0"/>
          </a:p>
        </p:txBody>
      </p:sp>
      <p:sp>
        <p:nvSpPr>
          <p:cNvPr id="4" name="Datumsplatzhalter 3"/>
          <p:cNvSpPr>
            <a:spLocks noGrp="1"/>
          </p:cNvSpPr>
          <p:nvPr>
            <p:ph type="dt" sz="half" idx="10"/>
          </p:nvPr>
        </p:nvSpPr>
        <p:spPr/>
        <p:txBody>
          <a:bodyPr/>
          <a:lstStyle/>
          <a:p>
            <a:pPr>
              <a:defRPr/>
            </a:pPr>
            <a:fld id="{9DA4C16F-37EA-4AD0-B59F-06BB9FE2071A}" type="datetime1">
              <a:rPr lang="de-DE" smtClean="0"/>
              <a:t>19.03.2018</a:t>
            </a:fld>
            <a:endParaRPr lang="de-DE"/>
          </a:p>
        </p:txBody>
      </p:sp>
      <p:sp>
        <p:nvSpPr>
          <p:cNvPr id="5" name="Fußzeilenplatzhalter 4"/>
          <p:cNvSpPr>
            <a:spLocks noGrp="1"/>
          </p:cNvSpPr>
          <p:nvPr>
            <p:ph type="ftr" sz="quarter" idx="11"/>
          </p:nvPr>
        </p:nvSpPr>
        <p:spPr/>
        <p:txBody>
          <a:bodyPr/>
          <a:lstStyle/>
          <a:p>
            <a:pPr>
              <a:defRPr/>
            </a:pPr>
            <a:r>
              <a:rPr lang="de-DE" dirty="0" smtClean="0"/>
              <a:t>Klimaschutz im Gesundheitswesen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98</a:t>
            </a:fld>
            <a:endParaRPr lang="de-DE"/>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1333510587"/>
              </p:ext>
            </p:extLst>
          </p:nvPr>
        </p:nvGraphicFramePr>
        <p:xfrm>
          <a:off x="-108520" y="1124744"/>
          <a:ext cx="6264696"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a:off x="5004048" y="1772816"/>
            <a:ext cx="3816424" cy="3960440"/>
          </a:xfrm>
          <a:prstGeom prst="rect">
            <a:avLst/>
          </a:prstGeom>
        </p:spPr>
        <p:txBody>
          <a:bodyPr vert="horz" wrap="square" lIns="0" tIns="0" rIns="0" bIns="0" rtlCol="0">
            <a:noAutofit/>
          </a:bodyPr>
          <a:lstStyle/>
          <a:p>
            <a:pPr marL="285750" indent="-285750">
              <a:buClr>
                <a:schemeClr val="bg2"/>
              </a:buClr>
              <a:buSzPct val="140000"/>
              <a:buFont typeface="Wingdings" pitchFamily="2" charset="2"/>
              <a:buChar char="§"/>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Sonstiger Konsum, persönliche Ausgaben für z. B</a:t>
            </a:r>
          </a:p>
          <a:p>
            <a:pPr marL="1028700" lvl="1">
              <a:buClr>
                <a:schemeClr val="bg2"/>
              </a:buClr>
              <a:buSzPct val="140000"/>
              <a:buFont typeface="Wingdings" pitchFamily="2" charset="2"/>
              <a:buChar char="§"/>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Kleidung</a:t>
            </a:r>
          </a:p>
          <a:p>
            <a:pPr marL="1028700" lvl="1">
              <a:buClr>
                <a:schemeClr val="bg2"/>
              </a:buClr>
              <a:buSzPct val="140000"/>
              <a:buFont typeface="Wingdings" pitchFamily="2" charset="2"/>
              <a:buChar char="§"/>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Möbel</a:t>
            </a:r>
          </a:p>
          <a:p>
            <a:pPr marL="1028700" lvl="1">
              <a:buClr>
                <a:schemeClr val="bg2"/>
              </a:buClr>
              <a:buSzPct val="140000"/>
              <a:buFont typeface="Wingdings" pitchFamily="2" charset="2"/>
              <a:buChar char="§"/>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Elektronik</a:t>
            </a:r>
          </a:p>
          <a:p>
            <a:pPr marL="1028700" lvl="1">
              <a:buClr>
                <a:schemeClr val="bg2"/>
              </a:buClr>
              <a:buSzPct val="140000"/>
              <a:buFont typeface="Wingdings" pitchFamily="2" charset="2"/>
              <a:buChar char="§"/>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Haushaltsgeräte</a:t>
            </a:r>
          </a:p>
          <a:p>
            <a:pPr marL="1028700" lvl="1">
              <a:buClr>
                <a:schemeClr val="bg2"/>
              </a:buClr>
              <a:buSzPct val="140000"/>
              <a:buFont typeface="Wingdings" pitchFamily="2" charset="2"/>
              <a:buChar char="§"/>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Dienstleistungen für Urlaub oder Freizeit</a:t>
            </a:r>
          </a:p>
          <a:p>
            <a:pPr marL="1028700" lvl="1">
              <a:buClr>
                <a:schemeClr val="bg2"/>
              </a:buClr>
              <a:buSzPct val="140000"/>
              <a:buFont typeface="Wingdings" pitchFamily="2" charset="2"/>
              <a:buChar char="§"/>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1028700" lvl="1">
              <a:buClr>
                <a:schemeClr val="bg2"/>
              </a:buClr>
              <a:buSzPct val="140000"/>
              <a:buFont typeface="Wingdings" pitchFamily="2" charset="2"/>
              <a:buChar char="§"/>
            </a:pPr>
            <a:endPar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1">
              <a:buClr>
                <a:schemeClr val="bg2"/>
              </a:buClr>
              <a:buSzPct val="140000"/>
              <a:buFont typeface="Wingdings" pitchFamily="2" charset="2"/>
              <a:buChar char="§"/>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Individuelle &amp; </a:t>
            </a:r>
            <a:r>
              <a:rPr lang="de-DE"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gesellschaftliche</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Verantwortung für den Schutz des Klimas</a:t>
            </a:r>
            <a:r>
              <a:rPr lang="de-DE"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2464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Klimaschutz und gesundheitsberufe</a:t>
            </a:r>
            <a:endParaRPr lang="de-DE" dirty="0"/>
          </a:p>
        </p:txBody>
      </p:sp>
      <p:sp>
        <p:nvSpPr>
          <p:cNvPr id="3" name="Inhaltsplatzhalter 2"/>
          <p:cNvSpPr>
            <a:spLocks noGrp="1"/>
          </p:cNvSpPr>
          <p:nvPr>
            <p:ph idx="1"/>
          </p:nvPr>
        </p:nvSpPr>
        <p:spPr/>
        <p:txBody>
          <a:bodyPr/>
          <a:lstStyle/>
          <a:p>
            <a:r>
              <a:rPr lang="de-DE" dirty="0" smtClean="0"/>
              <a:t>Gesundheitswesen und Klimaschutz – bisher keine engen Freunde</a:t>
            </a:r>
          </a:p>
          <a:p>
            <a:pPr lvl="1"/>
            <a:r>
              <a:rPr lang="de-DE" dirty="0" smtClean="0"/>
              <a:t>Kaum in der Ausbildung medizinischen Fachpersonals vertreten</a:t>
            </a:r>
          </a:p>
          <a:p>
            <a:pPr lvl="1"/>
            <a:r>
              <a:rPr lang="de-DE" dirty="0" smtClean="0"/>
              <a:t>Wenige Fortbildungen zu Klimawandel und Gesundheit</a:t>
            </a:r>
          </a:p>
          <a:p>
            <a:pPr lvl="1"/>
            <a:endParaRPr lang="de-DE" dirty="0" smtClean="0"/>
          </a:p>
          <a:p>
            <a:r>
              <a:rPr lang="de-DE" dirty="0" smtClean="0"/>
              <a:t>ABER: Zunahme gesundheitlicher Auswirkungen durch den Klimawandel</a:t>
            </a:r>
          </a:p>
          <a:p>
            <a:endParaRPr lang="de-DE" dirty="0" smtClean="0"/>
          </a:p>
          <a:p>
            <a:pPr marL="0" indent="0">
              <a:buNone/>
            </a:pPr>
            <a:endParaRPr lang="de-DE" dirty="0" smtClean="0"/>
          </a:p>
          <a:p>
            <a:pPr marL="0" indent="0" algn="ctr">
              <a:buNone/>
            </a:pPr>
            <a:r>
              <a:rPr lang="de-DE" sz="1500" b="1" dirty="0" smtClean="0"/>
              <a:t>Klimawandel in Aus- und Weiterbildung integrieren</a:t>
            </a:r>
          </a:p>
          <a:p>
            <a:pPr marL="0" indent="0" algn="ctr">
              <a:buNone/>
            </a:pPr>
            <a:r>
              <a:rPr lang="de-DE" sz="1500" b="1" dirty="0" smtClean="0"/>
              <a:t>Einsatz für das Klima</a:t>
            </a:r>
          </a:p>
          <a:p>
            <a:pPr marL="0" indent="0" algn="ctr">
              <a:buNone/>
            </a:pPr>
            <a:r>
              <a:rPr lang="de-DE" sz="1500" b="1" dirty="0" smtClean="0"/>
              <a:t>Auf den Zusammenhang zwischen Klimawandel </a:t>
            </a:r>
          </a:p>
          <a:p>
            <a:pPr marL="0" indent="0" algn="ctr">
              <a:spcBef>
                <a:spcPts val="0"/>
              </a:spcBef>
              <a:buNone/>
            </a:pPr>
            <a:r>
              <a:rPr lang="de-DE" sz="1500" b="1" dirty="0" smtClean="0"/>
              <a:t>und Gesundheit aufmerksam machen</a:t>
            </a:r>
            <a:endParaRPr lang="de-DE" sz="1500" dirty="0" smtClean="0"/>
          </a:p>
          <a:p>
            <a:endParaRPr lang="de-DE" dirty="0"/>
          </a:p>
          <a:p>
            <a:endParaRPr lang="de-DE" dirty="0"/>
          </a:p>
        </p:txBody>
      </p:sp>
      <p:sp>
        <p:nvSpPr>
          <p:cNvPr id="4" name="Datumsplatzhalter 3"/>
          <p:cNvSpPr>
            <a:spLocks noGrp="1"/>
          </p:cNvSpPr>
          <p:nvPr>
            <p:ph type="dt" sz="half" idx="10"/>
          </p:nvPr>
        </p:nvSpPr>
        <p:spPr/>
        <p:txBody>
          <a:bodyPr/>
          <a:lstStyle/>
          <a:p>
            <a:pPr>
              <a:defRPr/>
            </a:pPr>
            <a:fld id="{9DA4C16F-37EA-4AD0-B59F-06BB9FE2071A}" type="datetime1">
              <a:rPr lang="de-DE" smtClean="0"/>
              <a:t>19.03.2018</a:t>
            </a:fld>
            <a:endParaRPr lang="de-DE"/>
          </a:p>
        </p:txBody>
      </p:sp>
      <p:sp>
        <p:nvSpPr>
          <p:cNvPr id="5" name="Fußzeilenplatzhalter 4"/>
          <p:cNvSpPr>
            <a:spLocks noGrp="1"/>
          </p:cNvSpPr>
          <p:nvPr>
            <p:ph type="ftr" sz="quarter" idx="11"/>
          </p:nvPr>
        </p:nvSpPr>
        <p:spPr/>
        <p:txBody>
          <a:bodyPr/>
          <a:lstStyle/>
          <a:p>
            <a:pPr>
              <a:defRPr/>
            </a:pPr>
            <a:r>
              <a:rPr lang="de-DE" dirty="0" smtClean="0"/>
              <a:t>Klimaschutz im Gesundheitswesen</a:t>
            </a:r>
            <a:endParaRPr lang="de-DE" dirty="0"/>
          </a:p>
        </p:txBody>
      </p:sp>
      <p:sp>
        <p:nvSpPr>
          <p:cNvPr id="6" name="Foliennummernplatzhalter 5"/>
          <p:cNvSpPr>
            <a:spLocks noGrp="1"/>
          </p:cNvSpPr>
          <p:nvPr>
            <p:ph type="sldNum" sz="quarter" idx="12"/>
          </p:nvPr>
        </p:nvSpPr>
        <p:spPr/>
        <p:txBody>
          <a:bodyPr/>
          <a:lstStyle/>
          <a:p>
            <a:pPr>
              <a:defRPr/>
            </a:pPr>
            <a:fld id="{3C893080-0BDA-4956-AEA0-5D3DE1CCAE7E}" type="slidenum">
              <a:rPr lang="de-DE" smtClean="0"/>
              <a:pPr>
                <a:defRPr/>
              </a:pPr>
              <a:t>99</a:t>
            </a:fld>
            <a:endParaRPr lang="de-DE"/>
          </a:p>
        </p:txBody>
      </p:sp>
      <p:sp>
        <p:nvSpPr>
          <p:cNvPr id="7" name="Pfeil nach unten 6"/>
          <p:cNvSpPr/>
          <p:nvPr/>
        </p:nvSpPr>
        <p:spPr>
          <a:xfrm>
            <a:off x="3707904" y="3789040"/>
            <a:ext cx="1080120" cy="792088"/>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16013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KUM Template">
  <a:themeElements>
    <a:clrScheme name="KUM Farbpalette">
      <a:dk1>
        <a:sysClr val="windowText" lastClr="000000"/>
      </a:dk1>
      <a:lt1>
        <a:sysClr val="window" lastClr="FFFFFF"/>
      </a:lt1>
      <a:dk2>
        <a:srgbClr val="009440"/>
      </a:dk2>
      <a:lt2>
        <a:srgbClr val="A8C855"/>
      </a:lt2>
      <a:accent1>
        <a:srgbClr val="A8C855"/>
      </a:accent1>
      <a:accent2>
        <a:srgbClr val="005278"/>
      </a:accent2>
      <a:accent3>
        <a:srgbClr val="72859D"/>
      </a:accent3>
      <a:accent4>
        <a:srgbClr val="B6CAC8"/>
      </a:accent4>
      <a:accent5>
        <a:srgbClr val="CF8700"/>
      </a:accent5>
      <a:accent6>
        <a:srgbClr val="9F3C20"/>
      </a:accent6>
      <a:hlink>
        <a:srgbClr val="0000FF"/>
      </a:hlink>
      <a:folHlink>
        <a:srgbClr val="800080"/>
      </a:folHlink>
    </a:clrScheme>
    <a:fontScheme name="KUM Schriftart">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defRPr>
            <a:latin typeface="Verdana" pitchFamily="34" charset="0"/>
            <a:ea typeface="Verdana" pitchFamily="34" charset="0"/>
            <a:cs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marL="285750" indent="-285750">
          <a:buClr>
            <a:schemeClr val="bg2"/>
          </a:buClr>
          <a:buSzPct val="140000"/>
          <a:buFont typeface="Wingdings" pitchFamily="2" charset="2"/>
          <a:buChar char="§"/>
          <a:defRPr sz="1600" smtClean="0"/>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6803</Words>
  <Application>Microsoft Office PowerPoint</Application>
  <PresentationFormat>Bildschirmpräsentation (4:3)</PresentationFormat>
  <Paragraphs>1222</Paragraphs>
  <Slides>102</Slides>
  <Notes>74</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102</vt:i4>
      </vt:variant>
    </vt:vector>
  </HeadingPairs>
  <TitlesOfParts>
    <vt:vector size="109" baseType="lpstr">
      <vt:lpstr>Arial</vt:lpstr>
      <vt:lpstr>Courier New</vt:lpstr>
      <vt:lpstr>Times New Roman</vt:lpstr>
      <vt:lpstr>Verdana</vt:lpstr>
      <vt:lpstr>Vijaya</vt:lpstr>
      <vt:lpstr>Wingdings</vt:lpstr>
      <vt:lpstr>KUM Template</vt:lpstr>
      <vt:lpstr>Bildungsangebote für medizinische Fachangestellte und pflegepersonen – Hitzeassoziierte Gesundheitsprobleme</vt:lpstr>
      <vt:lpstr>Einführung in den klimawandel (online, PPT)</vt:lpstr>
      <vt:lpstr>Was ist der klimawandel?</vt:lpstr>
      <vt:lpstr>Was Ist der Treibhauseffekt? </vt:lpstr>
      <vt:lpstr>Wie verändert der Mensch das Klima?</vt:lpstr>
      <vt:lpstr>Der klimawandel bei uns in Deutschland</vt:lpstr>
      <vt:lpstr>Auswirkungen des  Klimawandels auf die Gesundheit</vt:lpstr>
      <vt:lpstr>Vielen Dank für ihre Aufmerksamkeit</vt:lpstr>
      <vt:lpstr>Quellen</vt:lpstr>
      <vt:lpstr>Bildungsangebote für medizinische Fachangestellte und pflegepersonen – Hitzeassoziierte Gesundheitsprobleme</vt:lpstr>
      <vt:lpstr>Hitze als Auswirkung des Klimawandels (online, Video)</vt:lpstr>
      <vt:lpstr>Definitionen</vt:lpstr>
      <vt:lpstr>Temperaturentwicklung bis 2100</vt:lpstr>
      <vt:lpstr>Jährliche Durchschnittstemperatur München Stadt – Trend bis 2100  (Quelle: Auftraggeber: Landeshauptstadt münchen, rEferat für Gesundheit und Umwelt, Stadtklimaanalyse, 2014)</vt:lpstr>
      <vt:lpstr>Anzahl der Hitzetage pro Jahr München sTadt – Trend bis 2100  (Quelle: Auftraggeber: Landeshauptstadt münchen, rEferat für Gesundheit und Umwelt, Stadtklimaanalyse, 2014)</vt:lpstr>
      <vt:lpstr>Anzahl der Tropennächte pro Jahr München sTadt – Trend bis 2100  (Quelle: Auftraggeber: Landeshauptstadt münchen, rEferat für Gesundheit und Umwelt, Stadtklimaanalyse, 2014)</vt:lpstr>
      <vt:lpstr>Lufttemperatur München-Stadtmitte Nächtliche Abkühlung</vt:lpstr>
      <vt:lpstr>Vorstellung unserer Patientin Frau Maier</vt:lpstr>
      <vt:lpstr>Wie lebt frau maier?</vt:lpstr>
      <vt:lpstr>Die gesundheit von frau maier</vt:lpstr>
      <vt:lpstr>Ihr besuch bei frau maier</vt:lpstr>
      <vt:lpstr>Vielen Dank für ihre Aufmerksamkeit</vt:lpstr>
      <vt:lpstr>Quellen</vt:lpstr>
      <vt:lpstr>Bildungsangebote für medizinische Fachangestellte und pflegepersonen – Hitzeassoziierte Gesundheitsprobleme</vt:lpstr>
      <vt:lpstr>Bedeutung für die Gesundheitsberufe (online, Video)</vt:lpstr>
      <vt:lpstr>Bedeutung für die Gesundheitsberufe</vt:lpstr>
      <vt:lpstr>Bedeutung für die Gesundheitsberufe</vt:lpstr>
      <vt:lpstr>Bedeutung für die Gesundheitsberufe</vt:lpstr>
      <vt:lpstr>Vielen Dank für ihre Aufmerksamkeit</vt:lpstr>
      <vt:lpstr>Quellen</vt:lpstr>
      <vt:lpstr>Bildungsangebote für medizinische Fachangestellte und pflegepersonen – Hitzeassoziierte Gesundheitsprobleme</vt:lpstr>
      <vt:lpstr>Hitzeassoziierte Gesundheitsprobleme (Online, Video)</vt:lpstr>
      <vt:lpstr>Hitzeassoziierte Gesundheitsprobleme:</vt:lpstr>
      <vt:lpstr>Hitzeassoziierte Gesundheitsprobleme</vt:lpstr>
      <vt:lpstr>Hitzeassoziierte Gesundheitsprobleme</vt:lpstr>
      <vt:lpstr>Hitzeassoziierte Gesundheitsprobleme</vt:lpstr>
      <vt:lpstr>Hitzeassoziierte Gesundheitsprobleme</vt:lpstr>
      <vt:lpstr>Hitzeassoziierte Gesundheitsprobleme</vt:lpstr>
      <vt:lpstr>Hitzeassoziierte Gesundheitsprobleme</vt:lpstr>
      <vt:lpstr>Hitzeassoziierte Gesundheitsprobleme</vt:lpstr>
      <vt:lpstr>Vielen Dank für ihre Aufmerksamkeit</vt:lpstr>
      <vt:lpstr>Quellen</vt:lpstr>
      <vt:lpstr>Bildungsangebote für medizinische Fachangestellte und pflegepersonen – Hitzeassoziierte Gesundheitsprobleme</vt:lpstr>
      <vt:lpstr>Einordnung der Risikogruppe (Online, Video/Präsenz)</vt:lpstr>
      <vt:lpstr>Risikogruppen</vt:lpstr>
      <vt:lpstr>risikogruppen</vt:lpstr>
      <vt:lpstr>risikogruppen</vt:lpstr>
      <vt:lpstr>Risikogruppen</vt:lpstr>
      <vt:lpstr>Einordung der risikogruppe</vt:lpstr>
      <vt:lpstr>Vielen Dank für ihre Aufmerksamkeit</vt:lpstr>
      <vt:lpstr>Quellen</vt:lpstr>
      <vt:lpstr>Herzlichen Willkommen zur Präsenzphase</vt:lpstr>
      <vt:lpstr>Lösung für das Kreuzworträtsel</vt:lpstr>
      <vt:lpstr>Waagrecht (oben beginnend):</vt:lpstr>
      <vt:lpstr>Senkrecht von links nach rechts</vt:lpstr>
      <vt:lpstr>Kreuzworträtsel: Klimawandel</vt:lpstr>
      <vt:lpstr>Welches Risikofaktoren treffen auf frau Maier zu?</vt:lpstr>
      <vt:lpstr>PowerPoint-Präsentation</vt:lpstr>
      <vt:lpstr>Bildungsangebote für medizinische Fachangestellte und pflegepersonen – Hitzeassoziierte Gesundheitsprobleme</vt:lpstr>
      <vt:lpstr>Patientenversorgung Während der Hitzeperioden (Präsenz)</vt:lpstr>
      <vt:lpstr>Patientenversorgung Während der Hitzeperioden </vt:lpstr>
      <vt:lpstr>Patientenversorgung Während der Hitzeperioden </vt:lpstr>
      <vt:lpstr>Patientenversorgung Während der Hitzeperioden </vt:lpstr>
      <vt:lpstr>TRINKEN- Aufräumen mit den Mythen</vt:lpstr>
      <vt:lpstr>Patientenversorgung Während der Hitzeperioden </vt:lpstr>
      <vt:lpstr>PowerPoint-Präsentation</vt:lpstr>
      <vt:lpstr>Vielen Dank für Ihre Aufmerksamkeit</vt:lpstr>
      <vt:lpstr>Quellen</vt:lpstr>
      <vt:lpstr>Bildungsangebote für medizinische Fachangestellte und pflegepersonen – Hitzeassoziierte Gesundheitsprobleme</vt:lpstr>
      <vt:lpstr>Präventionsmaßnahmen während Hitzeperioden (Präsenz)</vt:lpstr>
      <vt:lpstr>Hitze als gesundheitsrisiko</vt:lpstr>
      <vt:lpstr>Ansatzpunkte</vt:lpstr>
      <vt:lpstr>Die Sache mit den Medikamenten – Bewusstsein schaffen</vt:lpstr>
      <vt:lpstr>Die Sache mit den Medikamenten – Bewusstsein schaffen</vt:lpstr>
      <vt:lpstr>Vorbeugung am Patienten</vt:lpstr>
      <vt:lpstr>Anpassung des Verhaltens</vt:lpstr>
      <vt:lpstr>Umgestaltung/Anpassung des   Wohnraums</vt:lpstr>
      <vt:lpstr>Einbindung der angehörigen</vt:lpstr>
      <vt:lpstr>An die eigene Nase fassen</vt:lpstr>
      <vt:lpstr>Vielen Dank für ihre Aufmerksamkeit</vt:lpstr>
      <vt:lpstr>Quellen</vt:lpstr>
      <vt:lpstr>Bildungsangebote für medizinische Fachangestellte und pflegepersonen – Hitzeassoziierte Gesundheitsprobleme</vt:lpstr>
      <vt:lpstr>Vernetzungsmöglichkeiten mit weitern betreuenden Personen und Einrichtungen (Präsenz)</vt:lpstr>
      <vt:lpstr>Vernetzungsmöglichkeiten</vt:lpstr>
      <vt:lpstr>AUSTAUSCH+ AUFGABEN</vt:lpstr>
      <vt:lpstr>Informationsmöglichkeiten über Hitzeperioden </vt:lpstr>
      <vt:lpstr>Hitzewarnapp  android</vt:lpstr>
      <vt:lpstr>Hitzewarnapp Apple</vt:lpstr>
      <vt:lpstr>Wann verschickt der dwd hitzewarnungen?</vt:lpstr>
      <vt:lpstr>Vielen Dank für ihre Aufmerksamkeit</vt:lpstr>
      <vt:lpstr>Quellen</vt:lpstr>
      <vt:lpstr>Bildungsangebote für medizinische Fachangestellte und pflegepersonen – Hitzeassoziierte Gesundheitsprobleme</vt:lpstr>
      <vt:lpstr>Klimaschutz im Gesundheitswesen (Online, PPT)</vt:lpstr>
      <vt:lpstr>Klimaschutz ist Gesundheitsschutz</vt:lpstr>
      <vt:lpstr>Klimaschutz ist Prävention – wieso?</vt:lpstr>
      <vt:lpstr>Ein Beispiel: Risikofaktor Luftverschmutzung</vt:lpstr>
      <vt:lpstr>Luftschadstoffe und Hitze – eine ungünstige Kombination für die Gesundheit</vt:lpstr>
      <vt:lpstr>Wie kann ich das Klima schützen?</vt:lpstr>
      <vt:lpstr>Klimaschutz und gesundheitsberufe</vt:lpstr>
      <vt:lpstr>Wie funktioniert Klimaschutz im Beruf?</vt:lpstr>
      <vt:lpstr>Vielen Dank für eure Aufmerksamkeit</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MobilEe</dc:title>
  <dc:creator>alle</dc:creator>
  <cp:lastModifiedBy>Mertes, Hanna</cp:lastModifiedBy>
  <cp:revision>1205</cp:revision>
  <cp:lastPrinted>2017-11-20T12:46:40Z</cp:lastPrinted>
  <dcterms:created xsi:type="dcterms:W3CDTF">2003-10-27T11:47:37Z</dcterms:created>
  <dcterms:modified xsi:type="dcterms:W3CDTF">2018-03-19T09:32:01Z</dcterms:modified>
</cp:coreProperties>
</file>