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333" r:id="rId2"/>
    <p:sldId id="256" r:id="rId3"/>
    <p:sldId id="258" r:id="rId4"/>
    <p:sldId id="259" r:id="rId5"/>
    <p:sldId id="260" r:id="rId6"/>
    <p:sldId id="262" r:id="rId7"/>
    <p:sldId id="273" r:id="rId8"/>
    <p:sldId id="316" r:id="rId9"/>
    <p:sldId id="319" r:id="rId10"/>
    <p:sldId id="320" r:id="rId11"/>
    <p:sldId id="265" r:id="rId12"/>
    <p:sldId id="321" r:id="rId13"/>
    <p:sldId id="328" r:id="rId14"/>
    <p:sldId id="334" r:id="rId15"/>
    <p:sldId id="322" r:id="rId16"/>
    <p:sldId id="335" r:id="rId17"/>
    <p:sldId id="323" r:id="rId18"/>
    <p:sldId id="276" r:id="rId19"/>
    <p:sldId id="324" r:id="rId20"/>
    <p:sldId id="339" r:id="rId21"/>
    <p:sldId id="327" r:id="rId22"/>
    <p:sldId id="336" r:id="rId23"/>
    <p:sldId id="279" r:id="rId24"/>
    <p:sldId id="338" r:id="rId25"/>
    <p:sldId id="280" r:id="rId26"/>
    <p:sldId id="330" r:id="rId27"/>
    <p:sldId id="337" r:id="rId28"/>
    <p:sldId id="284" r:id="rId29"/>
    <p:sldId id="286" r:id="rId30"/>
    <p:sldId id="290" r:id="rId31"/>
    <p:sldId id="292" r:id="rId32"/>
    <p:sldId id="293" r:id="rId33"/>
    <p:sldId id="294" r:id="rId34"/>
    <p:sldId id="297" r:id="rId35"/>
    <p:sldId id="312" r:id="rId36"/>
    <p:sldId id="317" r:id="rId37"/>
    <p:sldId id="300" r:id="rId38"/>
    <p:sldId id="301" r:id="rId39"/>
    <p:sldId id="303" r:id="rId40"/>
    <p:sldId id="299" r:id="rId41"/>
    <p:sldId id="304" r:id="rId42"/>
    <p:sldId id="302" r:id="rId43"/>
    <p:sldId id="305" r:id="rId44"/>
    <p:sldId id="306" r:id="rId45"/>
    <p:sldId id="308" r:id="rId46"/>
    <p:sldId id="307" r:id="rId47"/>
    <p:sldId id="310" r:id="rId48"/>
    <p:sldId id="313" r:id="rId49"/>
    <p:sldId id="318"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1" r:id="rId8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ring, Katharina" initials="DK" lastIdx="4" clrIdx="0"/>
  <p:cmAuthor id="2" name="Katharina Deering" initials="KD"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9" autoAdjust="0"/>
    <p:restoredTop sz="98757" autoAdjust="0"/>
  </p:normalViewPr>
  <p:slideViewPr>
    <p:cSldViewPr showGuides="1">
      <p:cViewPr>
        <p:scale>
          <a:sx n="50" d="100"/>
          <a:sy n="50" d="100"/>
        </p:scale>
        <p:origin x="1008" y="40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64" d="100"/>
          <a:sy n="64" d="100"/>
        </p:scale>
        <p:origin x="2261"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9F81114-0A06-4734-9ABC-3079D9B23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36D650D-926A-4F95-BAFD-158B38EC38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03F7F1-B1D3-42D4-8B3F-E379710FF0AD}" type="datetimeFigureOut">
              <a:rPr lang="de-DE" smtClean="0"/>
              <a:t>18.06.2020</a:t>
            </a:fld>
            <a:endParaRPr lang="de-DE"/>
          </a:p>
        </p:txBody>
      </p:sp>
      <p:sp>
        <p:nvSpPr>
          <p:cNvPr id="4" name="Fußzeilenplatzhalter 3">
            <a:extLst>
              <a:ext uri="{FF2B5EF4-FFF2-40B4-BE49-F238E27FC236}">
                <a16:creationId xmlns:a16="http://schemas.microsoft.com/office/drawing/2014/main" id="{C15B95CA-F3A3-4700-9CCF-71CBB545B7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0CD02F1-E22E-48FE-897E-18DDC92D1D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11DDA2-7480-463B-BADE-0CE3B9D98258}" type="slidenum">
              <a:rPr lang="de-DE" smtClean="0"/>
              <a:t>‹Nr.›</a:t>
            </a:fld>
            <a:endParaRPr lang="de-DE"/>
          </a:p>
        </p:txBody>
      </p:sp>
    </p:spTree>
    <p:extLst>
      <p:ext uri="{BB962C8B-B14F-4D97-AF65-F5344CB8AC3E}">
        <p14:creationId xmlns:p14="http://schemas.microsoft.com/office/powerpoint/2010/main" val="129290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4510D-9A44-4961-A171-28C240E96987}" type="datetimeFigureOut">
              <a:rPr lang="de-DE" smtClean="0"/>
              <a:t>18.06.2020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35F09-126C-48DA-A455-CB264251A4D9}" type="slidenum">
              <a:rPr lang="de-DE" smtClean="0"/>
              <a:t>‹Nr.›</a:t>
            </a:fld>
            <a:endParaRPr lang="de-DE"/>
          </a:p>
        </p:txBody>
      </p:sp>
    </p:spTree>
    <p:extLst>
      <p:ext uri="{BB962C8B-B14F-4D97-AF65-F5344CB8AC3E}">
        <p14:creationId xmlns:p14="http://schemas.microsoft.com/office/powerpoint/2010/main" val="34511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E3E6FDD-8326-4455-9B45-3D6A753268EC}"/>
              </a:ext>
            </a:extLst>
          </p:cNvPr>
          <p:cNvSpPr>
            <a:spLocks noGrp="1"/>
          </p:cNvSpPr>
          <p:nvPr>
            <p:ph type="pic" sz="quarter" idx="17"/>
          </p:nvPr>
        </p:nvSpPr>
        <p:spPr bwMode="gray">
          <a:xfrm>
            <a:off x="1" y="2115666"/>
            <a:ext cx="12191999" cy="4742334"/>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1558143"/>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2115666"/>
            <a:ext cx="3173062" cy="565146"/>
          </a:xfrm>
          <a:solidFill>
            <a:schemeClr val="accent4"/>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10" name="Textplatzhalter 7">
            <a:extLst>
              <a:ext uri="{FF2B5EF4-FFF2-40B4-BE49-F238E27FC236}">
                <a16:creationId xmlns:a16="http://schemas.microsoft.com/office/drawing/2014/main" id="{3E520B85-D1DB-4831-BE0C-258398D5AE45}"/>
              </a:ext>
            </a:extLst>
          </p:cNvPr>
          <p:cNvSpPr>
            <a:spLocks noGrp="1"/>
          </p:cNvSpPr>
          <p:nvPr>
            <p:ph type="body" sz="quarter" idx="15" hasCustomPrompt="1"/>
          </p:nvPr>
        </p:nvSpPr>
        <p:spPr bwMode="gray">
          <a:xfrm>
            <a:off x="875420" y="2680812"/>
            <a:ext cx="1340312"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Untertitel</a:t>
            </a:r>
          </a:p>
        </p:txBody>
      </p:sp>
      <p:sp>
        <p:nvSpPr>
          <p:cNvPr id="11" name="Textplatzhalter 7">
            <a:extLst>
              <a:ext uri="{FF2B5EF4-FFF2-40B4-BE49-F238E27FC236}">
                <a16:creationId xmlns:a16="http://schemas.microsoft.com/office/drawing/2014/main" id="{01AEB64A-04BC-4C27-B335-9D25E4C99609}"/>
              </a:ext>
            </a:extLst>
          </p:cNvPr>
          <p:cNvSpPr>
            <a:spLocks noGrp="1"/>
          </p:cNvSpPr>
          <p:nvPr>
            <p:ph type="body" sz="quarter" idx="16" hasCustomPrompt="1"/>
          </p:nvPr>
        </p:nvSpPr>
        <p:spPr bwMode="gray">
          <a:xfrm>
            <a:off x="875420" y="2947996"/>
            <a:ext cx="1576724"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zweite Zeile</a:t>
            </a:r>
          </a:p>
        </p:txBody>
      </p:sp>
      <p:pic>
        <p:nvPicPr>
          <p:cNvPr id="14" name="Grafik 13">
            <a:extLst>
              <a:ext uri="{FF2B5EF4-FFF2-40B4-BE49-F238E27FC236}">
                <a16:creationId xmlns:a16="http://schemas.microsoft.com/office/drawing/2014/main" id="{B22A80A7-9D92-4090-9951-DD4A87871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60971" y="277604"/>
            <a:ext cx="1972642" cy="555644"/>
          </a:xfrm>
          <a:prstGeom prst="rect">
            <a:avLst/>
          </a:prstGeom>
        </p:spPr>
      </p:pic>
      <p:pic>
        <p:nvPicPr>
          <p:cNvPr id="16" name="Grafik 15">
            <a:extLst>
              <a:ext uri="{FF2B5EF4-FFF2-40B4-BE49-F238E27FC236}">
                <a16:creationId xmlns:a16="http://schemas.microsoft.com/office/drawing/2014/main" id="{ACF3B14A-3F36-4A8E-8B4E-BBCB72784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0182" y="901499"/>
            <a:ext cx="2507494" cy="139199"/>
          </a:xfrm>
          <a:prstGeom prst="rect">
            <a:avLst/>
          </a:prstGeom>
        </p:spPr>
      </p:pic>
    </p:spTree>
    <p:extLst>
      <p:ext uri="{BB962C8B-B14F-4D97-AF65-F5344CB8AC3E}">
        <p14:creationId xmlns:p14="http://schemas.microsoft.com/office/powerpoint/2010/main" val="159616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links (B) und Text">
    <p:spTree>
      <p:nvGrpSpPr>
        <p:cNvPr id="1" name=""/>
        <p:cNvGrpSpPr/>
        <p:nvPr/>
      </p:nvGrpSpPr>
      <p:grpSpPr>
        <a:xfrm>
          <a:off x="0" y="0"/>
          <a:ext cx="0" cy="0"/>
          <a:chOff x="0" y="0"/>
          <a:chExt cx="0" cy="0"/>
        </a:xfrm>
      </p:grpSpPr>
      <p:sp>
        <p:nvSpPr>
          <p:cNvPr id="10" name="Bildplatzhalter 7">
            <a:extLst>
              <a:ext uri="{FF2B5EF4-FFF2-40B4-BE49-F238E27FC236}">
                <a16:creationId xmlns:a16="http://schemas.microsoft.com/office/drawing/2014/main" id="{C45AD1AF-9BB5-45B3-88B8-125F586F53CC}"/>
              </a:ext>
            </a:extLst>
          </p:cNvPr>
          <p:cNvSpPr>
            <a:spLocks noGrp="1"/>
          </p:cNvSpPr>
          <p:nvPr>
            <p:ph type="pic" sz="quarter" idx="15"/>
          </p:nvPr>
        </p:nvSpPr>
        <p:spPr bwMode="gray">
          <a:xfrm>
            <a:off x="1" y="1"/>
            <a:ext cx="6275387" cy="6345238"/>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278163EA-C4AE-4DD7-BB50-8483E944ECB1}"/>
              </a:ext>
            </a:extLst>
          </p:cNvPr>
          <p:cNvSpPr>
            <a:spLocks noGrp="1"/>
          </p:cNvSpPr>
          <p:nvPr>
            <p:ph type="ftr" sz="quarter" idx="11"/>
          </p:nvPr>
        </p:nvSpPr>
        <p:spPr bwMode="gray"/>
        <p:txBody>
          <a:bodyPr/>
          <a:lstStyle/>
          <a:p>
            <a:r>
              <a:rPr lang="de-DE"/>
              <a:t>Titel | Abteilung/Institut | Datum</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1409700"/>
            <a:ext cx="5184775" cy="49355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8190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und Text">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B799280D-67EB-41FD-8C11-201FCC62ADA2}"/>
              </a:ext>
            </a:extLst>
          </p:cNvPr>
          <p:cNvSpPr>
            <a:spLocks noGrp="1"/>
          </p:cNvSpPr>
          <p:nvPr>
            <p:ph type="pic" sz="quarter" idx="15"/>
          </p:nvPr>
        </p:nvSpPr>
        <p:spPr bwMode="gray">
          <a:xfrm>
            <a:off x="1" y="1046988"/>
            <a:ext cx="6059487" cy="3210104"/>
          </a:xfrm>
          <a:solidFill>
            <a:schemeClr val="bg2"/>
          </a:solidFill>
        </p:spPr>
        <p:txBody>
          <a:bodyPr anchor="ctr"/>
          <a:lstStyle>
            <a:lvl1pPr marL="0" indent="0" algn="ctr">
              <a:buNone/>
              <a:defRPr/>
            </a:lvl1pPr>
          </a:lstStyle>
          <a:p>
            <a:r>
              <a:rPr lang="de-DE"/>
              <a:t>Bild durch Klicken auf Symbol hinzufügen</a:t>
            </a:r>
          </a:p>
        </p:txBody>
      </p:sp>
      <p:sp>
        <p:nvSpPr>
          <p:cNvPr id="13" name="Bildplatzhalter 7">
            <a:extLst>
              <a:ext uri="{FF2B5EF4-FFF2-40B4-BE49-F238E27FC236}">
                <a16:creationId xmlns:a16="http://schemas.microsoft.com/office/drawing/2014/main" id="{1DBA08F7-24D3-451C-8C39-58337F024085}"/>
              </a:ext>
            </a:extLst>
          </p:cNvPr>
          <p:cNvSpPr>
            <a:spLocks noGrp="1"/>
          </p:cNvSpPr>
          <p:nvPr>
            <p:ph type="pic" sz="quarter" idx="16"/>
          </p:nvPr>
        </p:nvSpPr>
        <p:spPr bwMode="gray">
          <a:xfrm>
            <a:off x="6170531" y="1046988"/>
            <a:ext cx="6021468" cy="3210104"/>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a:xfrm>
            <a:off x="874711" y="4401108"/>
            <a:ext cx="5184777" cy="194413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278163EA-C4AE-4DD7-BB50-8483E944ECB1}"/>
              </a:ext>
            </a:extLst>
          </p:cNvPr>
          <p:cNvSpPr>
            <a:spLocks noGrp="1"/>
          </p:cNvSpPr>
          <p:nvPr>
            <p:ph type="ftr" sz="quarter" idx="11"/>
          </p:nvPr>
        </p:nvSpPr>
        <p:spPr bwMode="gray"/>
        <p:txBody>
          <a:bodyPr/>
          <a:lstStyle/>
          <a:p>
            <a:r>
              <a:rPr lang="de-DE"/>
              <a:t>Titel | Abteilung/Institut | Datum</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168008" y="4401108"/>
            <a:ext cx="5508055" cy="194413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682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ites Bild und Text">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B799280D-67EB-41FD-8C11-201FCC62ADA2}"/>
              </a:ext>
            </a:extLst>
          </p:cNvPr>
          <p:cNvSpPr>
            <a:spLocks noGrp="1"/>
          </p:cNvSpPr>
          <p:nvPr>
            <p:ph type="pic" sz="quarter" idx="15"/>
          </p:nvPr>
        </p:nvSpPr>
        <p:spPr bwMode="gray">
          <a:xfrm>
            <a:off x="1" y="0"/>
            <a:ext cx="12191999" cy="3969060"/>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3578765"/>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a:xfrm>
            <a:off x="874711" y="4689140"/>
            <a:ext cx="5400677" cy="165609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278163EA-C4AE-4DD7-BB50-8483E944ECB1}"/>
              </a:ext>
            </a:extLst>
          </p:cNvPr>
          <p:cNvSpPr>
            <a:spLocks noGrp="1"/>
          </p:cNvSpPr>
          <p:nvPr>
            <p:ph type="ftr" sz="quarter" idx="11"/>
          </p:nvPr>
        </p:nvSpPr>
        <p:spPr bwMode="gray"/>
        <p:txBody>
          <a:bodyPr/>
          <a:lstStyle/>
          <a:p>
            <a:r>
              <a:rPr lang="de-DE"/>
              <a:t>Titel | Abteilung/Institut | Datum</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3969060"/>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4689140"/>
            <a:ext cx="5184775" cy="165609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14">
            <a:extLst>
              <a:ext uri="{FF2B5EF4-FFF2-40B4-BE49-F238E27FC236}">
                <a16:creationId xmlns:a16="http://schemas.microsoft.com/office/drawing/2014/main" id="{DB8D8FD5-3CFA-4E30-89FF-BBBED675F997}"/>
              </a:ext>
            </a:extLst>
          </p:cNvPr>
          <p:cNvSpPr>
            <a:spLocks noGrp="1"/>
          </p:cNvSpPr>
          <p:nvPr>
            <p:ph type="body" sz="quarter" idx="16" hasCustomPrompt="1"/>
          </p:nvPr>
        </p:nvSpPr>
        <p:spPr bwMode="gray">
          <a:xfrm>
            <a:off x="10499444" y="288543"/>
            <a:ext cx="1393200" cy="3924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400">
                <a:solidFill>
                  <a:schemeClr val="bg1"/>
                </a:solidFill>
              </a:defRPr>
            </a:lvl1pPr>
          </a:lstStyle>
          <a:p>
            <a:pPr lvl="0"/>
            <a:r>
              <a:rPr lang="de-DE" dirty="0"/>
              <a:t> </a:t>
            </a:r>
          </a:p>
        </p:txBody>
      </p:sp>
    </p:spTree>
    <p:extLst>
      <p:ext uri="{BB962C8B-B14F-4D97-AF65-F5344CB8AC3E}">
        <p14:creationId xmlns:p14="http://schemas.microsoft.com/office/powerpoint/2010/main" val="349086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4" name="Fußzeilenplatzhalter 3">
            <a:extLst>
              <a:ext uri="{FF2B5EF4-FFF2-40B4-BE49-F238E27FC236}">
                <a16:creationId xmlns:a16="http://schemas.microsoft.com/office/drawing/2014/main" id="{B13B0368-721B-46BE-B536-5F060B7D7838}"/>
              </a:ext>
            </a:extLst>
          </p:cNvPr>
          <p:cNvSpPr>
            <a:spLocks noGrp="1"/>
          </p:cNvSpPr>
          <p:nvPr>
            <p:ph type="ftr" sz="quarter" idx="11"/>
          </p:nvPr>
        </p:nvSpPr>
        <p:spPr bwMode="gray"/>
        <p:txBody>
          <a:bodyPr/>
          <a:lstStyle/>
          <a:p>
            <a:r>
              <a:rPr lang="de-DE"/>
              <a:t>Titel | Abteilung/Institut | Datum</a:t>
            </a:r>
          </a:p>
        </p:txBody>
      </p:sp>
      <p:sp>
        <p:nvSpPr>
          <p:cNvPr id="5" name="Foliennummernplatzhalter 4">
            <a:extLst>
              <a:ext uri="{FF2B5EF4-FFF2-40B4-BE49-F238E27FC236}">
                <a16:creationId xmlns:a16="http://schemas.microsoft.com/office/drawing/2014/main" id="{C57B24DB-66D3-4CC2-918A-F9BD00CA065F}"/>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2" y="1046987"/>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Tree>
    <p:extLst>
      <p:ext uri="{BB962C8B-B14F-4D97-AF65-F5344CB8AC3E}">
        <p14:creationId xmlns:p14="http://schemas.microsoft.com/office/powerpoint/2010/main" val="383958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EA869AB4-B38E-4364-8216-34A2E905743D}"/>
              </a:ext>
            </a:extLst>
          </p:cNvPr>
          <p:cNvSpPr>
            <a:spLocks noGrp="1"/>
          </p:cNvSpPr>
          <p:nvPr>
            <p:ph type="pic" sz="quarter" idx="14"/>
          </p:nvPr>
        </p:nvSpPr>
        <p:spPr bwMode="gray">
          <a:xfrm>
            <a:off x="874711" y="1046988"/>
            <a:ext cx="10442577" cy="5010304"/>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4" name="Fußzeilenplatzhalter 3">
            <a:extLst>
              <a:ext uri="{FF2B5EF4-FFF2-40B4-BE49-F238E27FC236}">
                <a16:creationId xmlns:a16="http://schemas.microsoft.com/office/drawing/2014/main" id="{B13B0368-721B-46BE-B536-5F060B7D7838}"/>
              </a:ext>
            </a:extLst>
          </p:cNvPr>
          <p:cNvSpPr>
            <a:spLocks noGrp="1"/>
          </p:cNvSpPr>
          <p:nvPr>
            <p:ph type="ftr" sz="quarter" idx="11"/>
          </p:nvPr>
        </p:nvSpPr>
        <p:spPr bwMode="gray"/>
        <p:txBody>
          <a:bodyPr/>
          <a:lstStyle/>
          <a:p>
            <a:r>
              <a:rPr lang="de-DE"/>
              <a:t>Titel | Abteilung/Institut | Datum</a:t>
            </a:r>
          </a:p>
        </p:txBody>
      </p:sp>
      <p:sp>
        <p:nvSpPr>
          <p:cNvPr id="5" name="Foliennummernplatzhalter 4">
            <a:extLst>
              <a:ext uri="{FF2B5EF4-FFF2-40B4-BE49-F238E27FC236}">
                <a16:creationId xmlns:a16="http://schemas.microsoft.com/office/drawing/2014/main" id="{C57B24DB-66D3-4CC2-918A-F9BD00CA065F}"/>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2" y="1046987"/>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Tree>
    <p:extLst>
      <p:ext uri="{BB962C8B-B14F-4D97-AF65-F5344CB8AC3E}">
        <p14:creationId xmlns:p14="http://schemas.microsoft.com/office/powerpoint/2010/main" val="344328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hwarze 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4" name="Fußzeilenplatzhalter 3">
            <a:extLst>
              <a:ext uri="{FF2B5EF4-FFF2-40B4-BE49-F238E27FC236}">
                <a16:creationId xmlns:a16="http://schemas.microsoft.com/office/drawing/2014/main" id="{B13B0368-721B-46BE-B536-5F060B7D7838}"/>
              </a:ext>
            </a:extLst>
          </p:cNvPr>
          <p:cNvSpPr>
            <a:spLocks noGrp="1"/>
          </p:cNvSpPr>
          <p:nvPr>
            <p:ph type="ftr" sz="quarter" idx="11"/>
          </p:nvPr>
        </p:nvSpPr>
        <p:spPr bwMode="gray"/>
        <p:txBody>
          <a:bodyPr/>
          <a:lstStyle/>
          <a:p>
            <a:r>
              <a:rPr lang="de-DE" dirty="0"/>
              <a:t>Titel | Abteilung/Institut | Datum</a:t>
            </a:r>
          </a:p>
        </p:txBody>
      </p:sp>
      <p:sp>
        <p:nvSpPr>
          <p:cNvPr id="5" name="Foliennummernplatzhalter 4">
            <a:extLst>
              <a:ext uri="{FF2B5EF4-FFF2-40B4-BE49-F238E27FC236}">
                <a16:creationId xmlns:a16="http://schemas.microsoft.com/office/drawing/2014/main" id="{C57B24DB-66D3-4CC2-918A-F9BD00CA065F}"/>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2" y="1046987"/>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8" name="Rechteck 7">
            <a:extLst>
              <a:ext uri="{FF2B5EF4-FFF2-40B4-BE49-F238E27FC236}">
                <a16:creationId xmlns:a16="http://schemas.microsoft.com/office/drawing/2014/main" id="{832F3200-F9FF-49A6-8755-9CD09FC97BBD}"/>
              </a:ext>
            </a:extLst>
          </p:cNvPr>
          <p:cNvSpPr/>
          <p:nvPr userDrawn="1"/>
        </p:nvSpPr>
        <p:spPr bwMode="gray">
          <a:xfrm>
            <a:off x="0" y="1628775"/>
            <a:ext cx="12192000" cy="4932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ildplatzhalter 7">
            <a:extLst>
              <a:ext uri="{FF2B5EF4-FFF2-40B4-BE49-F238E27FC236}">
                <a16:creationId xmlns:a16="http://schemas.microsoft.com/office/drawing/2014/main" id="{D25602F7-1019-4419-8CBC-77FB6A79E562}"/>
              </a:ext>
            </a:extLst>
          </p:cNvPr>
          <p:cNvSpPr>
            <a:spLocks noGrp="1"/>
          </p:cNvSpPr>
          <p:nvPr>
            <p:ph type="pic" sz="quarter" idx="14"/>
          </p:nvPr>
        </p:nvSpPr>
        <p:spPr bwMode="gray">
          <a:xfrm>
            <a:off x="874711" y="1844673"/>
            <a:ext cx="10442577" cy="4500566"/>
          </a:xfrm>
          <a:solidFill>
            <a:schemeClr val="tx1"/>
          </a:solidFill>
        </p:spPr>
        <p:txBody>
          <a:bodyPr anchor="ctr"/>
          <a:lstStyle>
            <a:lvl1pPr marL="0" indent="0" algn="ctr">
              <a:buNone/>
              <a:defRPr>
                <a:solidFill>
                  <a:schemeClr val="bg1"/>
                </a:solidFill>
              </a:defRPr>
            </a:lvl1pPr>
          </a:lstStyle>
          <a:p>
            <a:r>
              <a:rPr lang="de-DE"/>
              <a:t>Bild durch Klicken auf Symbol hinzufügen</a:t>
            </a:r>
          </a:p>
        </p:txBody>
      </p:sp>
    </p:spTree>
    <p:extLst>
      <p:ext uri="{BB962C8B-B14F-4D97-AF65-F5344CB8AC3E}">
        <p14:creationId xmlns:p14="http://schemas.microsoft.com/office/powerpoint/2010/main" val="1344392340"/>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41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B81924C-F1D8-4FC5-AAC5-8D77A46F1B30}"/>
              </a:ext>
            </a:extLst>
          </p:cNvPr>
          <p:cNvSpPr>
            <a:spLocks noGrp="1"/>
          </p:cNvSpPr>
          <p:nvPr>
            <p:ph type="ftr" sz="quarter" idx="11"/>
          </p:nvPr>
        </p:nvSpPr>
        <p:spPr bwMode="gray"/>
        <p:txBody>
          <a:bodyPr/>
          <a:lstStyle/>
          <a:p>
            <a:r>
              <a:rPr lang="de-DE"/>
              <a:t>Titel | Abteilung/Institut | Datum</a:t>
            </a:r>
          </a:p>
        </p:txBody>
      </p:sp>
      <p:sp>
        <p:nvSpPr>
          <p:cNvPr id="4" name="Foliennummernplatzhalter 3">
            <a:extLst>
              <a:ext uri="{FF2B5EF4-FFF2-40B4-BE49-F238E27FC236}">
                <a16:creationId xmlns:a16="http://schemas.microsoft.com/office/drawing/2014/main" id="{818952BB-EE0E-4993-ADDB-5F31FC10F970}"/>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Tree>
    <p:extLst>
      <p:ext uri="{BB962C8B-B14F-4D97-AF65-F5344CB8AC3E}">
        <p14:creationId xmlns:p14="http://schemas.microsoft.com/office/powerpoint/2010/main" val="427880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2276872"/>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434674BA-7808-4DD2-B730-012DC04DFFC4}"/>
              </a:ext>
            </a:extLst>
          </p:cNvPr>
          <p:cNvSpPr>
            <a:spLocks noGrp="1"/>
          </p:cNvSpPr>
          <p:nvPr>
            <p:ph type="subTitle" idx="1"/>
          </p:nvPr>
        </p:nvSpPr>
        <p:spPr bwMode="gray">
          <a:xfrm>
            <a:off x="874713" y="3573016"/>
            <a:ext cx="10442575" cy="1907022"/>
          </a:xfrm>
        </p:spPr>
        <p:txBody>
          <a:bodyPr lIns="216000" tIns="144000"/>
          <a:lstStyle>
            <a:lvl1pPr marL="0" indent="0" algn="l">
              <a:spcAft>
                <a:spcPts val="0"/>
              </a:spcAft>
              <a:buNone/>
              <a:defRPr sz="15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2850735"/>
            <a:ext cx="3173062" cy="565146"/>
          </a:xfrm>
          <a:solidFill>
            <a:schemeClr val="accent4"/>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pic>
        <p:nvPicPr>
          <p:cNvPr id="14" name="Grafik 13">
            <a:extLst>
              <a:ext uri="{FF2B5EF4-FFF2-40B4-BE49-F238E27FC236}">
                <a16:creationId xmlns:a16="http://schemas.microsoft.com/office/drawing/2014/main" id="{B22A80A7-9D92-4090-9951-DD4A87871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60971" y="277604"/>
            <a:ext cx="1972642" cy="555644"/>
          </a:xfrm>
          <a:prstGeom prst="rect">
            <a:avLst/>
          </a:prstGeom>
        </p:spPr>
      </p:pic>
      <p:pic>
        <p:nvPicPr>
          <p:cNvPr id="16" name="Grafik 15">
            <a:extLst>
              <a:ext uri="{FF2B5EF4-FFF2-40B4-BE49-F238E27FC236}">
                <a16:creationId xmlns:a16="http://schemas.microsoft.com/office/drawing/2014/main" id="{ACF3B14A-3F36-4A8E-8B4E-BBCB72784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0182" y="901499"/>
            <a:ext cx="2507494" cy="139199"/>
          </a:xfrm>
          <a:prstGeom prst="rect">
            <a:avLst/>
          </a:prstGeom>
        </p:spPr>
      </p:pic>
    </p:spTree>
    <p:extLst>
      <p:ext uri="{BB962C8B-B14F-4D97-AF65-F5344CB8AC3E}">
        <p14:creationId xmlns:p14="http://schemas.microsoft.com/office/powerpoint/2010/main" val="2620874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2FE2163-B134-45ED-8BD7-8F0C731A57B1}" type="datetimeFigureOut">
              <a:rPr lang="en-GB" smtClean="0"/>
              <a:t>18/06/2020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191BAF08-71D5-4566-A129-F8D76BF9129B}" type="slidenum">
              <a:rPr lang="en-GB" smtClean="0"/>
              <a:t>‹Nr.›</a:t>
            </a:fld>
            <a:endParaRPr lang="en-GB"/>
          </a:p>
        </p:txBody>
      </p:sp>
    </p:spTree>
    <p:extLst>
      <p:ext uri="{BB962C8B-B14F-4D97-AF65-F5344CB8AC3E}">
        <p14:creationId xmlns:p14="http://schemas.microsoft.com/office/powerpoint/2010/main" val="353924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6F450A5-E579-4DBF-9142-FB9BA1F9E5B3}" type="datetimeFigureOut">
              <a:rPr lang="de-DE" smtClean="0"/>
              <a:t>18.06.2020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2DC9169-598D-4C12-8A8C-DE6314D54A58}" type="slidenum">
              <a:rPr lang="de-DE" smtClean="0"/>
              <a:t>‹Nr.›</a:t>
            </a:fld>
            <a:endParaRPr lang="de-DE"/>
          </a:p>
        </p:txBody>
      </p:sp>
    </p:spTree>
    <p:extLst>
      <p:ext uri="{BB962C8B-B14F-4D97-AF65-F5344CB8AC3E}">
        <p14:creationId xmlns:p14="http://schemas.microsoft.com/office/powerpoint/2010/main" val="68509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1556792"/>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434674BA-7808-4DD2-B730-012DC04DFFC4}"/>
              </a:ext>
            </a:extLst>
          </p:cNvPr>
          <p:cNvSpPr>
            <a:spLocks noGrp="1"/>
          </p:cNvSpPr>
          <p:nvPr>
            <p:ph type="subTitle" idx="1"/>
          </p:nvPr>
        </p:nvSpPr>
        <p:spPr bwMode="gray">
          <a:xfrm>
            <a:off x="874713" y="4019440"/>
            <a:ext cx="10442575" cy="1827672"/>
          </a:xfrm>
        </p:spPr>
        <p:txBody>
          <a:bodyPr lIns="216000" tIns="144000"/>
          <a:lstStyle>
            <a:lvl1pPr marL="0" indent="0" algn="l">
              <a:spcAft>
                <a:spcPts val="0"/>
              </a:spcAft>
              <a:buNone/>
              <a:defRPr sz="15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2112794"/>
            <a:ext cx="3173062" cy="565146"/>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9" name="Textplatzhalter 7">
            <a:extLst>
              <a:ext uri="{FF2B5EF4-FFF2-40B4-BE49-F238E27FC236}">
                <a16:creationId xmlns:a16="http://schemas.microsoft.com/office/drawing/2014/main" id="{7EDCBAA7-83DE-41B4-B3A9-54F687B00AC1}"/>
              </a:ext>
            </a:extLst>
          </p:cNvPr>
          <p:cNvSpPr>
            <a:spLocks noGrp="1"/>
          </p:cNvSpPr>
          <p:nvPr>
            <p:ph type="body" sz="quarter" idx="14" hasCustomPrompt="1"/>
          </p:nvPr>
        </p:nvSpPr>
        <p:spPr bwMode="gray">
          <a:xfrm>
            <a:off x="875420" y="2675822"/>
            <a:ext cx="2931009" cy="565146"/>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dritte Zeile</a:t>
            </a:r>
          </a:p>
        </p:txBody>
      </p:sp>
      <p:sp>
        <p:nvSpPr>
          <p:cNvPr id="10" name="Textplatzhalter 7">
            <a:extLst>
              <a:ext uri="{FF2B5EF4-FFF2-40B4-BE49-F238E27FC236}">
                <a16:creationId xmlns:a16="http://schemas.microsoft.com/office/drawing/2014/main" id="{3E520B85-D1DB-4831-BE0C-258398D5AE45}"/>
              </a:ext>
            </a:extLst>
          </p:cNvPr>
          <p:cNvSpPr>
            <a:spLocks noGrp="1"/>
          </p:cNvSpPr>
          <p:nvPr>
            <p:ph type="body" sz="quarter" idx="15" hasCustomPrompt="1"/>
          </p:nvPr>
        </p:nvSpPr>
        <p:spPr bwMode="gray">
          <a:xfrm>
            <a:off x="875420" y="3238850"/>
            <a:ext cx="1991650" cy="390295"/>
          </a:xfrm>
          <a:solidFill>
            <a:schemeClr val="accent4"/>
          </a:solidFill>
        </p:spPr>
        <p:txBody>
          <a:bodyPr wrap="none" lIns="216000" tIns="18000" rIns="180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Untertitel</a:t>
            </a:r>
          </a:p>
        </p:txBody>
      </p:sp>
      <p:sp>
        <p:nvSpPr>
          <p:cNvPr id="11" name="Textplatzhalter 7">
            <a:extLst>
              <a:ext uri="{FF2B5EF4-FFF2-40B4-BE49-F238E27FC236}">
                <a16:creationId xmlns:a16="http://schemas.microsoft.com/office/drawing/2014/main" id="{01AEB64A-04BC-4C27-B335-9D25E4C99609}"/>
              </a:ext>
            </a:extLst>
          </p:cNvPr>
          <p:cNvSpPr>
            <a:spLocks noGrp="1"/>
          </p:cNvSpPr>
          <p:nvPr>
            <p:ph type="body" sz="quarter" idx="16" hasCustomPrompt="1"/>
          </p:nvPr>
        </p:nvSpPr>
        <p:spPr bwMode="gray">
          <a:xfrm>
            <a:off x="875420" y="3629145"/>
            <a:ext cx="2416445" cy="390295"/>
          </a:xfrm>
          <a:solidFill>
            <a:schemeClr val="accent4"/>
          </a:solidFill>
        </p:spPr>
        <p:txBody>
          <a:bodyPr wrap="none" lIns="216000" tIns="18000" rIns="180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pic>
        <p:nvPicPr>
          <p:cNvPr id="14" name="Grafik 13">
            <a:extLst>
              <a:ext uri="{FF2B5EF4-FFF2-40B4-BE49-F238E27FC236}">
                <a16:creationId xmlns:a16="http://schemas.microsoft.com/office/drawing/2014/main" id="{B22A80A7-9D92-4090-9951-DD4A87871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60971" y="277604"/>
            <a:ext cx="1972642" cy="555644"/>
          </a:xfrm>
          <a:prstGeom prst="rect">
            <a:avLst/>
          </a:prstGeom>
        </p:spPr>
      </p:pic>
      <p:pic>
        <p:nvPicPr>
          <p:cNvPr id="16" name="Grafik 15">
            <a:extLst>
              <a:ext uri="{FF2B5EF4-FFF2-40B4-BE49-F238E27FC236}">
                <a16:creationId xmlns:a16="http://schemas.microsoft.com/office/drawing/2014/main" id="{ACF3B14A-3F36-4A8E-8B4E-BBCB72784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0182" y="901499"/>
            <a:ext cx="2507494" cy="139199"/>
          </a:xfrm>
          <a:prstGeom prst="rect">
            <a:avLst/>
          </a:prstGeom>
        </p:spPr>
      </p:pic>
    </p:spTree>
    <p:extLst>
      <p:ext uri="{BB962C8B-B14F-4D97-AF65-F5344CB8AC3E}">
        <p14:creationId xmlns:p14="http://schemas.microsoft.com/office/powerpoint/2010/main" val="237132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mit Bild">
    <p:spTree>
      <p:nvGrpSpPr>
        <p:cNvPr id="1" name=""/>
        <p:cNvGrpSpPr/>
        <p:nvPr/>
      </p:nvGrpSpPr>
      <p:grpSpPr>
        <a:xfrm>
          <a:off x="0" y="0"/>
          <a:ext cx="0" cy="0"/>
          <a:chOff x="0" y="0"/>
          <a:chExt cx="0" cy="0"/>
        </a:xfrm>
      </p:grpSpPr>
      <p:sp>
        <p:nvSpPr>
          <p:cNvPr id="12" name="Bildplatzhalter 7">
            <a:extLst>
              <a:ext uri="{FF2B5EF4-FFF2-40B4-BE49-F238E27FC236}">
                <a16:creationId xmlns:a16="http://schemas.microsoft.com/office/drawing/2014/main" id="{66CD136A-F69F-4B3D-92D9-A7FBBAA0FDEB}"/>
              </a:ext>
            </a:extLst>
          </p:cNvPr>
          <p:cNvSpPr>
            <a:spLocks noGrp="1"/>
          </p:cNvSpPr>
          <p:nvPr>
            <p:ph type="pic" sz="quarter" idx="15"/>
          </p:nvPr>
        </p:nvSpPr>
        <p:spPr bwMode="gray">
          <a:xfrm>
            <a:off x="1" y="1222371"/>
            <a:ext cx="12191999" cy="5122867"/>
          </a:xfrm>
          <a:solidFill>
            <a:schemeClr val="bg2"/>
          </a:solidFill>
        </p:spPr>
        <p:txBody>
          <a:bodyPr anchor="ctr"/>
          <a:lstStyle>
            <a:lvl1pPr marL="0" indent="0" algn="ctr">
              <a:buNone/>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657225"/>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1225301"/>
            <a:ext cx="3214740" cy="572840"/>
          </a:xfrm>
          <a:solidFill>
            <a:schemeClr val="accent4"/>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9" name="Textplatzhalter 7">
            <a:extLst>
              <a:ext uri="{FF2B5EF4-FFF2-40B4-BE49-F238E27FC236}">
                <a16:creationId xmlns:a16="http://schemas.microsoft.com/office/drawing/2014/main" id="{7EDCBAA7-83DE-41B4-B3A9-54F687B00AC1}"/>
              </a:ext>
            </a:extLst>
          </p:cNvPr>
          <p:cNvSpPr>
            <a:spLocks noGrp="1"/>
          </p:cNvSpPr>
          <p:nvPr>
            <p:ph type="body" sz="quarter" idx="14" hasCustomPrompt="1"/>
          </p:nvPr>
        </p:nvSpPr>
        <p:spPr bwMode="gray">
          <a:xfrm>
            <a:off x="875420" y="1798141"/>
            <a:ext cx="1340312"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Untertitel</a:t>
            </a:r>
          </a:p>
        </p:txBody>
      </p:sp>
      <p:sp>
        <p:nvSpPr>
          <p:cNvPr id="4" name="Fußzeilenplatzhalter 3">
            <a:extLst>
              <a:ext uri="{FF2B5EF4-FFF2-40B4-BE49-F238E27FC236}">
                <a16:creationId xmlns:a16="http://schemas.microsoft.com/office/drawing/2014/main" id="{B39525DF-F86B-4689-A1E9-CE6127F51FD9}"/>
              </a:ext>
            </a:extLst>
          </p:cNvPr>
          <p:cNvSpPr>
            <a:spLocks noGrp="1"/>
          </p:cNvSpPr>
          <p:nvPr>
            <p:ph type="ftr" sz="quarter" idx="17"/>
          </p:nvPr>
        </p:nvSpPr>
        <p:spPr bwMode="gray"/>
        <p:txBody>
          <a:bodyPr/>
          <a:lstStyle/>
          <a:p>
            <a:r>
              <a:rPr lang="de-DE"/>
              <a:t>Titel | Abteilung/Institut | Datum</a:t>
            </a:r>
            <a:endParaRPr lang="de-DE" dirty="0"/>
          </a:p>
        </p:txBody>
      </p:sp>
      <p:sp>
        <p:nvSpPr>
          <p:cNvPr id="5" name="Foliennummernplatzhalter 4">
            <a:extLst>
              <a:ext uri="{FF2B5EF4-FFF2-40B4-BE49-F238E27FC236}">
                <a16:creationId xmlns:a16="http://schemas.microsoft.com/office/drawing/2014/main" id="{8EC4BFED-99BE-4907-AA75-07C1D6CCD358}"/>
              </a:ext>
            </a:extLst>
          </p:cNvPr>
          <p:cNvSpPr>
            <a:spLocks noGrp="1"/>
          </p:cNvSpPr>
          <p:nvPr>
            <p:ph type="sldNum" sz="quarter" idx="18"/>
          </p:nvPr>
        </p:nvSpPr>
        <p:spPr bwMode="gray"/>
        <p:txBody>
          <a:bodyPr/>
          <a:lstStyle/>
          <a:p>
            <a:fld id="{C457A7E8-3F45-46AC-80A6-5B03F18BB502}" type="slidenum">
              <a:rPr lang="de-DE" smtClean="0"/>
              <a:pPr/>
              <a:t>‹Nr.›</a:t>
            </a:fld>
            <a:endParaRPr lang="de-DE"/>
          </a:p>
        </p:txBody>
      </p:sp>
      <p:sp>
        <p:nvSpPr>
          <p:cNvPr id="13" name="Textplatzhalter 7">
            <a:extLst>
              <a:ext uri="{FF2B5EF4-FFF2-40B4-BE49-F238E27FC236}">
                <a16:creationId xmlns:a16="http://schemas.microsoft.com/office/drawing/2014/main" id="{3E034FC6-F2CC-4F22-938B-23A0F6B9588F}"/>
              </a:ext>
            </a:extLst>
          </p:cNvPr>
          <p:cNvSpPr>
            <a:spLocks noGrp="1"/>
          </p:cNvSpPr>
          <p:nvPr>
            <p:ph type="body" sz="quarter" idx="19" hasCustomPrompt="1"/>
          </p:nvPr>
        </p:nvSpPr>
        <p:spPr bwMode="gray">
          <a:xfrm>
            <a:off x="875420" y="2065325"/>
            <a:ext cx="1576724"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zweite Zeile</a:t>
            </a:r>
          </a:p>
        </p:txBody>
      </p:sp>
      <p:sp>
        <p:nvSpPr>
          <p:cNvPr id="14" name="Textplatzhalter 7">
            <a:extLst>
              <a:ext uri="{FF2B5EF4-FFF2-40B4-BE49-F238E27FC236}">
                <a16:creationId xmlns:a16="http://schemas.microsoft.com/office/drawing/2014/main" id="{239D957E-8690-40AD-9288-E9F315E4BFBB}"/>
              </a:ext>
            </a:extLst>
          </p:cNvPr>
          <p:cNvSpPr>
            <a:spLocks noGrp="1"/>
          </p:cNvSpPr>
          <p:nvPr>
            <p:ph type="body" sz="quarter" idx="20" hasCustomPrompt="1"/>
          </p:nvPr>
        </p:nvSpPr>
        <p:spPr bwMode="gray">
          <a:xfrm>
            <a:off x="875420" y="2332509"/>
            <a:ext cx="1482146"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dritte Zeile</a:t>
            </a:r>
          </a:p>
        </p:txBody>
      </p:sp>
    </p:spTree>
    <p:extLst>
      <p:ext uri="{BB962C8B-B14F-4D97-AF65-F5344CB8AC3E}">
        <p14:creationId xmlns:p14="http://schemas.microsoft.com/office/powerpoint/2010/main" val="421321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1292748"/>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434674BA-7808-4DD2-B730-012DC04DFFC4}"/>
              </a:ext>
            </a:extLst>
          </p:cNvPr>
          <p:cNvSpPr>
            <a:spLocks noGrp="1"/>
          </p:cNvSpPr>
          <p:nvPr>
            <p:ph type="subTitle" idx="1"/>
          </p:nvPr>
        </p:nvSpPr>
        <p:spPr bwMode="gray">
          <a:xfrm>
            <a:off x="874713" y="3382893"/>
            <a:ext cx="10442575" cy="1907022"/>
          </a:xfrm>
        </p:spPr>
        <p:txBody>
          <a:bodyPr lIns="216000" tIns="144000"/>
          <a:lstStyle>
            <a:lvl1pPr marL="0" indent="0" algn="l">
              <a:spcAft>
                <a:spcPts val="0"/>
              </a:spcAft>
              <a:buNone/>
              <a:defRPr sz="15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1856062"/>
            <a:ext cx="3214740" cy="572840"/>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9" name="Textplatzhalter 7">
            <a:extLst>
              <a:ext uri="{FF2B5EF4-FFF2-40B4-BE49-F238E27FC236}">
                <a16:creationId xmlns:a16="http://schemas.microsoft.com/office/drawing/2014/main" id="{7EDCBAA7-83DE-41B4-B3A9-54F687B00AC1}"/>
              </a:ext>
            </a:extLst>
          </p:cNvPr>
          <p:cNvSpPr>
            <a:spLocks noGrp="1"/>
          </p:cNvSpPr>
          <p:nvPr>
            <p:ph type="body" sz="quarter" idx="14" hasCustomPrompt="1"/>
          </p:nvPr>
        </p:nvSpPr>
        <p:spPr bwMode="gray">
          <a:xfrm>
            <a:off x="875420" y="2428902"/>
            <a:ext cx="2967878" cy="572840"/>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dritte Zeile</a:t>
            </a:r>
          </a:p>
        </p:txBody>
      </p:sp>
      <p:sp>
        <p:nvSpPr>
          <p:cNvPr id="10" name="Textplatzhalter 7">
            <a:extLst>
              <a:ext uri="{FF2B5EF4-FFF2-40B4-BE49-F238E27FC236}">
                <a16:creationId xmlns:a16="http://schemas.microsoft.com/office/drawing/2014/main" id="{3E520B85-D1DB-4831-BE0C-258398D5AE45}"/>
              </a:ext>
            </a:extLst>
          </p:cNvPr>
          <p:cNvSpPr>
            <a:spLocks noGrp="1"/>
          </p:cNvSpPr>
          <p:nvPr>
            <p:ph type="body" sz="quarter" idx="15" hasCustomPrompt="1"/>
          </p:nvPr>
        </p:nvSpPr>
        <p:spPr bwMode="gray">
          <a:xfrm>
            <a:off x="875420" y="2992598"/>
            <a:ext cx="1991650" cy="390295"/>
          </a:xfrm>
          <a:solidFill>
            <a:schemeClr val="accent4"/>
          </a:solidFill>
        </p:spPr>
        <p:txBody>
          <a:bodyPr wrap="none" lIns="216000" tIns="18000" rIns="180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Untertitel</a:t>
            </a:r>
          </a:p>
        </p:txBody>
      </p:sp>
      <p:sp>
        <p:nvSpPr>
          <p:cNvPr id="4" name="Fußzeilenplatzhalter 3">
            <a:extLst>
              <a:ext uri="{FF2B5EF4-FFF2-40B4-BE49-F238E27FC236}">
                <a16:creationId xmlns:a16="http://schemas.microsoft.com/office/drawing/2014/main" id="{B39525DF-F86B-4689-A1E9-CE6127F51FD9}"/>
              </a:ext>
            </a:extLst>
          </p:cNvPr>
          <p:cNvSpPr>
            <a:spLocks noGrp="1"/>
          </p:cNvSpPr>
          <p:nvPr>
            <p:ph type="ftr" sz="quarter" idx="17"/>
          </p:nvPr>
        </p:nvSpPr>
        <p:spPr bwMode="gray"/>
        <p:txBody>
          <a:bodyPr/>
          <a:lstStyle/>
          <a:p>
            <a:r>
              <a:rPr lang="de-DE"/>
              <a:t>Titel | Abteilung/Institut | Datum</a:t>
            </a:r>
            <a:endParaRPr lang="de-DE" dirty="0"/>
          </a:p>
        </p:txBody>
      </p:sp>
      <p:sp>
        <p:nvSpPr>
          <p:cNvPr id="5" name="Foliennummernplatzhalter 4">
            <a:extLst>
              <a:ext uri="{FF2B5EF4-FFF2-40B4-BE49-F238E27FC236}">
                <a16:creationId xmlns:a16="http://schemas.microsoft.com/office/drawing/2014/main" id="{8EC4BFED-99BE-4907-AA75-07C1D6CCD358}"/>
              </a:ext>
            </a:extLst>
          </p:cNvPr>
          <p:cNvSpPr>
            <a:spLocks noGrp="1"/>
          </p:cNvSpPr>
          <p:nvPr>
            <p:ph type="sldNum" sz="quarter" idx="18"/>
          </p:nvPr>
        </p:nvSpPr>
        <p:spPr bwMode="gray"/>
        <p:txBody>
          <a:bodyPr/>
          <a:lstStyle/>
          <a:p>
            <a:fld id="{C457A7E8-3F45-46AC-80A6-5B03F18BB502}" type="slidenum">
              <a:rPr lang="de-DE" smtClean="0"/>
              <a:pPr/>
              <a:t>‹Nr.›</a:t>
            </a:fld>
            <a:endParaRPr lang="de-DE"/>
          </a:p>
        </p:txBody>
      </p:sp>
    </p:spTree>
    <p:extLst>
      <p:ext uri="{BB962C8B-B14F-4D97-AF65-F5344CB8AC3E}">
        <p14:creationId xmlns:p14="http://schemas.microsoft.com/office/powerpoint/2010/main" val="319312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278163EA-C4AE-4DD7-BB50-8483E944ECB1}"/>
              </a:ext>
            </a:extLst>
          </p:cNvPr>
          <p:cNvSpPr>
            <a:spLocks noGrp="1"/>
          </p:cNvSpPr>
          <p:nvPr>
            <p:ph type="ftr" sz="quarter" idx="11"/>
          </p:nvPr>
        </p:nvSpPr>
        <p:spPr bwMode="gray"/>
        <p:txBody>
          <a:bodyPr/>
          <a:lstStyle/>
          <a:p>
            <a:r>
              <a:rPr lang="de-DE"/>
              <a:t>Titel | Abteilung/Institut | Datum</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Textplatzhalter 8">
            <a:extLst>
              <a:ext uri="{FF2B5EF4-FFF2-40B4-BE49-F238E27FC236}">
                <a16:creationId xmlns:a16="http://schemas.microsoft.com/office/drawing/2014/main" id="{CFD4A460-FF33-47BF-BF3E-FFCAB3DB2F9E}"/>
              </a:ext>
            </a:extLst>
          </p:cNvPr>
          <p:cNvSpPr>
            <a:spLocks noGrp="1"/>
          </p:cNvSpPr>
          <p:nvPr>
            <p:ph type="body" sz="quarter" idx="14"/>
          </p:nvPr>
        </p:nvSpPr>
        <p:spPr bwMode="gray">
          <a:xfrm>
            <a:off x="874713" y="1689062"/>
            <a:ext cx="10801349" cy="4656175"/>
          </a:xfrm>
        </p:spPr>
        <p:txBody>
          <a:bodyPr numCol="2" spcCol="432000"/>
          <a:lstStyle>
            <a:lvl1pPr marL="542925" indent="-542925">
              <a:spcBef>
                <a:spcPts val="2300"/>
              </a:spcBef>
              <a:spcAft>
                <a:spcPts val="0"/>
              </a:spcAft>
              <a:buClr>
                <a:schemeClr val="tx1"/>
              </a:buClr>
              <a:buFont typeface="+mj-lt"/>
              <a:buNone/>
              <a:defRPr/>
            </a:lvl1pPr>
            <a:lvl2pPr marL="714375" indent="-182563">
              <a:spcBef>
                <a:spcPts val="0"/>
              </a:spcBef>
              <a:spcAft>
                <a:spcPts val="0"/>
              </a:spcAft>
              <a:defRPr/>
            </a:lvl2pPr>
            <a:lvl3pPr marL="895350" indent="-176213">
              <a:spcBef>
                <a:spcPts val="0"/>
              </a:spcBef>
              <a:spcAft>
                <a:spcPts val="0"/>
              </a:spcAft>
              <a:defRPr/>
            </a:lvl3pPr>
            <a:lvl4pPr marL="1076325" indent="-182563">
              <a:spcBef>
                <a:spcPts val="0"/>
              </a:spcBef>
              <a:spcAft>
                <a:spcPts val="0"/>
              </a:spcAft>
              <a:defRPr/>
            </a:lvl4pPr>
            <a:lvl5pPr marL="1257300" indent="-176213">
              <a:spcBef>
                <a:spcPts val="0"/>
              </a:spcBef>
              <a:spcAft>
                <a:spcPts val="0"/>
              </a:spcAf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7292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278163EA-C4AE-4DD7-BB50-8483E944ECB1}"/>
              </a:ext>
            </a:extLst>
          </p:cNvPr>
          <p:cNvSpPr>
            <a:spLocks noGrp="1"/>
          </p:cNvSpPr>
          <p:nvPr>
            <p:ph type="ftr" sz="quarter" idx="11"/>
          </p:nvPr>
        </p:nvSpPr>
        <p:spPr bwMode="gray"/>
        <p:txBody>
          <a:bodyPr/>
          <a:lstStyle/>
          <a:p>
            <a:r>
              <a:rPr lang="de-DE"/>
              <a:t>Titel | Abteilung/Institut | Datum</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4" name="Textplatzhalter 3">
            <a:extLst>
              <a:ext uri="{FF2B5EF4-FFF2-40B4-BE49-F238E27FC236}">
                <a16:creationId xmlns:a16="http://schemas.microsoft.com/office/drawing/2014/main" id="{892BC17D-28C2-4A1D-ADB1-EC4BA1459EC1}"/>
              </a:ext>
            </a:extLst>
          </p:cNvPr>
          <p:cNvSpPr>
            <a:spLocks noGrp="1"/>
          </p:cNvSpPr>
          <p:nvPr>
            <p:ph type="body" sz="quarter" idx="15"/>
          </p:nvPr>
        </p:nvSpPr>
        <p:spPr bwMode="gray">
          <a:xfrm>
            <a:off x="874713" y="1689100"/>
            <a:ext cx="10801350" cy="4656138"/>
          </a:xfrm>
        </p:spPr>
        <p:txBody>
          <a:bodyPr numCol="2" spcCol="432000"/>
          <a:lstStyle>
            <a:lvl1pPr>
              <a:spcBef>
                <a:spcPts val="2300"/>
              </a:spcBef>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9969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Tree>
    <p:extLst>
      <p:ext uri="{BB962C8B-B14F-4D97-AF65-F5344CB8AC3E}">
        <p14:creationId xmlns:p14="http://schemas.microsoft.com/office/powerpoint/2010/main" val="343454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a:xfrm>
            <a:off x="874711" y="1689062"/>
            <a:ext cx="5184775" cy="46561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278163EA-C4AE-4DD7-BB50-8483E944ECB1}"/>
              </a:ext>
            </a:extLst>
          </p:cNvPr>
          <p:cNvSpPr>
            <a:spLocks noGrp="1"/>
          </p:cNvSpPr>
          <p:nvPr>
            <p:ph type="ftr" sz="quarter" idx="11"/>
          </p:nvPr>
        </p:nvSpPr>
        <p:spPr bwMode="gray"/>
        <p:txBody>
          <a:bodyPr/>
          <a:lstStyle/>
          <a:p>
            <a:r>
              <a:rPr lang="de-DE"/>
              <a:t>Titel | Abteilung/Institut | Datum</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1689062"/>
            <a:ext cx="5184775" cy="46561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9372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links (A) und Text">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4938645E-C869-4C2C-BAA5-4F022213BE19}"/>
              </a:ext>
            </a:extLst>
          </p:cNvPr>
          <p:cNvSpPr>
            <a:spLocks noGrp="1"/>
          </p:cNvSpPr>
          <p:nvPr>
            <p:ph type="pic" sz="quarter" idx="15"/>
          </p:nvPr>
        </p:nvSpPr>
        <p:spPr bwMode="gray">
          <a:xfrm>
            <a:off x="1" y="657225"/>
            <a:ext cx="6275387" cy="5688013"/>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266930"/>
            <a:ext cx="5019104" cy="390295"/>
          </a:xfrm>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278163EA-C4AE-4DD7-BB50-8483E944ECB1}"/>
              </a:ext>
            </a:extLst>
          </p:cNvPr>
          <p:cNvSpPr>
            <a:spLocks noGrp="1"/>
          </p:cNvSpPr>
          <p:nvPr>
            <p:ph type="ftr" sz="quarter" idx="11"/>
          </p:nvPr>
        </p:nvSpPr>
        <p:spPr bwMode="gray"/>
        <p:txBody>
          <a:bodyPr/>
          <a:lstStyle/>
          <a:p>
            <a:r>
              <a:rPr lang="de-DE"/>
              <a:t>Titel | Abteilung/Institut | Datum</a:t>
            </a:r>
          </a:p>
        </p:txBody>
      </p:sp>
      <p:sp>
        <p:nvSpPr>
          <p:cNvPr id="6" name="Foliennummernplatzhalter 5">
            <a:extLst>
              <a:ext uri="{FF2B5EF4-FFF2-40B4-BE49-F238E27FC236}">
                <a16:creationId xmlns:a16="http://schemas.microsoft.com/office/drawing/2014/main" id="{8CBA344E-FD75-4A15-A097-1B6E45AAF907}"/>
              </a:ext>
            </a:extLst>
          </p:cNvPr>
          <p:cNvSpPr>
            <a:spLocks noGrp="1"/>
          </p:cNvSpPr>
          <p:nvPr>
            <p:ph type="sldNum" sz="quarter" idx="12"/>
          </p:nvPr>
        </p:nvSpPr>
        <p:spPr bwMode="gray"/>
        <p:txBody>
          <a:bodyPr/>
          <a:lstStyle/>
          <a:p>
            <a:fld id="{C457A7E8-3F45-46AC-80A6-5B03F18BB502}" type="slidenum">
              <a:rPr lang="de-DE" smtClean="0"/>
              <a:t>‹Nr.›</a:t>
            </a:fld>
            <a:endParaRPr lang="de-DE"/>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657225"/>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1160748"/>
            <a:ext cx="5184775" cy="518449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6435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A3A7E52-0010-4FAE-A229-706142023148}"/>
              </a:ext>
            </a:extLst>
          </p:cNvPr>
          <p:cNvSpPr>
            <a:spLocks noGrp="1"/>
          </p:cNvSpPr>
          <p:nvPr>
            <p:ph type="title"/>
          </p:nvPr>
        </p:nvSpPr>
        <p:spPr bwMode="gray">
          <a:xfrm>
            <a:off x="874712" y="656692"/>
            <a:ext cx="5019104" cy="390295"/>
          </a:xfrm>
          <a:prstGeom prst="rect">
            <a:avLst/>
          </a:prstGeom>
          <a:solidFill>
            <a:schemeClr val="accent1"/>
          </a:solidFill>
        </p:spPr>
        <p:txBody>
          <a:bodyPr vert="horz" wrap="none" lIns="108000" tIns="18000" rIns="72000" bIns="1800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7FA17E96-7B32-4ACE-A4D7-4BBDDEC6A6D8}"/>
              </a:ext>
            </a:extLst>
          </p:cNvPr>
          <p:cNvSpPr>
            <a:spLocks noGrp="1"/>
          </p:cNvSpPr>
          <p:nvPr>
            <p:ph type="body" idx="1"/>
          </p:nvPr>
        </p:nvSpPr>
        <p:spPr bwMode="gray">
          <a:xfrm>
            <a:off x="874712" y="1689062"/>
            <a:ext cx="10801352" cy="4656176"/>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78C4E57D-F445-4A79-8B2F-722AF627B6DE}"/>
              </a:ext>
            </a:extLst>
          </p:cNvPr>
          <p:cNvSpPr>
            <a:spLocks noGrp="1"/>
          </p:cNvSpPr>
          <p:nvPr>
            <p:ph type="ftr" sz="quarter" idx="3"/>
          </p:nvPr>
        </p:nvSpPr>
        <p:spPr bwMode="gray">
          <a:xfrm>
            <a:off x="874713" y="6597372"/>
            <a:ext cx="9625376" cy="180000"/>
          </a:xfrm>
          <a:prstGeom prst="rect">
            <a:avLst/>
          </a:prstGeom>
        </p:spPr>
        <p:txBody>
          <a:bodyPr vert="horz" lIns="0" tIns="0" rIns="0" bIns="0" rtlCol="0" anchor="b" anchorCtr="0">
            <a:noAutofit/>
          </a:bodyPr>
          <a:lstStyle>
            <a:lvl1pPr algn="l">
              <a:defRPr sz="900">
                <a:solidFill>
                  <a:schemeClr val="tx1">
                    <a:lumMod val="65000"/>
                    <a:lumOff val="35000"/>
                  </a:schemeClr>
                </a:solidFill>
              </a:defRPr>
            </a:lvl1pPr>
          </a:lstStyle>
          <a:p>
            <a:r>
              <a:rPr lang="de-DE" dirty="0"/>
              <a:t>Titel | Abteilung/Institut | Datum</a:t>
            </a:r>
          </a:p>
        </p:txBody>
      </p:sp>
      <p:sp>
        <p:nvSpPr>
          <p:cNvPr id="6" name="Foliennummernplatzhalter 5">
            <a:extLst>
              <a:ext uri="{FF2B5EF4-FFF2-40B4-BE49-F238E27FC236}">
                <a16:creationId xmlns:a16="http://schemas.microsoft.com/office/drawing/2014/main" id="{BBF44F50-CFB5-46D5-993E-2150A03192FB}"/>
              </a:ext>
            </a:extLst>
          </p:cNvPr>
          <p:cNvSpPr>
            <a:spLocks noGrp="1"/>
          </p:cNvSpPr>
          <p:nvPr>
            <p:ph type="sldNum" sz="quarter" idx="4"/>
          </p:nvPr>
        </p:nvSpPr>
        <p:spPr bwMode="gray">
          <a:xfrm>
            <a:off x="10920536" y="6597372"/>
            <a:ext cx="972108" cy="180000"/>
          </a:xfrm>
          <a:prstGeom prst="rect">
            <a:avLst/>
          </a:prstGeom>
        </p:spPr>
        <p:txBody>
          <a:bodyPr vert="horz" lIns="0" tIns="0" rIns="0" bIns="0" rtlCol="0" anchor="b" anchorCtr="0">
            <a:noAutofit/>
          </a:bodyPr>
          <a:lstStyle>
            <a:lvl1pPr algn="r">
              <a:defRPr sz="900">
                <a:solidFill>
                  <a:schemeClr val="tx1">
                    <a:lumMod val="65000"/>
                    <a:lumOff val="35000"/>
                  </a:schemeClr>
                </a:solidFill>
              </a:defRPr>
            </a:lvl1pPr>
          </a:lstStyle>
          <a:p>
            <a:fld id="{C457A7E8-3F45-46AC-80A6-5B03F18BB502}" type="slidenum">
              <a:rPr lang="de-DE" smtClean="0"/>
              <a:pPr/>
              <a:t>‹Nr.›</a:t>
            </a:fld>
            <a:endParaRPr lang="de-DE"/>
          </a:p>
        </p:txBody>
      </p:sp>
      <p:pic>
        <p:nvPicPr>
          <p:cNvPr id="10" name="Grafik 9">
            <a:extLst>
              <a:ext uri="{FF2B5EF4-FFF2-40B4-BE49-F238E27FC236}">
                <a16:creationId xmlns:a16="http://schemas.microsoft.com/office/drawing/2014/main" id="{8A8814D4-39E5-4B08-B42A-5BE5625E255C}"/>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bwMode="gray">
          <a:xfrm>
            <a:off x="10500089" y="288543"/>
            <a:ext cx="1392555" cy="392248"/>
          </a:xfrm>
          <a:prstGeom prst="rect">
            <a:avLst/>
          </a:prstGeom>
        </p:spPr>
      </p:pic>
    </p:spTree>
    <p:extLst>
      <p:ext uri="{BB962C8B-B14F-4D97-AF65-F5344CB8AC3E}">
        <p14:creationId xmlns:p14="http://schemas.microsoft.com/office/powerpoint/2010/main" val="1641850576"/>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6" r:id="rId3"/>
    <p:sldLayoutId id="2147483665" r:id="rId4"/>
    <p:sldLayoutId id="2147483663" r:id="rId5"/>
    <p:sldLayoutId id="2147483664" r:id="rId6"/>
    <p:sldLayoutId id="2147483650" r:id="rId7"/>
    <p:sldLayoutId id="2147483656" r:id="rId8"/>
    <p:sldLayoutId id="2147483659" r:id="rId9"/>
    <p:sldLayoutId id="2147483660" r:id="rId10"/>
    <p:sldLayoutId id="2147483661" r:id="rId11"/>
    <p:sldLayoutId id="2147483662" r:id="rId12"/>
    <p:sldLayoutId id="2147483654" r:id="rId13"/>
    <p:sldLayoutId id="2147483657" r:id="rId14"/>
    <p:sldLayoutId id="2147483658" r:id="rId15"/>
    <p:sldLayoutId id="2147483655" r:id="rId16"/>
    <p:sldLayoutId id="2147483668" r:id="rId17"/>
    <p:sldLayoutId id="2147483669" r:id="rId18"/>
    <p:sldLayoutId id="2147483670" r:id="rId19"/>
  </p:sldLayoutIdLst>
  <p:hf hdr="0" dt="0"/>
  <p:txStyles>
    <p:titleStyle>
      <a:lvl1pPr algn="l" defTabSz="914400" rtl="0" eaLnBrk="1" latinLnBrk="0" hangingPunct="1">
        <a:lnSpc>
          <a:spcPct val="100000"/>
        </a:lnSpc>
        <a:spcBef>
          <a:spcPct val="0"/>
        </a:spcBef>
        <a:buNone/>
        <a:defRPr sz="2300" b="1" kern="1200">
          <a:solidFill>
            <a:schemeClr val="bg1"/>
          </a:solidFill>
          <a:latin typeface="+mj-lt"/>
          <a:ea typeface="+mj-ea"/>
          <a:cs typeface="+mj-cs"/>
        </a:defRPr>
      </a:lvl1pPr>
    </p:titleStyle>
    <p:bodyStyle>
      <a:lvl1pPr marL="176213" indent="-176213" algn="l" defTabSz="914400" rtl="0" eaLnBrk="1" latinLnBrk="0" hangingPunct="1">
        <a:lnSpc>
          <a:spcPct val="110000"/>
        </a:lnSpc>
        <a:spcBef>
          <a:spcPts val="0"/>
        </a:spcBef>
        <a:spcAft>
          <a:spcPts val="800"/>
        </a:spcAft>
        <a:buClr>
          <a:schemeClr val="accent1"/>
        </a:buClr>
        <a:buFont typeface="Wingdings" panose="05000000000000000000" pitchFamily="2" charset="2"/>
        <a:buChar char="§"/>
        <a:defRPr sz="1500" kern="1200">
          <a:solidFill>
            <a:schemeClr val="tx1"/>
          </a:solidFill>
          <a:latin typeface="+mn-lt"/>
          <a:ea typeface="+mn-ea"/>
          <a:cs typeface="+mn-cs"/>
        </a:defRPr>
      </a:lvl1pPr>
      <a:lvl2pPr marL="358775"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2" pos="3953" userDrawn="1">
          <p15:clr>
            <a:srgbClr val="F26B43"/>
          </p15:clr>
        </p15:guide>
        <p15:guide id="3" pos="4089" userDrawn="1">
          <p15:clr>
            <a:srgbClr val="F26B43"/>
          </p15:clr>
        </p15:guide>
        <p15:guide id="4" pos="551" userDrawn="1">
          <p15:clr>
            <a:srgbClr val="F26B43"/>
          </p15:clr>
        </p15:guide>
        <p15:guide id="6" orient="horz" pos="3997" userDrawn="1">
          <p15:clr>
            <a:srgbClr val="F26B43"/>
          </p15:clr>
        </p15:guide>
        <p15:guide id="7" pos="3817" userDrawn="1">
          <p15:clr>
            <a:srgbClr val="F26B43"/>
          </p15:clr>
        </p15:guide>
        <p15:guide id="8" orient="horz" pos="1094" userDrawn="1">
          <p15:clr>
            <a:srgbClr val="F26B43"/>
          </p15:clr>
        </p15:guide>
        <p15:guide id="9" pos="7355" userDrawn="1">
          <p15:clr>
            <a:srgbClr val="F26B43"/>
          </p15:clr>
        </p15:guide>
        <p15:guide id="10" pos="71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5"/>
          </p:nvPr>
        </p:nvSpPr>
        <p:spPr>
          <a:xfrm>
            <a:off x="839416" y="4788383"/>
            <a:ext cx="4535098" cy="728849"/>
          </a:xfrm>
        </p:spPr>
        <p:txBody>
          <a:bodyPr/>
          <a:lstStyle/>
          <a:p>
            <a:r>
              <a:rPr lang="de-DE" b="1" dirty="0"/>
              <a:t>Birgit Wershofen, Hanna Mertes, </a:t>
            </a:r>
          </a:p>
          <a:p>
            <a:r>
              <a:rPr lang="de-DE" b="1" dirty="0"/>
              <a:t>Dr. Julia Schoierer, Katharina Deering</a:t>
            </a:r>
          </a:p>
          <a:p>
            <a:endParaRPr lang="de-DE" dirty="0"/>
          </a:p>
        </p:txBody>
      </p:sp>
      <p:sp>
        <p:nvSpPr>
          <p:cNvPr id="6" name="Textplatzhalter 5"/>
          <p:cNvSpPr>
            <a:spLocks noGrp="1"/>
          </p:cNvSpPr>
          <p:nvPr>
            <p:ph type="body" sz="quarter" idx="16"/>
          </p:nvPr>
        </p:nvSpPr>
        <p:spPr>
          <a:xfrm>
            <a:off x="839416" y="5406838"/>
            <a:ext cx="6420999" cy="1190514"/>
          </a:xfrm>
        </p:spPr>
        <p:txBody>
          <a:bodyPr/>
          <a:lstStyle/>
          <a:p>
            <a:r>
              <a:rPr lang="de-DE" dirty="0"/>
              <a:t>Institut und Poliklinik für Arbeits-, Sozial- und Umweltmedizin</a:t>
            </a:r>
          </a:p>
          <a:p>
            <a:r>
              <a:rPr lang="de-DE" dirty="0"/>
              <a:t>AG Globale Umwelt-Gesundheit </a:t>
            </a:r>
          </a:p>
          <a:p>
            <a:r>
              <a:rPr lang="de-DE" dirty="0"/>
              <a:t>Institut für Didaktik und Ausbildungsforschung in der Medizin</a:t>
            </a:r>
          </a:p>
          <a:p>
            <a:r>
              <a:rPr lang="de-DE" dirty="0"/>
              <a:t>Klinikum der Universität </a:t>
            </a:r>
          </a:p>
          <a:p>
            <a:endParaRPr lang="de-DE"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507" y="2652123"/>
            <a:ext cx="4608512" cy="4208105"/>
          </a:xfrm>
          <a:prstGeom prst="rect">
            <a:avLst/>
          </a:prstGeom>
        </p:spPr>
      </p:pic>
      <p:sp>
        <p:nvSpPr>
          <p:cNvPr id="3" name="Titel 2"/>
          <p:cNvSpPr>
            <a:spLocks noGrp="1"/>
          </p:cNvSpPr>
          <p:nvPr>
            <p:ph type="ctrTitle"/>
          </p:nvPr>
        </p:nvSpPr>
        <p:spPr>
          <a:xfrm>
            <a:off x="834287" y="1240623"/>
            <a:ext cx="11348732" cy="1426920"/>
          </a:xfrm>
        </p:spPr>
        <p:txBody>
          <a:bodyPr/>
          <a:lstStyle/>
          <a:p>
            <a:r>
              <a:rPr lang="de-DE" dirty="0"/>
              <a:t>Hitzemaßnahmenplan für stationäre </a:t>
            </a:r>
            <a:br>
              <a:rPr lang="de-DE" dirty="0"/>
            </a:br>
            <a:r>
              <a:rPr lang="de-DE" dirty="0"/>
              <a:t>Einrichtungen der Altenpflege – </a:t>
            </a:r>
            <a:br>
              <a:rPr lang="de-DE" dirty="0"/>
            </a:br>
            <a:r>
              <a:rPr lang="de-DE" sz="2400" dirty="0"/>
              <a:t>Aus der Praxis für die Praxis </a:t>
            </a:r>
          </a:p>
        </p:txBody>
      </p:sp>
      <p:sp>
        <p:nvSpPr>
          <p:cNvPr id="4" name="Textplatzhalter 3"/>
          <p:cNvSpPr>
            <a:spLocks noGrp="1"/>
          </p:cNvSpPr>
          <p:nvPr>
            <p:ph type="body" sz="quarter" idx="13"/>
          </p:nvPr>
        </p:nvSpPr>
        <p:spPr>
          <a:xfrm>
            <a:off x="839417" y="2656771"/>
            <a:ext cx="6433570" cy="2042473"/>
          </a:xfrm>
        </p:spPr>
        <p:txBody>
          <a:bodyPr/>
          <a:lstStyle/>
          <a:p>
            <a:r>
              <a:rPr lang="de-DE" dirty="0"/>
              <a:t>Einführungsschulung in </a:t>
            </a:r>
          </a:p>
          <a:p>
            <a:r>
              <a:rPr lang="de-DE" dirty="0"/>
              <a:t>den Hitzemaßnahmenplan</a:t>
            </a:r>
          </a:p>
          <a:p>
            <a:r>
              <a:rPr lang="de-DE" dirty="0"/>
              <a:t>(1.-3.Modul) und </a:t>
            </a:r>
          </a:p>
          <a:p>
            <a:r>
              <a:rPr lang="de-DE" dirty="0"/>
              <a:t>Hitzeschulung (4. Modul)</a:t>
            </a:r>
          </a:p>
        </p:txBody>
      </p:sp>
    </p:spTree>
    <p:extLst>
      <p:ext uri="{BB962C8B-B14F-4D97-AF65-F5344CB8AC3E}">
        <p14:creationId xmlns:p14="http://schemas.microsoft.com/office/powerpoint/2010/main" val="353929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10</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646331"/>
          </a:xfrm>
          <a:prstGeom prst="rect">
            <a:avLst/>
          </a:prstGeom>
        </p:spPr>
        <p:txBody>
          <a:bodyPr wrap="square">
            <a:spAutoFit/>
          </a:bodyPr>
          <a:lstStyle/>
          <a:p>
            <a:endParaRPr lang="de-DE" dirty="0"/>
          </a:p>
          <a:p>
            <a:r>
              <a:rPr lang="de-DE" u="sng" dirty="0"/>
              <a:t>1.2 Warum gefährden heiße Tage, Hitzewellen und Tropennächte Ihre Bewohner? </a:t>
            </a:r>
          </a:p>
        </p:txBody>
      </p:sp>
      <p:sp>
        <p:nvSpPr>
          <p:cNvPr id="3" name="Rechteck 2"/>
          <p:cNvSpPr/>
          <p:nvPr/>
        </p:nvSpPr>
        <p:spPr>
          <a:xfrm>
            <a:off x="1055439" y="2828836"/>
            <a:ext cx="9967007" cy="923330"/>
          </a:xfrm>
          <a:prstGeom prst="rect">
            <a:avLst/>
          </a:prstGeom>
        </p:spPr>
        <p:txBody>
          <a:bodyPr wrap="square">
            <a:spAutoFit/>
          </a:bodyPr>
          <a:lstStyle/>
          <a:p>
            <a:pPr>
              <a:lnSpc>
                <a:spcPct val="150000"/>
              </a:lnSpc>
            </a:pPr>
            <a:r>
              <a:rPr lang="de-DE" dirty="0"/>
              <a:t>Bereits durch das </a:t>
            </a:r>
            <a:r>
              <a:rPr lang="de-DE" b="1" dirty="0"/>
              <a:t>höhere Alter</a:t>
            </a:r>
            <a:r>
              <a:rPr lang="de-DE" dirty="0"/>
              <a:t> Ihrer Bewohner und deren </a:t>
            </a:r>
            <a:r>
              <a:rPr lang="de-DE" b="1" dirty="0"/>
              <a:t>Pflegebedürftigkeit</a:t>
            </a:r>
            <a:r>
              <a:rPr lang="de-DE" dirty="0"/>
              <a:t> ist deren Risiko hoch, durch Hitze gesundheitliche Probleme zu entwickeln.</a:t>
            </a:r>
          </a:p>
        </p:txBody>
      </p:sp>
      <p:sp>
        <p:nvSpPr>
          <p:cNvPr id="7" name="Textfeld 6"/>
          <p:cNvSpPr txBox="1"/>
          <p:nvPr/>
        </p:nvSpPr>
        <p:spPr>
          <a:xfrm>
            <a:off x="983432" y="6237312"/>
            <a:ext cx="4090287" cy="323165"/>
          </a:xfrm>
          <a:prstGeom prst="rect">
            <a:avLst/>
          </a:prstGeom>
          <a:noFill/>
        </p:spPr>
        <p:txBody>
          <a:bodyPr wrap="none" rtlCol="0">
            <a:spAutoFit/>
          </a:bodyPr>
          <a:lstStyle/>
          <a:p>
            <a:pPr algn="l"/>
            <a:r>
              <a:rPr lang="de-DE" sz="1500" dirty="0">
                <a:solidFill>
                  <a:schemeClr val="accent1"/>
                </a:solidFill>
              </a:rPr>
              <a:t>Vergleiche Hitzemaßnahmenplan Seite 7</a:t>
            </a:r>
          </a:p>
        </p:txBody>
      </p:sp>
    </p:spTree>
    <p:extLst>
      <p:ext uri="{BB962C8B-B14F-4D97-AF65-F5344CB8AC3E}">
        <p14:creationId xmlns:p14="http://schemas.microsoft.com/office/powerpoint/2010/main" val="43871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11</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646331"/>
          </a:xfrm>
          <a:prstGeom prst="rect">
            <a:avLst/>
          </a:prstGeom>
        </p:spPr>
        <p:txBody>
          <a:bodyPr wrap="square">
            <a:spAutoFit/>
          </a:bodyPr>
          <a:lstStyle/>
          <a:p>
            <a:endParaRPr lang="de-DE" dirty="0"/>
          </a:p>
          <a:p>
            <a:r>
              <a:rPr lang="de-DE" u="sng" dirty="0"/>
              <a:t>1.3 Warum sind Hitzewellen für Ihre </a:t>
            </a:r>
            <a:r>
              <a:rPr lang="de-DE" u="sng" dirty="0" err="1"/>
              <a:t>BewohnerInnen</a:t>
            </a:r>
            <a:r>
              <a:rPr lang="de-DE" u="sng" dirty="0"/>
              <a:t> besonders gefährlich?</a:t>
            </a:r>
          </a:p>
        </p:txBody>
      </p:sp>
    </p:spTree>
    <p:extLst>
      <p:ext uri="{BB962C8B-B14F-4D97-AF65-F5344CB8AC3E}">
        <p14:creationId xmlns:p14="http://schemas.microsoft.com/office/powerpoint/2010/main" val="152796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12</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646331"/>
          </a:xfrm>
          <a:prstGeom prst="rect">
            <a:avLst/>
          </a:prstGeom>
        </p:spPr>
        <p:txBody>
          <a:bodyPr wrap="square">
            <a:spAutoFit/>
          </a:bodyPr>
          <a:lstStyle/>
          <a:p>
            <a:endParaRPr lang="de-DE" dirty="0"/>
          </a:p>
          <a:p>
            <a:r>
              <a:rPr lang="de-DE" u="sng" dirty="0"/>
              <a:t>1.3 Warum sind Hitzewellen für Ihre </a:t>
            </a:r>
            <a:r>
              <a:rPr lang="de-DE" u="sng" dirty="0" err="1"/>
              <a:t>BewohnerInnen</a:t>
            </a:r>
            <a:r>
              <a:rPr lang="de-DE" u="sng" dirty="0"/>
              <a:t> besonders gefährlich?</a:t>
            </a:r>
          </a:p>
        </p:txBody>
      </p:sp>
      <p:sp>
        <p:nvSpPr>
          <p:cNvPr id="3" name="Rechteck 2"/>
          <p:cNvSpPr/>
          <p:nvPr/>
        </p:nvSpPr>
        <p:spPr>
          <a:xfrm>
            <a:off x="971230" y="2636912"/>
            <a:ext cx="10051217" cy="3360279"/>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t>Sind die Nächte tropisch warm (20°C oder mehr), leidet die Schlafqualität </a:t>
            </a:r>
          </a:p>
          <a:p>
            <a:pPr marL="285750" indent="-285750">
              <a:lnSpc>
                <a:spcPct val="150000"/>
              </a:lnSpc>
              <a:buFont typeface="Arial" panose="020B0604020202020204" pitchFamily="34" charset="0"/>
              <a:buChar char="•"/>
            </a:pPr>
            <a:r>
              <a:rPr lang="de-DE" dirty="0"/>
              <a:t>Der Körper kann sich nicht richtig generieren und der folgende </a:t>
            </a:r>
            <a:r>
              <a:rPr lang="de-DE" dirty="0" err="1"/>
              <a:t>Hitzetag</a:t>
            </a:r>
            <a:r>
              <a:rPr lang="de-DE" dirty="0"/>
              <a:t> wird noch anstrengender. </a:t>
            </a:r>
          </a:p>
          <a:p>
            <a:pPr marL="285750" indent="-285750">
              <a:lnSpc>
                <a:spcPct val="150000"/>
              </a:lnSpc>
              <a:buFont typeface="Arial" panose="020B0604020202020204" pitchFamily="34" charset="0"/>
              <a:buChar char="•"/>
            </a:pPr>
            <a:r>
              <a:rPr lang="de-DE" dirty="0"/>
              <a:t>Ab dem dritten </a:t>
            </a:r>
            <a:r>
              <a:rPr lang="de-DE" dirty="0" err="1"/>
              <a:t>Hitzetag</a:t>
            </a:r>
            <a:r>
              <a:rPr lang="de-DE" dirty="0"/>
              <a:t> steigt das gesundheitliche Risiko für Ihre </a:t>
            </a:r>
            <a:r>
              <a:rPr lang="de-DE" dirty="0" err="1"/>
              <a:t>BewohnerInnen</a:t>
            </a:r>
            <a:r>
              <a:rPr lang="de-DE" dirty="0"/>
              <a:t> stark an. Hitze kann dazu führen, dass sie ins Krankenhaus eingewiesen werden müssen oder unter Umständen versterben.</a:t>
            </a:r>
          </a:p>
          <a:p>
            <a:pPr marL="285750" indent="-285750">
              <a:lnSpc>
                <a:spcPct val="150000"/>
              </a:lnSpc>
              <a:buFont typeface="Arial" panose="020B0604020202020204" pitchFamily="34" charset="0"/>
              <a:buChar char="•"/>
            </a:pPr>
            <a:r>
              <a:rPr lang="de-DE" dirty="0"/>
              <a:t>durch die Hitzebelastung sind mit einer Verstärkung von negativen Folgen zu rechnen; zum Beispiel für das Herz-Kreislaufsystem und die Nieren.</a:t>
            </a:r>
            <a:endParaRPr lang="de-DE" b="1" dirty="0">
              <a:ea typeface="Calibri" panose="020F0502020204030204" pitchFamily="34" charset="0"/>
              <a:cs typeface="Times New Roman" panose="02020603050405020304" pitchFamily="18" charset="0"/>
            </a:endParaRPr>
          </a:p>
        </p:txBody>
      </p:sp>
      <p:sp>
        <p:nvSpPr>
          <p:cNvPr id="7" name="Textfeld 6"/>
          <p:cNvSpPr txBox="1"/>
          <p:nvPr/>
        </p:nvSpPr>
        <p:spPr>
          <a:xfrm>
            <a:off x="983432" y="6237312"/>
            <a:ext cx="4157613" cy="323165"/>
          </a:xfrm>
          <a:prstGeom prst="rect">
            <a:avLst/>
          </a:prstGeom>
          <a:noFill/>
        </p:spPr>
        <p:txBody>
          <a:bodyPr wrap="none" rtlCol="0">
            <a:spAutoFit/>
          </a:bodyPr>
          <a:lstStyle/>
          <a:p>
            <a:pPr algn="l"/>
            <a:r>
              <a:rPr lang="de-DE" sz="1500" dirty="0">
                <a:solidFill>
                  <a:schemeClr val="accent1"/>
                </a:solidFill>
              </a:rPr>
              <a:t> Vergleiche Hitzemaßnahmenplan Seite 9</a:t>
            </a:r>
          </a:p>
        </p:txBody>
      </p:sp>
    </p:spTree>
    <p:extLst>
      <p:ext uri="{BB962C8B-B14F-4D97-AF65-F5344CB8AC3E}">
        <p14:creationId xmlns:p14="http://schemas.microsoft.com/office/powerpoint/2010/main" val="174161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13</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20199" y="1807656"/>
            <a:ext cx="10153128" cy="1200329"/>
          </a:xfrm>
          <a:prstGeom prst="rect">
            <a:avLst/>
          </a:prstGeom>
        </p:spPr>
        <p:txBody>
          <a:bodyPr wrap="square">
            <a:spAutoFit/>
          </a:bodyPr>
          <a:lstStyle/>
          <a:p>
            <a:r>
              <a:rPr lang="de-DE" dirty="0"/>
              <a:t>1.4 In Städten gibt es einen Wärmeinseleffekt, bei dem es bis zu 10°C wärmer sein kann als das Umland. </a:t>
            </a:r>
            <a:r>
              <a:rPr lang="de-DE" u="sng" dirty="0"/>
              <a:t>Warum kommt dies zustande? </a:t>
            </a:r>
          </a:p>
          <a:p>
            <a:endParaRPr lang="de-DE" dirty="0"/>
          </a:p>
          <a:p>
            <a:endParaRPr lang="de-DE" dirty="0"/>
          </a:p>
        </p:txBody>
      </p:sp>
    </p:spTree>
    <p:extLst>
      <p:ext uri="{BB962C8B-B14F-4D97-AF65-F5344CB8AC3E}">
        <p14:creationId xmlns:p14="http://schemas.microsoft.com/office/powerpoint/2010/main" val="274959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14</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20199" y="1807656"/>
            <a:ext cx="10153128" cy="1477328"/>
          </a:xfrm>
          <a:prstGeom prst="rect">
            <a:avLst/>
          </a:prstGeom>
        </p:spPr>
        <p:txBody>
          <a:bodyPr wrap="square">
            <a:spAutoFit/>
          </a:bodyPr>
          <a:lstStyle/>
          <a:p>
            <a:r>
              <a:rPr lang="de-DE" dirty="0"/>
              <a:t>1.4 In Städten gibt es einen Wärmeinseleffekt, bei dem es bis zu 10°C wärmer sein kann als das Umland. </a:t>
            </a:r>
            <a:r>
              <a:rPr lang="de-DE" u="sng" dirty="0"/>
              <a:t>Warum kommt dies zustande? </a:t>
            </a:r>
          </a:p>
          <a:p>
            <a:endParaRPr lang="de-DE" dirty="0"/>
          </a:p>
          <a:p>
            <a:endParaRPr lang="de-DE" dirty="0"/>
          </a:p>
          <a:p>
            <a:r>
              <a:rPr lang="de-DE" b="1" dirty="0"/>
              <a:t>Häuser und Straßen speichern am Tag die Hitze und geben sie nachts ab.</a:t>
            </a:r>
            <a:endParaRPr lang="de-DE" b="1" u="sng" dirty="0"/>
          </a:p>
        </p:txBody>
      </p:sp>
      <p:sp>
        <p:nvSpPr>
          <p:cNvPr id="7" name="Textfeld 6"/>
          <p:cNvSpPr txBox="1"/>
          <p:nvPr/>
        </p:nvSpPr>
        <p:spPr>
          <a:xfrm>
            <a:off x="983432" y="6237312"/>
            <a:ext cx="4157613" cy="323165"/>
          </a:xfrm>
          <a:prstGeom prst="rect">
            <a:avLst/>
          </a:prstGeom>
          <a:noFill/>
        </p:spPr>
        <p:txBody>
          <a:bodyPr wrap="none" rtlCol="0">
            <a:spAutoFit/>
          </a:bodyPr>
          <a:lstStyle/>
          <a:p>
            <a:pPr algn="l"/>
            <a:r>
              <a:rPr lang="de-DE" sz="1500" dirty="0">
                <a:solidFill>
                  <a:schemeClr val="accent1"/>
                </a:solidFill>
              </a:rPr>
              <a:t> Vergleiche Hitzemaßnahmenplan Seite 9</a:t>
            </a:r>
          </a:p>
        </p:txBody>
      </p:sp>
    </p:spTree>
    <p:extLst>
      <p:ext uri="{BB962C8B-B14F-4D97-AF65-F5344CB8AC3E}">
        <p14:creationId xmlns:p14="http://schemas.microsoft.com/office/powerpoint/2010/main" val="177989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15</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484784"/>
            <a:ext cx="10153128" cy="1477328"/>
          </a:xfrm>
          <a:prstGeom prst="rect">
            <a:avLst/>
          </a:prstGeom>
        </p:spPr>
        <p:txBody>
          <a:bodyPr wrap="square">
            <a:spAutoFit/>
          </a:bodyPr>
          <a:lstStyle/>
          <a:p>
            <a:endParaRPr lang="de-DE" dirty="0"/>
          </a:p>
          <a:p>
            <a:r>
              <a:rPr lang="de-DE" dirty="0"/>
              <a:t>1.5 Eine Vielzahl von Anzeichen können bei Ihren </a:t>
            </a:r>
            <a:r>
              <a:rPr lang="de-DE" dirty="0" err="1"/>
              <a:t>BewohnerInnen</a:t>
            </a:r>
            <a:r>
              <a:rPr lang="de-DE" dirty="0"/>
              <a:t> auf gesundheitliche Probleme durch Hitze hinweisen. Leider sind sie nicht immer gut von anderen gesundheitlichen Problemen abzugrenzen. </a:t>
            </a:r>
            <a:r>
              <a:rPr lang="de-DE" u="sng" dirty="0"/>
              <a:t>Welche Symptome machen Sie bei Hitze bei Ihren </a:t>
            </a:r>
            <a:r>
              <a:rPr lang="de-DE" u="sng" dirty="0" err="1"/>
              <a:t>BewohnerInnen</a:t>
            </a:r>
            <a:r>
              <a:rPr lang="de-DE" u="sng" dirty="0"/>
              <a:t> aufmerksam?</a:t>
            </a:r>
          </a:p>
        </p:txBody>
      </p:sp>
    </p:spTree>
    <p:extLst>
      <p:ext uri="{BB962C8B-B14F-4D97-AF65-F5344CB8AC3E}">
        <p14:creationId xmlns:p14="http://schemas.microsoft.com/office/powerpoint/2010/main" val="206602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16</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484784"/>
            <a:ext cx="10153128" cy="1477328"/>
          </a:xfrm>
          <a:prstGeom prst="rect">
            <a:avLst/>
          </a:prstGeom>
        </p:spPr>
        <p:txBody>
          <a:bodyPr wrap="square">
            <a:spAutoFit/>
          </a:bodyPr>
          <a:lstStyle/>
          <a:p>
            <a:endParaRPr lang="de-DE" dirty="0"/>
          </a:p>
          <a:p>
            <a:r>
              <a:rPr lang="de-DE" dirty="0"/>
              <a:t>1.5 Eine Vielzahl von Anzeichen können bei Ihren </a:t>
            </a:r>
            <a:r>
              <a:rPr lang="de-DE" dirty="0" err="1"/>
              <a:t>BewohnerInnen</a:t>
            </a:r>
            <a:r>
              <a:rPr lang="de-DE" dirty="0"/>
              <a:t> auf gesundheitliche Probleme durch Hitze hinweisen. Leider sind sie nicht immer gut von anderen gesundheitlichen Problemen abzugrenzen. </a:t>
            </a:r>
            <a:r>
              <a:rPr lang="de-DE" u="sng" dirty="0"/>
              <a:t>Welche Symptome machen Sie auf gesundheitliche Probleme während Hitze bei Ihren BewohnerInnen aufmerksam?</a:t>
            </a:r>
          </a:p>
        </p:txBody>
      </p:sp>
      <p:sp>
        <p:nvSpPr>
          <p:cNvPr id="3" name="Rechteck 2"/>
          <p:cNvSpPr/>
          <p:nvPr/>
        </p:nvSpPr>
        <p:spPr>
          <a:xfrm>
            <a:off x="1065586" y="2780928"/>
            <a:ext cx="4764730" cy="3877985"/>
          </a:xfrm>
          <a:prstGeom prst="rect">
            <a:avLst/>
          </a:prstGeom>
        </p:spPr>
        <p:txBody>
          <a:bodyPr wrap="square">
            <a:spAutoFit/>
          </a:bodyPr>
          <a:lstStyle/>
          <a:p>
            <a:endParaRPr lang="de-DE" dirty="0"/>
          </a:p>
          <a:p>
            <a:pPr marL="285750" indent="-285750">
              <a:buFont typeface="Arial" panose="020B0604020202020204" pitchFamily="34" charset="0"/>
              <a:buChar char="•"/>
            </a:pPr>
            <a:r>
              <a:rPr lang="de-DE" sz="1400" dirty="0"/>
              <a:t>Schwitzen </a:t>
            </a:r>
          </a:p>
          <a:p>
            <a:pPr marL="285750" indent="-285750">
              <a:buFont typeface="Arial" panose="020B0604020202020204" pitchFamily="34" charset="0"/>
              <a:buChar char="•"/>
            </a:pPr>
            <a:r>
              <a:rPr lang="de-DE" sz="1400" dirty="0"/>
              <a:t>Blässe/Röte </a:t>
            </a:r>
          </a:p>
          <a:p>
            <a:pPr marL="285750" indent="-285750">
              <a:buFont typeface="Arial" panose="020B0604020202020204" pitchFamily="34" charset="0"/>
              <a:buChar char="•"/>
            </a:pPr>
            <a:r>
              <a:rPr lang="de-DE" sz="1400" dirty="0"/>
              <a:t>Erschöpfungs- oder Schwächegefühl </a:t>
            </a:r>
          </a:p>
          <a:p>
            <a:pPr marL="285750" indent="-285750">
              <a:buFont typeface="Arial" panose="020B0604020202020204" pitchFamily="34" charset="0"/>
              <a:buChar char="•"/>
            </a:pPr>
            <a:r>
              <a:rPr lang="de-DE" sz="1400" dirty="0"/>
              <a:t>Schlafstörungen </a:t>
            </a:r>
          </a:p>
          <a:p>
            <a:pPr marL="285750" indent="-285750">
              <a:buFont typeface="Arial" panose="020B0604020202020204" pitchFamily="34" charset="0"/>
              <a:buChar char="•"/>
            </a:pPr>
            <a:r>
              <a:rPr lang="de-DE" sz="1400" dirty="0"/>
              <a:t>Kopfschmerzen</a:t>
            </a:r>
          </a:p>
          <a:p>
            <a:pPr marL="285750" indent="-285750">
              <a:buFont typeface="Arial" panose="020B0604020202020204" pitchFamily="34" charset="0"/>
              <a:buChar char="•"/>
            </a:pPr>
            <a:r>
              <a:rPr lang="de-DE" sz="1400" dirty="0"/>
              <a:t>Kreislaufbeschwerden, Schwindel</a:t>
            </a:r>
          </a:p>
          <a:p>
            <a:pPr marL="285750" indent="-285750">
              <a:buFont typeface="Arial" panose="020B0604020202020204" pitchFamily="34" charset="0"/>
              <a:buChar char="•"/>
            </a:pPr>
            <a:r>
              <a:rPr lang="de-DE" sz="1400" dirty="0"/>
              <a:t>Übelkeit </a:t>
            </a:r>
          </a:p>
          <a:p>
            <a:pPr marL="285750" indent="-285750">
              <a:buFont typeface="Arial" panose="020B0604020202020204" pitchFamily="34" charset="0"/>
              <a:buChar char="•"/>
            </a:pPr>
            <a:r>
              <a:rPr lang="de-DE" sz="1400" dirty="0"/>
              <a:t>Kurzatmigkeit </a:t>
            </a:r>
          </a:p>
          <a:p>
            <a:pPr marL="285750" indent="-285750">
              <a:buFont typeface="Arial" panose="020B0604020202020204" pitchFamily="34" charset="0"/>
              <a:buChar char="•"/>
            </a:pPr>
            <a:r>
              <a:rPr lang="de-DE" sz="1400" dirty="0"/>
              <a:t>Unruhegefühl, plötzliche Verwirrtheit, Bewusstseinstrübung, Bewusstlosigkeit </a:t>
            </a:r>
          </a:p>
          <a:p>
            <a:pPr marL="285750" indent="-285750">
              <a:buFont typeface="Arial" panose="020B0604020202020204" pitchFamily="34" charset="0"/>
              <a:buChar char="•"/>
            </a:pPr>
            <a:r>
              <a:rPr lang="de-DE" sz="1400" dirty="0"/>
              <a:t>verminderte kognitive Leistungsfähigkeit </a:t>
            </a:r>
          </a:p>
          <a:p>
            <a:pPr marL="285750" indent="-285750">
              <a:buFont typeface="Arial" panose="020B0604020202020204" pitchFamily="34" charset="0"/>
              <a:buChar char="•"/>
            </a:pPr>
            <a:r>
              <a:rPr lang="de-DE" sz="1400" dirty="0"/>
              <a:t>trockener Mund, trockene Zunge </a:t>
            </a:r>
          </a:p>
          <a:p>
            <a:pPr marL="285750" indent="-285750">
              <a:buFont typeface="Arial" panose="020B0604020202020204" pitchFamily="34" charset="0"/>
              <a:buChar char="•"/>
            </a:pPr>
            <a:r>
              <a:rPr lang="de-DE" sz="1400" dirty="0"/>
              <a:t>trockene Haut </a:t>
            </a:r>
          </a:p>
          <a:p>
            <a:pPr marL="285750" indent="-285750">
              <a:buFont typeface="Arial" panose="020B0604020202020204" pitchFamily="34" charset="0"/>
              <a:buChar char="•"/>
            </a:pPr>
            <a:r>
              <a:rPr lang="de-DE" sz="1400" dirty="0"/>
              <a:t>verminderte Hautspannung</a:t>
            </a:r>
          </a:p>
          <a:p>
            <a:pPr marL="285750" indent="-285750">
              <a:buFont typeface="Arial" panose="020B0604020202020204" pitchFamily="34" charset="0"/>
              <a:buChar char="•"/>
            </a:pPr>
            <a:r>
              <a:rPr lang="de-DE" sz="1400" dirty="0"/>
              <a:t>Durstgefühl</a:t>
            </a:r>
          </a:p>
          <a:p>
            <a:endParaRPr lang="de-DE" dirty="0"/>
          </a:p>
        </p:txBody>
      </p:sp>
      <p:sp>
        <p:nvSpPr>
          <p:cNvPr id="7" name="Textfeld 6"/>
          <p:cNvSpPr txBox="1"/>
          <p:nvPr/>
        </p:nvSpPr>
        <p:spPr>
          <a:xfrm>
            <a:off x="6528048" y="6237312"/>
            <a:ext cx="4593630" cy="323165"/>
          </a:xfrm>
          <a:prstGeom prst="rect">
            <a:avLst/>
          </a:prstGeom>
          <a:noFill/>
        </p:spPr>
        <p:txBody>
          <a:bodyPr wrap="none" rtlCol="0">
            <a:spAutoFit/>
          </a:bodyPr>
          <a:lstStyle/>
          <a:p>
            <a:pPr algn="l"/>
            <a:r>
              <a:rPr lang="de-DE" sz="1500" dirty="0">
                <a:solidFill>
                  <a:schemeClr val="accent1"/>
                </a:solidFill>
              </a:rPr>
              <a:t> Vergleiche Hitzemaßnahmenplan Seite 10,11</a:t>
            </a:r>
          </a:p>
        </p:txBody>
      </p:sp>
      <p:sp>
        <p:nvSpPr>
          <p:cNvPr id="8" name="Rechteck 7"/>
          <p:cNvSpPr/>
          <p:nvPr/>
        </p:nvSpPr>
        <p:spPr>
          <a:xfrm>
            <a:off x="6214228" y="2780928"/>
            <a:ext cx="5184576" cy="3016210"/>
          </a:xfrm>
          <a:prstGeom prst="rect">
            <a:avLst/>
          </a:prstGeom>
        </p:spPr>
        <p:txBody>
          <a:bodyPr wrap="square">
            <a:spAutoFit/>
          </a:bodyPr>
          <a:lstStyle/>
          <a:p>
            <a:endParaRPr lang="de-DE" dirty="0"/>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ausbleibendes Hungergefühl </a:t>
            </a:r>
          </a:p>
          <a:p>
            <a:pPr marL="285750" indent="-285750">
              <a:buFont typeface="Arial" panose="020B0604020202020204" pitchFamily="34" charset="0"/>
              <a:buChar char="•"/>
            </a:pPr>
            <a:r>
              <a:rPr lang="de-DE" sz="1400" dirty="0"/>
              <a:t>Muskelschmerzen/-krämpfe</a:t>
            </a:r>
          </a:p>
          <a:p>
            <a:pPr marL="285750" indent="-285750">
              <a:buFont typeface="Arial" panose="020B0604020202020204" pitchFamily="34" charset="0"/>
              <a:buChar char="•"/>
            </a:pPr>
            <a:r>
              <a:rPr lang="de-DE" sz="1400" dirty="0"/>
              <a:t>erhöhte Temperatur bis Fieber </a:t>
            </a:r>
          </a:p>
          <a:p>
            <a:pPr marL="285750" indent="-285750">
              <a:buFont typeface="Arial" panose="020B0604020202020204" pitchFamily="34" charset="0"/>
              <a:buChar char="•"/>
            </a:pPr>
            <a:r>
              <a:rPr lang="de-DE" sz="1400" dirty="0"/>
              <a:t>verminderte Urinausscheidung, zunehmende Harnkonzentration </a:t>
            </a:r>
          </a:p>
          <a:p>
            <a:pPr marL="285750" indent="-285750">
              <a:buFont typeface="Arial" panose="020B0604020202020204" pitchFamily="34" charset="0"/>
              <a:buChar char="•"/>
            </a:pPr>
            <a:r>
              <a:rPr lang="de-DE" sz="1400" dirty="0"/>
              <a:t>Infektionen </a:t>
            </a:r>
          </a:p>
          <a:p>
            <a:pPr marL="285750" indent="-285750">
              <a:buFont typeface="Arial" panose="020B0604020202020204" pitchFamily="34" charset="0"/>
              <a:buChar char="•"/>
            </a:pPr>
            <a:r>
              <a:rPr lang="de-DE" sz="1400" dirty="0"/>
              <a:t>(unstillbares) Erbrechen </a:t>
            </a:r>
          </a:p>
          <a:p>
            <a:pPr marL="285750" indent="-285750">
              <a:buFont typeface="Arial" panose="020B0604020202020204" pitchFamily="34" charset="0"/>
              <a:buChar char="•"/>
            </a:pPr>
            <a:r>
              <a:rPr lang="de-DE" sz="1400" dirty="0"/>
              <a:t>Obstipation </a:t>
            </a:r>
          </a:p>
          <a:p>
            <a:pPr marL="285750" indent="-285750">
              <a:buFont typeface="Arial" panose="020B0604020202020204" pitchFamily="34" charset="0"/>
              <a:buChar char="•"/>
            </a:pPr>
            <a:r>
              <a:rPr lang="de-DE" sz="1400" dirty="0"/>
              <a:t>im Labor möglicherweise erhöhte Werte: Hämatokrit (</a:t>
            </a:r>
            <a:r>
              <a:rPr lang="de-DE" sz="1400" dirty="0" err="1"/>
              <a:t>Hk</a:t>
            </a:r>
            <a:r>
              <a:rPr lang="de-DE" sz="1400" dirty="0"/>
              <a:t>), Hämoglobin (Hb), Serumeiweiß </a:t>
            </a:r>
          </a:p>
          <a:p>
            <a:endParaRPr lang="de-DE" dirty="0"/>
          </a:p>
        </p:txBody>
      </p:sp>
    </p:spTree>
    <p:extLst>
      <p:ext uri="{BB962C8B-B14F-4D97-AF65-F5344CB8AC3E}">
        <p14:creationId xmlns:p14="http://schemas.microsoft.com/office/powerpoint/2010/main" val="219943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17</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50133" y="1418659"/>
            <a:ext cx="10153128" cy="1754326"/>
          </a:xfrm>
          <a:prstGeom prst="rect">
            <a:avLst/>
          </a:prstGeom>
        </p:spPr>
        <p:txBody>
          <a:bodyPr wrap="square">
            <a:spAutoFit/>
          </a:bodyPr>
          <a:lstStyle/>
          <a:p>
            <a:endParaRPr lang="de-DE" dirty="0"/>
          </a:p>
          <a:p>
            <a:r>
              <a:rPr lang="de-DE" u="sng" dirty="0"/>
              <a:t>1.6 Ordnen Sie zu, welches der typischen Symptome zu den Erkrankungen passt:</a:t>
            </a:r>
          </a:p>
          <a:p>
            <a:endParaRPr lang="de-DE" b="1" dirty="0"/>
          </a:p>
          <a:p>
            <a:r>
              <a:rPr lang="de-DE" b="1" dirty="0"/>
              <a:t>Hitzschlag, Hitzeerschöpfung, Hitzekollaps, Hitzekrampf, Sonnenstich, Hitzeausschlag</a:t>
            </a:r>
            <a:r>
              <a:rPr lang="de-DE" dirty="0"/>
              <a:t> </a:t>
            </a:r>
          </a:p>
          <a:p>
            <a:r>
              <a:rPr lang="de-DE" dirty="0"/>
              <a:t> </a:t>
            </a:r>
          </a:p>
        </p:txBody>
      </p:sp>
      <p:graphicFrame>
        <p:nvGraphicFramePr>
          <p:cNvPr id="3" name="Tabelle 2"/>
          <p:cNvGraphicFramePr>
            <a:graphicFrameLocks noGrp="1"/>
          </p:cNvGraphicFramePr>
          <p:nvPr>
            <p:extLst>
              <p:ext uri="{D42A27DB-BD31-4B8C-83A1-F6EECF244321}">
                <p14:modId xmlns:p14="http://schemas.microsoft.com/office/powerpoint/2010/main" val="2338351109"/>
              </p:ext>
            </p:extLst>
          </p:nvPr>
        </p:nvGraphicFramePr>
        <p:xfrm>
          <a:off x="926644" y="3356992"/>
          <a:ext cx="10072216" cy="2622912"/>
        </p:xfrm>
        <a:graphic>
          <a:graphicData uri="http://schemas.openxmlformats.org/drawingml/2006/table">
            <a:tbl>
              <a:tblPr firstRow="1" bandRow="1">
                <a:tableStyleId>{5C22544A-7EE6-4342-B048-85BDC9FD1C3A}</a:tableStyleId>
              </a:tblPr>
              <a:tblGrid>
                <a:gridCol w="5020939">
                  <a:extLst>
                    <a:ext uri="{9D8B030D-6E8A-4147-A177-3AD203B41FA5}">
                      <a16:colId xmlns:a16="http://schemas.microsoft.com/office/drawing/2014/main" val="3151850049"/>
                    </a:ext>
                  </a:extLst>
                </a:gridCol>
                <a:gridCol w="5051277">
                  <a:extLst>
                    <a:ext uri="{9D8B030D-6E8A-4147-A177-3AD203B41FA5}">
                      <a16:colId xmlns:a16="http://schemas.microsoft.com/office/drawing/2014/main" val="4143758254"/>
                    </a:ext>
                  </a:extLst>
                </a:gridCol>
              </a:tblGrid>
              <a:tr h="370840">
                <a:tc>
                  <a:txBody>
                    <a:bodyPr/>
                    <a:lstStyle/>
                    <a:p>
                      <a:r>
                        <a:rPr lang="de-DE" dirty="0"/>
                        <a:t>Symptome</a:t>
                      </a:r>
                    </a:p>
                  </a:txBody>
                  <a:tcPr/>
                </a:tc>
                <a:tc>
                  <a:txBody>
                    <a:bodyPr/>
                    <a:lstStyle/>
                    <a:p>
                      <a:r>
                        <a:rPr lang="de-DE" dirty="0"/>
                        <a:t>Erkrankung</a:t>
                      </a:r>
                    </a:p>
                  </a:txBody>
                  <a:tcPr/>
                </a:tc>
                <a:extLst>
                  <a:ext uri="{0D108BD9-81ED-4DB2-BD59-A6C34878D82A}">
                    <a16:rowId xmlns:a16="http://schemas.microsoft.com/office/drawing/2014/main" val="2460199200"/>
                  </a:ext>
                </a:extLst>
              </a:tr>
              <a:tr h="370840">
                <a:tc>
                  <a:txBody>
                    <a:bodyPr/>
                    <a:lstStyle/>
                    <a:p>
                      <a:r>
                        <a:rPr lang="de-DE" dirty="0"/>
                        <a:t>gerötete Haut und Wärmegefühl der Haut </a:t>
                      </a:r>
                    </a:p>
                  </a:txBody>
                  <a:tcPr/>
                </a:tc>
                <a:tc>
                  <a:txBody>
                    <a:bodyPr/>
                    <a:lstStyle/>
                    <a:p>
                      <a:endParaRPr lang="de-DE"/>
                    </a:p>
                  </a:txBody>
                  <a:tcPr/>
                </a:tc>
                <a:extLst>
                  <a:ext uri="{0D108BD9-81ED-4DB2-BD59-A6C34878D82A}">
                    <a16:rowId xmlns:a16="http://schemas.microsoft.com/office/drawing/2014/main" val="2725082284"/>
                  </a:ext>
                </a:extLst>
              </a:tr>
              <a:tr h="370840">
                <a:tc>
                  <a:txBody>
                    <a:bodyPr/>
                    <a:lstStyle/>
                    <a:p>
                      <a:r>
                        <a:rPr lang="de-DE" dirty="0"/>
                        <a:t>roter, heißer Kopf</a:t>
                      </a:r>
                    </a:p>
                  </a:txBody>
                  <a:tcPr/>
                </a:tc>
                <a:tc>
                  <a:txBody>
                    <a:bodyPr/>
                    <a:lstStyle/>
                    <a:p>
                      <a:endParaRPr lang="de-DE"/>
                    </a:p>
                  </a:txBody>
                  <a:tcPr/>
                </a:tc>
                <a:extLst>
                  <a:ext uri="{0D108BD9-81ED-4DB2-BD59-A6C34878D82A}">
                    <a16:rowId xmlns:a16="http://schemas.microsoft.com/office/drawing/2014/main" val="680974961"/>
                  </a:ext>
                </a:extLst>
              </a:tr>
              <a:tr h="370840">
                <a:tc>
                  <a:txBody>
                    <a:bodyPr/>
                    <a:lstStyle/>
                    <a:p>
                      <a:r>
                        <a:rPr lang="de-DE" dirty="0"/>
                        <a:t>kurzzeitiger Bewusstseinsverlust </a:t>
                      </a:r>
                    </a:p>
                  </a:txBody>
                  <a:tcPr/>
                </a:tc>
                <a:tc>
                  <a:txBody>
                    <a:bodyPr/>
                    <a:lstStyle/>
                    <a:p>
                      <a:endParaRPr lang="de-DE"/>
                    </a:p>
                  </a:txBody>
                  <a:tcPr/>
                </a:tc>
                <a:extLst>
                  <a:ext uri="{0D108BD9-81ED-4DB2-BD59-A6C34878D82A}">
                    <a16:rowId xmlns:a16="http://schemas.microsoft.com/office/drawing/2014/main" val="2824625121"/>
                  </a:ext>
                </a:extLst>
              </a:tr>
              <a:tr h="397872">
                <a:tc>
                  <a:txBody>
                    <a:bodyPr/>
                    <a:lstStyle/>
                    <a:p>
                      <a:r>
                        <a:rPr lang="de-DE" dirty="0"/>
                        <a:t>rote, punktförmige Flecken oder Papeln</a:t>
                      </a:r>
                    </a:p>
                  </a:txBody>
                  <a:tcPr/>
                </a:tc>
                <a:tc>
                  <a:txBody>
                    <a:bodyPr/>
                    <a:lstStyle/>
                    <a:p>
                      <a:endParaRPr lang="de-DE"/>
                    </a:p>
                  </a:txBody>
                  <a:tcPr/>
                </a:tc>
                <a:extLst>
                  <a:ext uri="{0D108BD9-81ED-4DB2-BD59-A6C34878D82A}">
                    <a16:rowId xmlns:a16="http://schemas.microsoft.com/office/drawing/2014/main" val="26561301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Muskelschmerzen</a:t>
                      </a:r>
                    </a:p>
                  </a:txBody>
                  <a:tcPr/>
                </a:tc>
                <a:tc>
                  <a:txBody>
                    <a:bodyPr/>
                    <a:lstStyle/>
                    <a:p>
                      <a:endParaRPr lang="de-DE"/>
                    </a:p>
                  </a:txBody>
                  <a:tcPr/>
                </a:tc>
                <a:extLst>
                  <a:ext uri="{0D108BD9-81ED-4DB2-BD59-A6C34878D82A}">
                    <a16:rowId xmlns:a16="http://schemas.microsoft.com/office/drawing/2014/main" val="2335313417"/>
                  </a:ext>
                </a:extLst>
              </a:tr>
              <a:tr h="370840">
                <a:tc>
                  <a:txBody>
                    <a:bodyPr/>
                    <a:lstStyle/>
                    <a:p>
                      <a:r>
                        <a:rPr lang="de-DE" dirty="0"/>
                        <a:t>trockene, heiße Haut </a:t>
                      </a:r>
                    </a:p>
                  </a:txBody>
                  <a:tcPr/>
                </a:tc>
                <a:tc>
                  <a:txBody>
                    <a:bodyPr/>
                    <a:lstStyle/>
                    <a:p>
                      <a:endParaRPr lang="de-DE" dirty="0"/>
                    </a:p>
                  </a:txBody>
                  <a:tcPr/>
                </a:tc>
                <a:extLst>
                  <a:ext uri="{0D108BD9-81ED-4DB2-BD59-A6C34878D82A}">
                    <a16:rowId xmlns:a16="http://schemas.microsoft.com/office/drawing/2014/main" val="875562148"/>
                  </a:ext>
                </a:extLst>
              </a:tr>
            </a:tbl>
          </a:graphicData>
        </a:graphic>
      </p:graphicFrame>
    </p:spTree>
    <p:extLst>
      <p:ext uri="{BB962C8B-B14F-4D97-AF65-F5344CB8AC3E}">
        <p14:creationId xmlns:p14="http://schemas.microsoft.com/office/powerpoint/2010/main" val="31083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18</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50133" y="1418659"/>
            <a:ext cx="10153128" cy="1200329"/>
          </a:xfrm>
          <a:prstGeom prst="rect">
            <a:avLst/>
          </a:prstGeom>
        </p:spPr>
        <p:txBody>
          <a:bodyPr wrap="square">
            <a:spAutoFit/>
          </a:bodyPr>
          <a:lstStyle/>
          <a:p>
            <a:endParaRPr lang="de-DE" dirty="0"/>
          </a:p>
          <a:p>
            <a:r>
              <a:rPr lang="de-DE" u="sng" dirty="0"/>
              <a:t>1.6 Ordnen Sie zu, welches der typischen Symptome zu den Erkrankungen passt:</a:t>
            </a:r>
          </a:p>
          <a:p>
            <a:endParaRPr lang="de-DE" b="1" dirty="0"/>
          </a:p>
          <a:p>
            <a:r>
              <a:rPr lang="de-DE" dirty="0"/>
              <a:t> </a:t>
            </a:r>
          </a:p>
        </p:txBody>
      </p:sp>
      <p:graphicFrame>
        <p:nvGraphicFramePr>
          <p:cNvPr id="3" name="Tabelle 2"/>
          <p:cNvGraphicFramePr>
            <a:graphicFrameLocks noGrp="1"/>
          </p:cNvGraphicFramePr>
          <p:nvPr>
            <p:extLst>
              <p:ext uri="{D42A27DB-BD31-4B8C-83A1-F6EECF244321}">
                <p14:modId xmlns:p14="http://schemas.microsoft.com/office/powerpoint/2010/main" val="2625936198"/>
              </p:ext>
            </p:extLst>
          </p:nvPr>
        </p:nvGraphicFramePr>
        <p:xfrm>
          <a:off x="931045" y="2915920"/>
          <a:ext cx="10072216" cy="2694920"/>
        </p:xfrm>
        <a:graphic>
          <a:graphicData uri="http://schemas.openxmlformats.org/drawingml/2006/table">
            <a:tbl>
              <a:tblPr firstRow="1" bandRow="1">
                <a:tableStyleId>{5C22544A-7EE6-4342-B048-85BDC9FD1C3A}</a:tableStyleId>
              </a:tblPr>
              <a:tblGrid>
                <a:gridCol w="5020939">
                  <a:extLst>
                    <a:ext uri="{9D8B030D-6E8A-4147-A177-3AD203B41FA5}">
                      <a16:colId xmlns:a16="http://schemas.microsoft.com/office/drawing/2014/main" val="3151850049"/>
                    </a:ext>
                  </a:extLst>
                </a:gridCol>
                <a:gridCol w="5051277">
                  <a:extLst>
                    <a:ext uri="{9D8B030D-6E8A-4147-A177-3AD203B41FA5}">
                      <a16:colId xmlns:a16="http://schemas.microsoft.com/office/drawing/2014/main" val="4143758254"/>
                    </a:ext>
                  </a:extLst>
                </a:gridCol>
              </a:tblGrid>
              <a:tr h="370840">
                <a:tc>
                  <a:txBody>
                    <a:bodyPr/>
                    <a:lstStyle/>
                    <a:p>
                      <a:r>
                        <a:rPr lang="de-DE" dirty="0"/>
                        <a:t>Symptome</a:t>
                      </a:r>
                    </a:p>
                  </a:txBody>
                  <a:tcPr/>
                </a:tc>
                <a:tc>
                  <a:txBody>
                    <a:bodyPr/>
                    <a:lstStyle/>
                    <a:p>
                      <a:r>
                        <a:rPr lang="de-DE" dirty="0"/>
                        <a:t>Erkrankung</a:t>
                      </a:r>
                    </a:p>
                  </a:txBody>
                  <a:tcPr/>
                </a:tc>
                <a:extLst>
                  <a:ext uri="{0D108BD9-81ED-4DB2-BD59-A6C34878D82A}">
                    <a16:rowId xmlns:a16="http://schemas.microsoft.com/office/drawing/2014/main" val="2460199200"/>
                  </a:ext>
                </a:extLst>
              </a:tr>
              <a:tr h="430272">
                <a:tc>
                  <a:txBody>
                    <a:bodyPr/>
                    <a:lstStyle/>
                    <a:p>
                      <a:r>
                        <a:rPr lang="de-DE" dirty="0"/>
                        <a:t>gerötete Haut und Wärmegefühl der Haut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Hitzeerschöpfung</a:t>
                      </a:r>
                    </a:p>
                  </a:txBody>
                  <a:tcPr/>
                </a:tc>
                <a:extLst>
                  <a:ext uri="{0D108BD9-81ED-4DB2-BD59-A6C34878D82A}">
                    <a16:rowId xmlns:a16="http://schemas.microsoft.com/office/drawing/2014/main" val="2725082284"/>
                  </a:ext>
                </a:extLst>
              </a:tr>
              <a:tr h="370840">
                <a:tc>
                  <a:txBody>
                    <a:bodyPr/>
                    <a:lstStyle/>
                    <a:p>
                      <a:r>
                        <a:rPr lang="de-DE" dirty="0"/>
                        <a:t>roter, heißer Kopf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Sonnenstich</a:t>
                      </a:r>
                    </a:p>
                  </a:txBody>
                  <a:tcPr/>
                </a:tc>
                <a:extLst>
                  <a:ext uri="{0D108BD9-81ED-4DB2-BD59-A6C34878D82A}">
                    <a16:rowId xmlns:a16="http://schemas.microsoft.com/office/drawing/2014/main" val="680974961"/>
                  </a:ext>
                </a:extLst>
              </a:tr>
              <a:tr h="370840">
                <a:tc>
                  <a:txBody>
                    <a:bodyPr/>
                    <a:lstStyle/>
                    <a:p>
                      <a:r>
                        <a:rPr lang="de-DE" dirty="0"/>
                        <a:t>kurzzeitiger Bewusstseinsverlust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Hitzekollaps</a:t>
                      </a:r>
                    </a:p>
                  </a:txBody>
                  <a:tcPr/>
                </a:tc>
                <a:extLst>
                  <a:ext uri="{0D108BD9-81ED-4DB2-BD59-A6C34878D82A}">
                    <a16:rowId xmlns:a16="http://schemas.microsoft.com/office/drawing/2014/main" val="2824625121"/>
                  </a:ext>
                </a:extLst>
              </a:tr>
              <a:tr h="410448">
                <a:tc>
                  <a:txBody>
                    <a:bodyPr/>
                    <a:lstStyle/>
                    <a:p>
                      <a:r>
                        <a:rPr lang="de-DE" dirty="0"/>
                        <a:t>rote, punktförmige Flecken oder Papeln</a:t>
                      </a:r>
                    </a:p>
                  </a:txBody>
                  <a:tcPr/>
                </a:tc>
                <a:tc>
                  <a:txBody>
                    <a:bodyPr/>
                    <a:lstStyle/>
                    <a:p>
                      <a:r>
                        <a:rPr lang="de-DE" b="1" dirty="0"/>
                        <a:t>Hitzeausschlag</a:t>
                      </a:r>
                    </a:p>
                  </a:txBody>
                  <a:tcPr/>
                </a:tc>
                <a:extLst>
                  <a:ext uri="{0D108BD9-81ED-4DB2-BD59-A6C34878D82A}">
                    <a16:rowId xmlns:a16="http://schemas.microsoft.com/office/drawing/2014/main" val="26561301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Muskelschmerzen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Hitzekrampf</a:t>
                      </a:r>
                    </a:p>
                  </a:txBody>
                  <a:tcPr/>
                </a:tc>
                <a:extLst>
                  <a:ext uri="{0D108BD9-81ED-4DB2-BD59-A6C34878D82A}">
                    <a16:rowId xmlns:a16="http://schemas.microsoft.com/office/drawing/2014/main" val="2335313417"/>
                  </a:ext>
                </a:extLst>
              </a:tr>
              <a:tr h="370840">
                <a:tc>
                  <a:txBody>
                    <a:bodyPr/>
                    <a:lstStyle/>
                    <a:p>
                      <a:r>
                        <a:rPr lang="de-DE" dirty="0"/>
                        <a:t>trockene, heiße Haut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Hitzschlag</a:t>
                      </a:r>
                    </a:p>
                  </a:txBody>
                  <a:tcPr/>
                </a:tc>
                <a:extLst>
                  <a:ext uri="{0D108BD9-81ED-4DB2-BD59-A6C34878D82A}">
                    <a16:rowId xmlns:a16="http://schemas.microsoft.com/office/drawing/2014/main" val="875562148"/>
                  </a:ext>
                </a:extLst>
              </a:tr>
            </a:tbl>
          </a:graphicData>
        </a:graphic>
      </p:graphicFrame>
      <p:sp>
        <p:nvSpPr>
          <p:cNvPr id="7" name="Textfeld 6"/>
          <p:cNvSpPr txBox="1"/>
          <p:nvPr/>
        </p:nvSpPr>
        <p:spPr>
          <a:xfrm>
            <a:off x="6528047" y="6237311"/>
            <a:ext cx="4609660" cy="323165"/>
          </a:xfrm>
          <a:prstGeom prst="rect">
            <a:avLst/>
          </a:prstGeom>
          <a:noFill/>
        </p:spPr>
        <p:txBody>
          <a:bodyPr wrap="none" rtlCol="0">
            <a:spAutoFit/>
          </a:bodyPr>
          <a:lstStyle/>
          <a:p>
            <a:pPr algn="l"/>
            <a:r>
              <a:rPr lang="de-DE" sz="1500" dirty="0">
                <a:solidFill>
                  <a:schemeClr val="accent1"/>
                </a:solidFill>
              </a:rPr>
              <a:t> Vergleiche Hitzemaßnahmenplan Seite 13-16</a:t>
            </a:r>
          </a:p>
        </p:txBody>
      </p:sp>
    </p:spTree>
    <p:extLst>
      <p:ext uri="{BB962C8B-B14F-4D97-AF65-F5344CB8AC3E}">
        <p14:creationId xmlns:p14="http://schemas.microsoft.com/office/powerpoint/2010/main" val="339387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19</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1477328"/>
          </a:xfrm>
          <a:prstGeom prst="rect">
            <a:avLst/>
          </a:prstGeom>
        </p:spPr>
        <p:txBody>
          <a:bodyPr wrap="square">
            <a:spAutoFit/>
          </a:bodyPr>
          <a:lstStyle/>
          <a:p>
            <a:endParaRPr lang="de-DE" dirty="0"/>
          </a:p>
          <a:p>
            <a:r>
              <a:rPr lang="de-DE" dirty="0"/>
              <a:t>1.7 Viele verschiedene Risikofaktoren begünstigen das Auftreten von gesundheitlichen Problemen bei Hitze zusätzlich. </a:t>
            </a:r>
            <a:r>
              <a:rPr lang="de-DE" u="sng" dirty="0"/>
              <a:t>Erläutern Sie, warum insbesondere an Demenz erkrankte Menschen gefährdet sind.</a:t>
            </a:r>
          </a:p>
          <a:p>
            <a:endParaRPr lang="de-DE" dirty="0"/>
          </a:p>
        </p:txBody>
      </p:sp>
    </p:spTree>
    <p:extLst>
      <p:ext uri="{BB962C8B-B14F-4D97-AF65-F5344CB8AC3E}">
        <p14:creationId xmlns:p14="http://schemas.microsoft.com/office/powerpoint/2010/main" val="36730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5"/>
          </p:nvPr>
        </p:nvSpPr>
        <p:spPr>
          <a:xfrm>
            <a:off x="839416" y="4788383"/>
            <a:ext cx="4535098" cy="728849"/>
          </a:xfrm>
        </p:spPr>
        <p:txBody>
          <a:bodyPr/>
          <a:lstStyle/>
          <a:p>
            <a:r>
              <a:rPr lang="de-DE" b="1" dirty="0"/>
              <a:t>Birgit Wershofen, Hanna Mertes, </a:t>
            </a:r>
          </a:p>
          <a:p>
            <a:r>
              <a:rPr lang="de-DE" b="1" dirty="0"/>
              <a:t>Dr. Julia Schoierer, Katharina Deering</a:t>
            </a:r>
          </a:p>
          <a:p>
            <a:endParaRPr lang="de-DE" dirty="0"/>
          </a:p>
        </p:txBody>
      </p:sp>
      <p:sp>
        <p:nvSpPr>
          <p:cNvPr id="6" name="Textplatzhalter 5"/>
          <p:cNvSpPr>
            <a:spLocks noGrp="1"/>
          </p:cNvSpPr>
          <p:nvPr>
            <p:ph type="body" sz="quarter" idx="16"/>
          </p:nvPr>
        </p:nvSpPr>
        <p:spPr>
          <a:xfrm>
            <a:off x="839416" y="5406838"/>
            <a:ext cx="6420999" cy="1190514"/>
          </a:xfrm>
        </p:spPr>
        <p:txBody>
          <a:bodyPr/>
          <a:lstStyle/>
          <a:p>
            <a:r>
              <a:rPr lang="de-DE" dirty="0"/>
              <a:t>Institut und Poliklinik für Arbeits-, Sozial- und Umweltmedizin</a:t>
            </a:r>
          </a:p>
          <a:p>
            <a:r>
              <a:rPr lang="de-DE" dirty="0"/>
              <a:t>AG Globale Umwelt-Gesundheit </a:t>
            </a:r>
          </a:p>
          <a:p>
            <a:r>
              <a:rPr lang="de-DE" dirty="0"/>
              <a:t>Institut für Didaktik und Ausbildungsforschung in der Medizin</a:t>
            </a:r>
          </a:p>
          <a:p>
            <a:r>
              <a:rPr lang="de-DE" dirty="0"/>
              <a:t>Klinikum der Universität </a:t>
            </a:r>
          </a:p>
          <a:p>
            <a:endParaRPr lang="de-DE" dirty="0"/>
          </a:p>
        </p:txBody>
      </p:sp>
      <p:sp>
        <p:nvSpPr>
          <p:cNvPr id="4" name="Textplatzhalter 3"/>
          <p:cNvSpPr>
            <a:spLocks noGrp="1"/>
          </p:cNvSpPr>
          <p:nvPr>
            <p:ph type="body" sz="quarter" idx="13"/>
          </p:nvPr>
        </p:nvSpPr>
        <p:spPr>
          <a:xfrm>
            <a:off x="839416" y="2652123"/>
            <a:ext cx="6408712" cy="1550031"/>
          </a:xfrm>
        </p:spPr>
        <p:txBody>
          <a:bodyPr/>
          <a:lstStyle/>
          <a:p>
            <a:r>
              <a:rPr lang="de-DE" dirty="0"/>
              <a:t>Einführungsschulung in </a:t>
            </a:r>
          </a:p>
          <a:p>
            <a:r>
              <a:rPr lang="de-DE" dirty="0"/>
              <a:t>den Hitzemaßnahmenplan</a:t>
            </a:r>
          </a:p>
          <a:p>
            <a:r>
              <a:rPr lang="de-DE" dirty="0"/>
              <a:t>(1.-3.Modul)</a:t>
            </a: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507" y="2652123"/>
            <a:ext cx="4608512" cy="4208105"/>
          </a:xfrm>
          <a:prstGeom prst="rect">
            <a:avLst/>
          </a:prstGeom>
        </p:spPr>
      </p:pic>
      <p:sp>
        <p:nvSpPr>
          <p:cNvPr id="9" name="Titel 2"/>
          <p:cNvSpPr>
            <a:spLocks noGrp="1"/>
          </p:cNvSpPr>
          <p:nvPr>
            <p:ph type="ctrTitle"/>
          </p:nvPr>
        </p:nvSpPr>
        <p:spPr>
          <a:xfrm>
            <a:off x="834287" y="1240623"/>
            <a:ext cx="11348732" cy="1426920"/>
          </a:xfrm>
        </p:spPr>
        <p:txBody>
          <a:bodyPr/>
          <a:lstStyle/>
          <a:p>
            <a:r>
              <a:rPr lang="de-DE" dirty="0"/>
              <a:t>Hitzemaßnahmenplan </a:t>
            </a:r>
            <a:r>
              <a:rPr lang="de-DE" dirty="0">
                <a:solidFill>
                  <a:schemeClr val="accent1"/>
                </a:solidFill>
              </a:rPr>
              <a:t>für stationäre </a:t>
            </a:r>
            <a:br>
              <a:rPr lang="de-DE" dirty="0">
                <a:solidFill>
                  <a:schemeClr val="accent1"/>
                </a:solidFill>
              </a:rPr>
            </a:br>
            <a:r>
              <a:rPr lang="de-DE" dirty="0">
                <a:solidFill>
                  <a:schemeClr val="accent1"/>
                </a:solidFill>
              </a:rPr>
              <a:t>Einrichtungen der Altenpflege – </a:t>
            </a:r>
            <a:br>
              <a:rPr lang="de-DE" dirty="0">
                <a:solidFill>
                  <a:schemeClr val="accent1"/>
                </a:solidFill>
              </a:rPr>
            </a:br>
            <a:r>
              <a:rPr lang="de-DE" sz="2400" dirty="0">
                <a:solidFill>
                  <a:schemeClr val="accent1"/>
                </a:solidFill>
              </a:rPr>
              <a:t>Aus der Praxis für die Praxis </a:t>
            </a:r>
          </a:p>
        </p:txBody>
      </p:sp>
    </p:spTree>
    <p:extLst>
      <p:ext uri="{BB962C8B-B14F-4D97-AF65-F5344CB8AC3E}">
        <p14:creationId xmlns:p14="http://schemas.microsoft.com/office/powerpoint/2010/main" val="426052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20</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3416320"/>
          </a:xfrm>
          <a:prstGeom prst="rect">
            <a:avLst/>
          </a:prstGeom>
        </p:spPr>
        <p:txBody>
          <a:bodyPr wrap="square">
            <a:spAutoFit/>
          </a:bodyPr>
          <a:lstStyle/>
          <a:p>
            <a:endParaRPr lang="de-DE" dirty="0"/>
          </a:p>
          <a:p>
            <a:r>
              <a:rPr lang="de-DE" dirty="0"/>
              <a:t>1.7 Viele verschiedene Risikofaktoren begünstigen das Auftreten von gesundheitlichen Problemen bei Hitze zusätzlich. </a:t>
            </a:r>
            <a:r>
              <a:rPr lang="de-DE" u="sng" dirty="0"/>
              <a:t>Erläutern Sie, warum insbesondere an Demenz erkrankte Menschen gefährdet sind.</a:t>
            </a:r>
          </a:p>
          <a:p>
            <a:endParaRPr lang="de-DE" dirty="0"/>
          </a:p>
          <a:p>
            <a:endParaRPr lang="de-DE" b="1" dirty="0"/>
          </a:p>
          <a:p>
            <a:pPr marL="285750" indent="-285750">
              <a:lnSpc>
                <a:spcPct val="150000"/>
              </a:lnSpc>
              <a:buFont typeface="Arial" panose="020B0604020202020204" pitchFamily="34" charset="0"/>
              <a:buChar char="•"/>
            </a:pPr>
            <a:r>
              <a:rPr lang="de-DE" b="1" dirty="0"/>
              <a:t>Sie sind häufig nicht mehr in der Lage, extreme Situationen richtig einzuschätzen und entsprechend zu handeln. </a:t>
            </a:r>
          </a:p>
          <a:p>
            <a:pPr marL="285750" indent="-285750">
              <a:lnSpc>
                <a:spcPct val="150000"/>
              </a:lnSpc>
              <a:buFont typeface="Arial" panose="020B0604020202020204" pitchFamily="34" charset="0"/>
              <a:buChar char="•"/>
            </a:pPr>
            <a:r>
              <a:rPr lang="de-DE" b="1" dirty="0"/>
              <a:t>Eine ausreichende Flüssigkeitsaufnahme oder das Aufsuchen kühlerer Örtlichkeiten kann häufig nur durch eine Betreuung sichergestellt werden. </a:t>
            </a:r>
          </a:p>
        </p:txBody>
      </p:sp>
      <p:sp>
        <p:nvSpPr>
          <p:cNvPr id="7" name="Textfeld 6"/>
          <p:cNvSpPr txBox="1"/>
          <p:nvPr/>
        </p:nvSpPr>
        <p:spPr>
          <a:xfrm>
            <a:off x="6528047" y="6237311"/>
            <a:ext cx="4279441" cy="323165"/>
          </a:xfrm>
          <a:prstGeom prst="rect">
            <a:avLst/>
          </a:prstGeom>
          <a:noFill/>
        </p:spPr>
        <p:txBody>
          <a:bodyPr wrap="none" rtlCol="0">
            <a:spAutoFit/>
          </a:bodyPr>
          <a:lstStyle/>
          <a:p>
            <a:pPr algn="l"/>
            <a:r>
              <a:rPr lang="de-DE" sz="1500" dirty="0">
                <a:solidFill>
                  <a:schemeClr val="accent1"/>
                </a:solidFill>
              </a:rPr>
              <a:t> Vergleiche Hitzemaßnahmenplan Seite 18</a:t>
            </a:r>
          </a:p>
        </p:txBody>
      </p:sp>
    </p:spTree>
    <p:extLst>
      <p:ext uri="{BB962C8B-B14F-4D97-AF65-F5344CB8AC3E}">
        <p14:creationId xmlns:p14="http://schemas.microsoft.com/office/powerpoint/2010/main" val="171283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21</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861774"/>
          </a:xfrm>
          <a:prstGeom prst="rect">
            <a:avLst/>
          </a:prstGeom>
        </p:spPr>
        <p:txBody>
          <a:bodyPr wrap="square">
            <a:spAutoFit/>
          </a:bodyPr>
          <a:lstStyle/>
          <a:p>
            <a:endParaRPr lang="de-DE" dirty="0"/>
          </a:p>
          <a:p>
            <a:r>
              <a:rPr lang="de-DE" u="sng" dirty="0"/>
              <a:t>1.8 Wie schützen Sie sich selbst in der Arbeit bei Hitze?</a:t>
            </a:r>
          </a:p>
          <a:p>
            <a:endParaRPr lang="de-DE" sz="1400" dirty="0"/>
          </a:p>
        </p:txBody>
      </p:sp>
      <p:sp>
        <p:nvSpPr>
          <p:cNvPr id="8" name="Textfeld 7"/>
          <p:cNvSpPr txBox="1"/>
          <p:nvPr/>
        </p:nvSpPr>
        <p:spPr>
          <a:xfrm>
            <a:off x="6528048" y="6237312"/>
            <a:ext cx="4279441" cy="323165"/>
          </a:xfrm>
          <a:prstGeom prst="rect">
            <a:avLst/>
          </a:prstGeom>
          <a:noFill/>
        </p:spPr>
        <p:txBody>
          <a:bodyPr wrap="none" rtlCol="0">
            <a:spAutoFit/>
          </a:bodyPr>
          <a:lstStyle/>
          <a:p>
            <a:pPr algn="l"/>
            <a:r>
              <a:rPr lang="de-DE" sz="1500" dirty="0">
                <a:solidFill>
                  <a:schemeClr val="accent1"/>
                </a:solidFill>
              </a:rPr>
              <a:t> Vergleiche Hitzemaßnahmenplan Seite 19</a:t>
            </a:r>
          </a:p>
        </p:txBody>
      </p:sp>
    </p:spTree>
    <p:extLst>
      <p:ext uri="{BB962C8B-B14F-4D97-AF65-F5344CB8AC3E}">
        <p14:creationId xmlns:p14="http://schemas.microsoft.com/office/powerpoint/2010/main" val="317283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22</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4416594"/>
          </a:xfrm>
          <a:prstGeom prst="rect">
            <a:avLst/>
          </a:prstGeom>
        </p:spPr>
        <p:txBody>
          <a:bodyPr wrap="square">
            <a:spAutoFit/>
          </a:bodyPr>
          <a:lstStyle/>
          <a:p>
            <a:endParaRPr lang="de-DE" dirty="0"/>
          </a:p>
          <a:p>
            <a:r>
              <a:rPr lang="de-DE" u="sng" dirty="0"/>
              <a:t>1.8 Wie schützen Sie sich selbst in der Arbeit bei Hitze?</a:t>
            </a:r>
          </a:p>
          <a:p>
            <a:endParaRPr lang="de-DE" sz="1400" dirty="0"/>
          </a:p>
          <a:p>
            <a:pPr marL="285750" indent="-285750">
              <a:lnSpc>
                <a:spcPct val="150000"/>
              </a:lnSpc>
              <a:buFont typeface="Arial" panose="020B0604020202020204" pitchFamily="34" charset="0"/>
              <a:buChar char="•"/>
            </a:pPr>
            <a:r>
              <a:rPr lang="de-DE" sz="1400" b="1" dirty="0"/>
              <a:t>achten Sie unbedingt darauf, ausreichend zu trinken. 1,3 bis 1,5 Liter am Tag werden empfohlen, bei heißen Temperaturen sollten Sie mind. 0,5 Liter mehr trinken als normalerweise </a:t>
            </a:r>
          </a:p>
          <a:p>
            <a:pPr marL="285750" indent="-285750">
              <a:lnSpc>
                <a:spcPct val="150000"/>
              </a:lnSpc>
              <a:buFont typeface="Arial" panose="020B0604020202020204" pitchFamily="34" charset="0"/>
              <a:buChar char="•"/>
            </a:pPr>
            <a:r>
              <a:rPr lang="de-DE" sz="1400" b="1" dirty="0"/>
              <a:t>setzen Sie sich dafür ein, dass Ihnen während der Arbeit ausreichend kostenlose Getränke (z. B. ein Wasserspender) angeboten werden</a:t>
            </a:r>
          </a:p>
          <a:p>
            <a:pPr marL="285750" indent="-285750">
              <a:lnSpc>
                <a:spcPct val="150000"/>
              </a:lnSpc>
              <a:buFont typeface="Arial" panose="020B0604020202020204" pitchFamily="34" charset="0"/>
              <a:buChar char="•"/>
            </a:pPr>
            <a:r>
              <a:rPr lang="de-DE" sz="1400" b="1" dirty="0"/>
              <a:t>setzen Sie sich dafür ein, dass Ihnen möglichst passende (sommergerechte) Arbeitskleidung zur Verfügung gestellt wird </a:t>
            </a:r>
          </a:p>
          <a:p>
            <a:pPr marL="285750" indent="-285750">
              <a:lnSpc>
                <a:spcPct val="150000"/>
              </a:lnSpc>
              <a:buFont typeface="Arial" panose="020B0604020202020204" pitchFamily="34" charset="0"/>
              <a:buChar char="•"/>
            </a:pPr>
            <a:r>
              <a:rPr lang="de-DE" sz="1400" b="1" dirty="0"/>
              <a:t>nutzen Sie häufigere Pausen </a:t>
            </a:r>
          </a:p>
          <a:p>
            <a:pPr marL="285750" indent="-285750">
              <a:lnSpc>
                <a:spcPct val="150000"/>
              </a:lnSpc>
              <a:buFont typeface="Arial" panose="020B0604020202020204" pitchFamily="34" charset="0"/>
              <a:buChar char="•"/>
            </a:pPr>
            <a:r>
              <a:rPr lang="de-DE" sz="1400" b="1" dirty="0"/>
              <a:t>lüften sie die Arbeitszimmer und die Korridore durch den Nachtdienst großzügig, insbesondere in den frühen Morgenstunden, wenn es am kältesten ist </a:t>
            </a:r>
          </a:p>
          <a:p>
            <a:pPr marL="285750" indent="-285750">
              <a:lnSpc>
                <a:spcPct val="150000"/>
              </a:lnSpc>
              <a:buFont typeface="Arial" panose="020B0604020202020204" pitchFamily="34" charset="0"/>
              <a:buChar char="•"/>
            </a:pPr>
            <a:r>
              <a:rPr lang="de-DE" sz="1400" b="1" dirty="0"/>
              <a:t>erfrischen Sie sich durch kühlende </a:t>
            </a:r>
            <a:r>
              <a:rPr lang="de-DE" sz="1400" b="1" dirty="0" err="1"/>
              <a:t>Armbäder</a:t>
            </a:r>
            <a:r>
              <a:rPr lang="de-DE" sz="1400" b="1" dirty="0"/>
              <a:t> </a:t>
            </a:r>
          </a:p>
          <a:p>
            <a:pPr marL="285750" indent="-285750">
              <a:lnSpc>
                <a:spcPct val="150000"/>
              </a:lnSpc>
              <a:buFont typeface="Arial" panose="020B0604020202020204" pitchFamily="34" charset="0"/>
              <a:buChar char="•"/>
            </a:pPr>
            <a:r>
              <a:rPr lang="de-DE" sz="1400" b="1" dirty="0"/>
              <a:t>probieren Sie Pulskühler aus, auch diese ermöglichen Ihnen Abkühlung</a:t>
            </a:r>
          </a:p>
        </p:txBody>
      </p:sp>
      <p:sp>
        <p:nvSpPr>
          <p:cNvPr id="8" name="Textfeld 7"/>
          <p:cNvSpPr txBox="1"/>
          <p:nvPr/>
        </p:nvSpPr>
        <p:spPr>
          <a:xfrm>
            <a:off x="869319" y="6381328"/>
            <a:ext cx="4279441" cy="323165"/>
          </a:xfrm>
          <a:prstGeom prst="rect">
            <a:avLst/>
          </a:prstGeom>
          <a:noFill/>
        </p:spPr>
        <p:txBody>
          <a:bodyPr wrap="none" rtlCol="0">
            <a:spAutoFit/>
          </a:bodyPr>
          <a:lstStyle/>
          <a:p>
            <a:pPr algn="l"/>
            <a:r>
              <a:rPr lang="de-DE" sz="1500" dirty="0">
                <a:solidFill>
                  <a:schemeClr val="accent1"/>
                </a:solidFill>
              </a:rPr>
              <a:t> Vergleiche Hitzemaßnahmenplan Seite 19</a:t>
            </a:r>
          </a:p>
        </p:txBody>
      </p:sp>
    </p:spTree>
    <p:extLst>
      <p:ext uri="{BB962C8B-B14F-4D97-AF65-F5344CB8AC3E}">
        <p14:creationId xmlns:p14="http://schemas.microsoft.com/office/powerpoint/2010/main" val="123289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8477" b="18477"/>
          <a:stretch>
            <a:fillRect/>
          </a:stretch>
        </p:blipFill>
        <p:spPr>
          <a:xfrm>
            <a:off x="-25007" y="1988840"/>
            <a:ext cx="12217007" cy="5122862"/>
          </a:xfrm>
        </p:spPr>
      </p:pic>
      <p:sp>
        <p:nvSpPr>
          <p:cNvPr id="3" name="Titel 2"/>
          <p:cNvSpPr>
            <a:spLocks noGrp="1"/>
          </p:cNvSpPr>
          <p:nvPr>
            <p:ph type="ctrTitle"/>
          </p:nvPr>
        </p:nvSpPr>
        <p:spPr>
          <a:xfrm>
            <a:off x="875420" y="703614"/>
            <a:ext cx="5441312" cy="565146"/>
          </a:xfrm>
        </p:spPr>
        <p:txBody>
          <a:bodyPr/>
          <a:lstStyle/>
          <a:p>
            <a:r>
              <a:rPr lang="de-DE" dirty="0"/>
              <a:t>Hitzemaßnahmenplan</a:t>
            </a:r>
          </a:p>
        </p:txBody>
      </p:sp>
      <p:sp>
        <p:nvSpPr>
          <p:cNvPr id="4" name="Textplatzhalter 3"/>
          <p:cNvSpPr>
            <a:spLocks noGrp="1"/>
          </p:cNvSpPr>
          <p:nvPr>
            <p:ph type="body" sz="quarter" idx="13"/>
          </p:nvPr>
        </p:nvSpPr>
        <p:spPr>
          <a:xfrm>
            <a:off x="865705" y="1268760"/>
            <a:ext cx="9190735" cy="720080"/>
          </a:xfrm>
        </p:spPr>
        <p:txBody>
          <a:bodyPr/>
          <a:lstStyle/>
          <a:p>
            <a:pPr lvl="0"/>
            <a:r>
              <a:rPr lang="de-DE" dirty="0"/>
              <a:t>2. Modul - Pflegespezifische Aufgaben</a:t>
            </a:r>
          </a:p>
          <a:p>
            <a:endParaRPr lang="de-DE" dirty="0"/>
          </a:p>
        </p:txBody>
      </p:sp>
      <p:sp>
        <p:nvSpPr>
          <p:cNvPr id="5" name="Textplatzhalter 4"/>
          <p:cNvSpPr>
            <a:spLocks noGrp="1"/>
          </p:cNvSpPr>
          <p:nvPr>
            <p:ph type="body" sz="quarter" idx="14"/>
          </p:nvPr>
        </p:nvSpPr>
        <p:spPr>
          <a:xfrm>
            <a:off x="839416" y="1988840"/>
            <a:ext cx="1675341" cy="498016"/>
          </a:xfrm>
        </p:spPr>
        <p:txBody>
          <a:bodyPr/>
          <a:lstStyle/>
          <a:p>
            <a:pPr lvl="0"/>
            <a:r>
              <a:rPr lang="de-DE" dirty="0"/>
              <a:t>Zielgruppe: </a:t>
            </a:r>
          </a:p>
          <a:p>
            <a:pPr lvl="0"/>
            <a:r>
              <a:rPr lang="de-DE" dirty="0"/>
              <a:t>Pflegekräfte</a:t>
            </a:r>
          </a:p>
        </p:txBody>
      </p:sp>
      <p:sp>
        <p:nvSpPr>
          <p:cNvPr id="7" name="Foliennummernplatzhalter 6"/>
          <p:cNvSpPr>
            <a:spLocks noGrp="1"/>
          </p:cNvSpPr>
          <p:nvPr>
            <p:ph type="sldNum" sz="quarter" idx="18"/>
          </p:nvPr>
        </p:nvSpPr>
        <p:spPr/>
        <p:txBody>
          <a:bodyPr/>
          <a:lstStyle/>
          <a:p>
            <a:fld id="{C457A7E8-3F45-46AC-80A6-5B03F18BB502}" type="slidenum">
              <a:rPr lang="de-DE" smtClean="0"/>
              <a:pPr/>
              <a:t>23</a:t>
            </a:fld>
            <a:endParaRPr lang="de-DE"/>
          </a:p>
        </p:txBody>
      </p:sp>
    </p:spTree>
    <p:extLst>
      <p:ext uri="{BB962C8B-B14F-4D97-AF65-F5344CB8AC3E}">
        <p14:creationId xmlns:p14="http://schemas.microsoft.com/office/powerpoint/2010/main" val="177330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24</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839416" y="1474155"/>
            <a:ext cx="10153128" cy="3277820"/>
          </a:xfrm>
          <a:prstGeom prst="rect">
            <a:avLst/>
          </a:prstGeom>
        </p:spPr>
        <p:txBody>
          <a:bodyPr wrap="square">
            <a:spAutoFit/>
          </a:bodyPr>
          <a:lstStyle/>
          <a:p>
            <a:endParaRPr lang="de-DE" dirty="0"/>
          </a:p>
          <a:p>
            <a:r>
              <a:rPr lang="de-DE" dirty="0"/>
              <a:t>2.1 Frau Susanne </a:t>
            </a:r>
            <a:r>
              <a:rPr lang="de-DE" dirty="0" err="1"/>
              <a:t>Braunhuber</a:t>
            </a:r>
            <a:r>
              <a:rPr lang="de-DE" dirty="0"/>
              <a:t>, 77 Jahre, hatte bisher wenige Einschränkungen in ihrer Selbstversorgung. Seit kurzem mag Frau </a:t>
            </a:r>
            <a:r>
              <a:rPr lang="de-DE" dirty="0" err="1"/>
              <a:t>Braunhuber</a:t>
            </a:r>
            <a:r>
              <a:rPr lang="de-DE" dirty="0"/>
              <a:t> wegen ihrer Knie- und Hüftschmerzen durch das starke Übergewicht nicht mehr Gehen. Seither bewegt sie sich nur im Rollstuhl fort, was sie allerdings auch nicht gerne macht, weil sie sich wegen ihrer </a:t>
            </a:r>
            <a:r>
              <a:rPr lang="de-DE" dirty="0" err="1"/>
              <a:t>Makuladegeneration</a:t>
            </a:r>
            <a:r>
              <a:rPr lang="de-DE" dirty="0"/>
              <a:t> unsicher fühlt. </a:t>
            </a:r>
            <a:r>
              <a:rPr lang="de-DE" u="sng" dirty="0"/>
              <a:t>Wie erfassen Sie den Unterstützungsbedarf von Frau </a:t>
            </a:r>
            <a:r>
              <a:rPr lang="de-DE" u="sng" dirty="0" err="1"/>
              <a:t>Braunhuber</a:t>
            </a:r>
            <a:r>
              <a:rPr lang="de-DE" u="sng" dirty="0"/>
              <a:t>, um eine Exsikkose bei der bestehenden Hitze zu verhindern?</a:t>
            </a:r>
          </a:p>
          <a:p>
            <a:endParaRPr lang="de-DE" dirty="0"/>
          </a:p>
          <a:p>
            <a:endParaRPr lang="de-DE" dirty="0"/>
          </a:p>
          <a:p>
            <a:pPr>
              <a:lnSpc>
                <a:spcPct val="150000"/>
              </a:lnSpc>
            </a:pPr>
            <a:endParaRPr lang="de-DE" dirty="0"/>
          </a:p>
        </p:txBody>
      </p:sp>
    </p:spTree>
    <p:extLst>
      <p:ext uri="{BB962C8B-B14F-4D97-AF65-F5344CB8AC3E}">
        <p14:creationId xmlns:p14="http://schemas.microsoft.com/office/powerpoint/2010/main" val="146312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25</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911424" y="1474155"/>
            <a:ext cx="10153128" cy="4524315"/>
          </a:xfrm>
          <a:prstGeom prst="rect">
            <a:avLst/>
          </a:prstGeom>
        </p:spPr>
        <p:txBody>
          <a:bodyPr wrap="square">
            <a:spAutoFit/>
          </a:bodyPr>
          <a:lstStyle/>
          <a:p>
            <a:endParaRPr lang="de-DE" dirty="0"/>
          </a:p>
          <a:p>
            <a:r>
              <a:rPr lang="de-DE" dirty="0"/>
              <a:t>2.1 Frau Susanne </a:t>
            </a:r>
            <a:r>
              <a:rPr lang="de-DE" dirty="0" err="1"/>
              <a:t>Braunhuber</a:t>
            </a:r>
            <a:r>
              <a:rPr lang="de-DE" dirty="0"/>
              <a:t>, 77 Jahre, hatte bisher wenige Einschränkungen in ihrer Selbstversorgung. Seit kurzem mag Frau </a:t>
            </a:r>
            <a:r>
              <a:rPr lang="de-DE" dirty="0" err="1"/>
              <a:t>Braunhuber</a:t>
            </a:r>
            <a:r>
              <a:rPr lang="de-DE" dirty="0"/>
              <a:t> wegen ihrer Knie- und Hüftschmerzen durch das starke Übergewicht nicht mehr Gehen. Seither bewegt sie sich nur im Rollstuhl fort, was sie allerdings auch nicht gerne macht, weil sie sich wegen ihrer </a:t>
            </a:r>
            <a:r>
              <a:rPr lang="de-DE" dirty="0" err="1"/>
              <a:t>Makuladegeneration</a:t>
            </a:r>
            <a:r>
              <a:rPr lang="de-DE" dirty="0"/>
              <a:t> unsicher fühlt. </a:t>
            </a:r>
            <a:r>
              <a:rPr lang="de-DE" u="sng" dirty="0"/>
              <a:t>Wie erfassen Sie den Unterstützungsbedarf von Frau </a:t>
            </a:r>
            <a:r>
              <a:rPr lang="de-DE" u="sng" dirty="0" err="1"/>
              <a:t>Braunhuber</a:t>
            </a:r>
            <a:r>
              <a:rPr lang="de-DE" u="sng" dirty="0"/>
              <a:t>, um eine Exsikkose bei der bestehenden Hitze zu verhindern?</a:t>
            </a:r>
          </a:p>
          <a:p>
            <a:endParaRPr lang="de-DE" dirty="0"/>
          </a:p>
          <a:p>
            <a:pPr>
              <a:lnSpc>
                <a:spcPct val="150000"/>
              </a:lnSpc>
            </a:pPr>
            <a:r>
              <a:rPr lang="de-DE" b="1" dirty="0"/>
              <a:t>Im Hitzemaßnahmenplan wird eine Checkliste vorgestellt, die Ihnen durch konkrete Fragen hilft, den Unterstützungsbedarf Ihrer BewohnerInnen zu identifizieren, um einer Exsikkose entgegenzuwirken. </a:t>
            </a:r>
          </a:p>
          <a:p>
            <a:endParaRPr lang="de-DE" dirty="0"/>
          </a:p>
          <a:p>
            <a:pPr>
              <a:lnSpc>
                <a:spcPct val="150000"/>
              </a:lnSpc>
            </a:pPr>
            <a:endParaRPr lang="de-DE" dirty="0"/>
          </a:p>
        </p:txBody>
      </p:sp>
      <p:sp>
        <p:nvSpPr>
          <p:cNvPr id="7" name="Textfeld 6"/>
          <p:cNvSpPr txBox="1"/>
          <p:nvPr/>
        </p:nvSpPr>
        <p:spPr>
          <a:xfrm>
            <a:off x="910276" y="6237312"/>
            <a:ext cx="4609660" cy="323165"/>
          </a:xfrm>
          <a:prstGeom prst="rect">
            <a:avLst/>
          </a:prstGeom>
          <a:noFill/>
        </p:spPr>
        <p:txBody>
          <a:bodyPr wrap="none" rtlCol="0">
            <a:spAutoFit/>
          </a:bodyPr>
          <a:lstStyle/>
          <a:p>
            <a:pPr algn="l"/>
            <a:r>
              <a:rPr lang="de-DE" sz="1500" dirty="0">
                <a:solidFill>
                  <a:schemeClr val="accent1"/>
                </a:solidFill>
              </a:rPr>
              <a:t> Vergleiche Hitzemaßnahmenplan Seite 22-23</a:t>
            </a:r>
          </a:p>
        </p:txBody>
      </p:sp>
    </p:spTree>
    <p:extLst>
      <p:ext uri="{BB962C8B-B14F-4D97-AF65-F5344CB8AC3E}">
        <p14:creationId xmlns:p14="http://schemas.microsoft.com/office/powerpoint/2010/main" val="256643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26</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839416" y="1474155"/>
            <a:ext cx="10153128" cy="2169825"/>
          </a:xfrm>
          <a:prstGeom prst="rect">
            <a:avLst/>
          </a:prstGeom>
        </p:spPr>
        <p:txBody>
          <a:bodyPr wrap="square">
            <a:spAutoFit/>
          </a:bodyPr>
          <a:lstStyle/>
          <a:p>
            <a:endParaRPr lang="de-DE" dirty="0"/>
          </a:p>
          <a:p>
            <a:r>
              <a:rPr lang="de-DE" dirty="0"/>
              <a:t>2.2 Ein Richtwert ist: bei normaler Temperaturen soll die Gesamtwasseraufnahme 2250 ml betragen. </a:t>
            </a:r>
            <a:r>
              <a:rPr lang="de-DE" u="sng" dirty="0"/>
              <a:t>Wieviel sollte bei Hitze die Flüssigkeitsmenge über Getränke erhöht werden?</a:t>
            </a:r>
          </a:p>
          <a:p>
            <a:endParaRPr lang="de-DE" dirty="0"/>
          </a:p>
          <a:p>
            <a:pPr marL="342900" indent="-342900">
              <a:buAutoNum type="arabicPeriod"/>
            </a:pPr>
            <a:endParaRPr lang="de-DE" dirty="0"/>
          </a:p>
          <a:p>
            <a:pPr>
              <a:lnSpc>
                <a:spcPct val="150000"/>
              </a:lnSpc>
            </a:pPr>
            <a:endParaRPr lang="de-DE" dirty="0"/>
          </a:p>
        </p:txBody>
      </p:sp>
    </p:spTree>
    <p:extLst>
      <p:ext uri="{BB962C8B-B14F-4D97-AF65-F5344CB8AC3E}">
        <p14:creationId xmlns:p14="http://schemas.microsoft.com/office/powerpoint/2010/main" val="3616907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27</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911424" y="1474155"/>
            <a:ext cx="10153128" cy="2723823"/>
          </a:xfrm>
          <a:prstGeom prst="rect">
            <a:avLst/>
          </a:prstGeom>
        </p:spPr>
        <p:txBody>
          <a:bodyPr wrap="square">
            <a:spAutoFit/>
          </a:bodyPr>
          <a:lstStyle/>
          <a:p>
            <a:endParaRPr lang="de-DE" dirty="0"/>
          </a:p>
          <a:p>
            <a:r>
              <a:rPr lang="de-DE" dirty="0"/>
              <a:t>2.2 Ein Richtwert ist: bei normaler Temperaturen soll die Gesamtwasseraufnahme 2250 ml betragen. </a:t>
            </a:r>
            <a:r>
              <a:rPr lang="de-DE" u="sng" dirty="0"/>
              <a:t>Wieviel sollte bei Hitze die Flüssigkeitsmenge über Getränke erhöht werden?</a:t>
            </a:r>
          </a:p>
          <a:p>
            <a:endParaRPr lang="de-DE" u="sng" dirty="0"/>
          </a:p>
          <a:p>
            <a:endParaRPr lang="de-DE" b="1" u="sng" dirty="0"/>
          </a:p>
          <a:p>
            <a:r>
              <a:rPr lang="de-DE" b="1" dirty="0"/>
              <a:t>500 ml</a:t>
            </a:r>
          </a:p>
          <a:p>
            <a:pPr marL="342900" indent="-342900">
              <a:buAutoNum type="arabicPeriod"/>
            </a:pPr>
            <a:endParaRPr lang="de-DE" dirty="0"/>
          </a:p>
          <a:p>
            <a:pPr>
              <a:lnSpc>
                <a:spcPct val="150000"/>
              </a:lnSpc>
            </a:pPr>
            <a:endParaRPr lang="de-DE" dirty="0"/>
          </a:p>
        </p:txBody>
      </p:sp>
      <p:sp>
        <p:nvSpPr>
          <p:cNvPr id="7" name="Textfeld 6"/>
          <p:cNvSpPr txBox="1"/>
          <p:nvPr/>
        </p:nvSpPr>
        <p:spPr>
          <a:xfrm>
            <a:off x="1055440" y="6223948"/>
            <a:ext cx="4279441" cy="323165"/>
          </a:xfrm>
          <a:prstGeom prst="rect">
            <a:avLst/>
          </a:prstGeom>
          <a:noFill/>
        </p:spPr>
        <p:txBody>
          <a:bodyPr wrap="none" rtlCol="0">
            <a:spAutoFit/>
          </a:bodyPr>
          <a:lstStyle/>
          <a:p>
            <a:pPr algn="l"/>
            <a:r>
              <a:rPr lang="de-DE" sz="1500" dirty="0">
                <a:solidFill>
                  <a:schemeClr val="accent1"/>
                </a:solidFill>
              </a:rPr>
              <a:t> Vergleiche Hitzemaßnahmenplan Seite 25</a:t>
            </a:r>
          </a:p>
        </p:txBody>
      </p:sp>
    </p:spTree>
    <p:extLst>
      <p:ext uri="{BB962C8B-B14F-4D97-AF65-F5344CB8AC3E}">
        <p14:creationId xmlns:p14="http://schemas.microsoft.com/office/powerpoint/2010/main" val="4224754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28</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911424" y="1242550"/>
            <a:ext cx="10153128" cy="1200329"/>
          </a:xfrm>
          <a:prstGeom prst="rect">
            <a:avLst/>
          </a:prstGeom>
        </p:spPr>
        <p:txBody>
          <a:bodyPr wrap="square">
            <a:spAutoFit/>
          </a:bodyPr>
          <a:lstStyle/>
          <a:p>
            <a:endParaRPr lang="de-DE" dirty="0"/>
          </a:p>
          <a:p>
            <a:r>
              <a:rPr lang="de-DE" dirty="0"/>
              <a:t>2.3. Herrn </a:t>
            </a:r>
            <a:r>
              <a:rPr lang="de-DE" dirty="0" err="1"/>
              <a:t>Schwartzer</a:t>
            </a:r>
            <a:r>
              <a:rPr lang="de-DE" dirty="0"/>
              <a:t> hat folgende Risikofaktoren, die zu hitzebedingten Erkrankungen führen können. Begründen Sie, warum seine Risikofaktoren eine Gefahr darstellen. </a:t>
            </a:r>
          </a:p>
        </p:txBody>
      </p:sp>
      <p:graphicFrame>
        <p:nvGraphicFramePr>
          <p:cNvPr id="7" name="Tabelle 6"/>
          <p:cNvGraphicFramePr>
            <a:graphicFrameLocks noGrp="1"/>
          </p:cNvGraphicFramePr>
          <p:nvPr>
            <p:extLst>
              <p:ext uri="{D42A27DB-BD31-4B8C-83A1-F6EECF244321}">
                <p14:modId xmlns:p14="http://schemas.microsoft.com/office/powerpoint/2010/main" val="3591675195"/>
              </p:ext>
            </p:extLst>
          </p:nvPr>
        </p:nvGraphicFramePr>
        <p:xfrm>
          <a:off x="992336" y="2671048"/>
          <a:ext cx="10072216" cy="3278232"/>
        </p:xfrm>
        <a:graphic>
          <a:graphicData uri="http://schemas.openxmlformats.org/drawingml/2006/table">
            <a:tbl>
              <a:tblPr firstRow="1" bandRow="1">
                <a:tableStyleId>{5C22544A-7EE6-4342-B048-85BDC9FD1C3A}</a:tableStyleId>
              </a:tblPr>
              <a:tblGrid>
                <a:gridCol w="3637112">
                  <a:extLst>
                    <a:ext uri="{9D8B030D-6E8A-4147-A177-3AD203B41FA5}">
                      <a16:colId xmlns:a16="http://schemas.microsoft.com/office/drawing/2014/main" val="3151850049"/>
                    </a:ext>
                  </a:extLst>
                </a:gridCol>
                <a:gridCol w="6435104">
                  <a:extLst>
                    <a:ext uri="{9D8B030D-6E8A-4147-A177-3AD203B41FA5}">
                      <a16:colId xmlns:a16="http://schemas.microsoft.com/office/drawing/2014/main" val="4143758254"/>
                    </a:ext>
                  </a:extLst>
                </a:gridCol>
              </a:tblGrid>
              <a:tr h="370840">
                <a:tc>
                  <a:txBody>
                    <a:bodyPr/>
                    <a:lstStyle/>
                    <a:p>
                      <a:r>
                        <a:rPr lang="de-DE" dirty="0"/>
                        <a:t>Risikofaktoren </a:t>
                      </a:r>
                    </a:p>
                  </a:txBody>
                  <a:tcPr/>
                </a:tc>
                <a:tc>
                  <a:txBody>
                    <a:bodyPr/>
                    <a:lstStyle/>
                    <a:p>
                      <a:r>
                        <a:rPr lang="de-DE" dirty="0"/>
                        <a:t>Begründung</a:t>
                      </a:r>
                    </a:p>
                  </a:txBody>
                  <a:tcPr/>
                </a:tc>
                <a:extLst>
                  <a:ext uri="{0D108BD9-81ED-4DB2-BD59-A6C34878D82A}">
                    <a16:rowId xmlns:a16="http://schemas.microsoft.com/office/drawing/2014/main" val="2460199200"/>
                  </a:ext>
                </a:extLst>
              </a:tr>
              <a:tr h="370840">
                <a:tc>
                  <a:txBody>
                    <a:bodyPr/>
                    <a:lstStyle/>
                    <a:p>
                      <a:r>
                        <a:rPr lang="de-DE" sz="1400" b="0" dirty="0"/>
                        <a:t>Sein Zittern durch Morbus Parkinson  </a:t>
                      </a:r>
                    </a:p>
                  </a:txBody>
                  <a:tcPr/>
                </a:tc>
                <a:tc>
                  <a:txBody>
                    <a:bodyPr/>
                    <a:lstStyle/>
                    <a:p>
                      <a:endParaRPr lang="de-DE" sz="1400" b="0" dirty="0"/>
                    </a:p>
                  </a:txBody>
                  <a:tcPr/>
                </a:tc>
                <a:extLst>
                  <a:ext uri="{0D108BD9-81ED-4DB2-BD59-A6C34878D82A}">
                    <a16:rowId xmlns:a16="http://schemas.microsoft.com/office/drawing/2014/main" val="2725082284"/>
                  </a:ext>
                </a:extLst>
              </a:tr>
              <a:tr h="370840">
                <a:tc>
                  <a:txBody>
                    <a:bodyPr/>
                    <a:lstStyle/>
                    <a:p>
                      <a:r>
                        <a:rPr lang="de-DE" sz="1400" b="0" dirty="0"/>
                        <a:t>Diabetes mellitus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dirty="0"/>
                    </a:p>
                  </a:txBody>
                  <a:tcPr/>
                </a:tc>
                <a:extLst>
                  <a:ext uri="{0D108BD9-81ED-4DB2-BD59-A6C34878D82A}">
                    <a16:rowId xmlns:a16="http://schemas.microsoft.com/office/drawing/2014/main" val="680974961"/>
                  </a:ext>
                </a:extLst>
              </a:tr>
              <a:tr h="370840">
                <a:tc>
                  <a:txBody>
                    <a:bodyPr/>
                    <a:lstStyle/>
                    <a:p>
                      <a:r>
                        <a:rPr lang="de-DE" sz="1400" b="0" dirty="0"/>
                        <a:t>Bluthochdruck, Herzinfarkt</a:t>
                      </a:r>
                    </a:p>
                  </a:txBody>
                  <a:tcPr/>
                </a:tc>
                <a:tc>
                  <a:txBody>
                    <a:bodyPr/>
                    <a:lstStyle/>
                    <a:p>
                      <a:endParaRPr lang="de-DE" sz="1400" b="0" dirty="0"/>
                    </a:p>
                    <a:p>
                      <a:endParaRPr lang="de-DE" sz="1400" b="0" dirty="0"/>
                    </a:p>
                  </a:txBody>
                  <a:tcPr/>
                </a:tc>
                <a:extLst>
                  <a:ext uri="{0D108BD9-81ED-4DB2-BD59-A6C34878D82A}">
                    <a16:rowId xmlns:a16="http://schemas.microsoft.com/office/drawing/2014/main" val="2824625121"/>
                  </a:ext>
                </a:extLst>
              </a:tr>
              <a:tr h="397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Verdana"/>
                          <a:ea typeface="+mn-ea"/>
                          <a:cs typeface="+mn-cs"/>
                        </a:rPr>
                        <a:t>Niereninsuffizienz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Verdana"/>
                        <a:ea typeface="+mn-ea"/>
                        <a:cs typeface="+mn-cs"/>
                      </a:endParaRPr>
                    </a:p>
                  </a:txBody>
                  <a:tcPr/>
                </a:tc>
                <a:extLst>
                  <a:ext uri="{0D108BD9-81ED-4DB2-BD59-A6C34878D82A}">
                    <a16:rowId xmlns:a16="http://schemas.microsoft.com/office/drawing/2014/main" val="2656130165"/>
                  </a:ext>
                </a:extLst>
              </a:tr>
              <a:tr h="397872">
                <a:tc>
                  <a:txBody>
                    <a:bodyPr/>
                    <a:lstStyle/>
                    <a:p>
                      <a:r>
                        <a:rPr lang="de-DE" sz="1400" b="0" dirty="0"/>
                        <a:t>Einnahme von vielen Medikamenten</a:t>
                      </a:r>
                    </a:p>
                  </a:txBody>
                  <a:tcPr/>
                </a:tc>
                <a:tc>
                  <a:txBody>
                    <a:bodyPr/>
                    <a:lstStyle/>
                    <a:p>
                      <a:endParaRPr lang="de-DE" sz="1400" b="0" dirty="0"/>
                    </a:p>
                  </a:txBody>
                  <a:tcPr/>
                </a:tc>
                <a:extLst>
                  <a:ext uri="{0D108BD9-81ED-4DB2-BD59-A6C34878D82A}">
                    <a16:rowId xmlns:a16="http://schemas.microsoft.com/office/drawing/2014/main" val="881041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t>Geht ungern unter Leute</a:t>
                      </a:r>
                      <a:endParaRPr lang="de-DE" sz="1400" b="0" kern="1200" dirty="0">
                        <a:solidFill>
                          <a:schemeClr val="dk1"/>
                        </a:solidFill>
                        <a:effectLst/>
                        <a:latin typeface="+mn-lt"/>
                        <a:ea typeface="+mn-ea"/>
                        <a:cs typeface="+mn-cs"/>
                      </a:endParaRPr>
                    </a:p>
                  </a:txBody>
                  <a:tcPr/>
                </a:tc>
                <a:tc>
                  <a:txBody>
                    <a:bodyPr/>
                    <a:lstStyle/>
                    <a:p>
                      <a:endParaRPr lang="de-DE" sz="1400" b="0" dirty="0"/>
                    </a:p>
                    <a:p>
                      <a:endParaRPr lang="de-DE" sz="1400" b="0" dirty="0"/>
                    </a:p>
                    <a:p>
                      <a:endParaRPr lang="de-DE" sz="1400" b="0" dirty="0"/>
                    </a:p>
                  </a:txBody>
                  <a:tcPr/>
                </a:tc>
                <a:extLst>
                  <a:ext uri="{0D108BD9-81ED-4DB2-BD59-A6C34878D82A}">
                    <a16:rowId xmlns:a16="http://schemas.microsoft.com/office/drawing/2014/main" val="2335313417"/>
                  </a:ext>
                </a:extLst>
              </a:tr>
            </a:tbl>
          </a:graphicData>
        </a:graphic>
      </p:graphicFrame>
    </p:spTree>
    <p:extLst>
      <p:ext uri="{BB962C8B-B14F-4D97-AF65-F5344CB8AC3E}">
        <p14:creationId xmlns:p14="http://schemas.microsoft.com/office/powerpoint/2010/main" val="2462815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29</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839416" y="1242550"/>
            <a:ext cx="10153128" cy="1200329"/>
          </a:xfrm>
          <a:prstGeom prst="rect">
            <a:avLst/>
          </a:prstGeom>
        </p:spPr>
        <p:txBody>
          <a:bodyPr wrap="square">
            <a:spAutoFit/>
          </a:bodyPr>
          <a:lstStyle/>
          <a:p>
            <a:endParaRPr lang="de-DE" dirty="0"/>
          </a:p>
          <a:p>
            <a:r>
              <a:rPr lang="de-DE" dirty="0"/>
              <a:t>2.3 Herrn </a:t>
            </a:r>
            <a:r>
              <a:rPr lang="de-DE" dirty="0" err="1"/>
              <a:t>Schwartzer</a:t>
            </a:r>
            <a:r>
              <a:rPr lang="de-DE" dirty="0"/>
              <a:t> hat folgende Risikofaktoren, die zu hitzebedingten Erkrankungen führen können. Begründen Sie, warum seine Risikofaktoren eine Gefahr darstellen. </a:t>
            </a:r>
          </a:p>
        </p:txBody>
      </p:sp>
      <p:graphicFrame>
        <p:nvGraphicFramePr>
          <p:cNvPr id="7" name="Tabelle 6"/>
          <p:cNvGraphicFramePr>
            <a:graphicFrameLocks noGrp="1"/>
          </p:cNvGraphicFramePr>
          <p:nvPr>
            <p:extLst>
              <p:ext uri="{D42A27DB-BD31-4B8C-83A1-F6EECF244321}">
                <p14:modId xmlns:p14="http://schemas.microsoft.com/office/powerpoint/2010/main" val="1883367701"/>
              </p:ext>
            </p:extLst>
          </p:nvPr>
        </p:nvGraphicFramePr>
        <p:xfrm>
          <a:off x="874712" y="2632184"/>
          <a:ext cx="10072216" cy="3533120"/>
        </p:xfrm>
        <a:graphic>
          <a:graphicData uri="http://schemas.openxmlformats.org/drawingml/2006/table">
            <a:tbl>
              <a:tblPr firstRow="1" bandRow="1">
                <a:tableStyleId>{5C22544A-7EE6-4342-B048-85BDC9FD1C3A}</a:tableStyleId>
              </a:tblPr>
              <a:tblGrid>
                <a:gridCol w="3637112">
                  <a:extLst>
                    <a:ext uri="{9D8B030D-6E8A-4147-A177-3AD203B41FA5}">
                      <a16:colId xmlns:a16="http://schemas.microsoft.com/office/drawing/2014/main" val="3151850049"/>
                    </a:ext>
                  </a:extLst>
                </a:gridCol>
                <a:gridCol w="6435104">
                  <a:extLst>
                    <a:ext uri="{9D8B030D-6E8A-4147-A177-3AD203B41FA5}">
                      <a16:colId xmlns:a16="http://schemas.microsoft.com/office/drawing/2014/main" val="4143758254"/>
                    </a:ext>
                  </a:extLst>
                </a:gridCol>
              </a:tblGrid>
              <a:tr h="370840">
                <a:tc>
                  <a:txBody>
                    <a:bodyPr/>
                    <a:lstStyle/>
                    <a:p>
                      <a:r>
                        <a:rPr lang="de-DE" dirty="0"/>
                        <a:t>Risikofaktoren</a:t>
                      </a:r>
                    </a:p>
                  </a:txBody>
                  <a:tcPr/>
                </a:tc>
                <a:tc>
                  <a:txBody>
                    <a:bodyPr/>
                    <a:lstStyle/>
                    <a:p>
                      <a:r>
                        <a:rPr lang="de-DE" dirty="0"/>
                        <a:t>Begründung</a:t>
                      </a:r>
                    </a:p>
                  </a:txBody>
                  <a:tcPr/>
                </a:tc>
                <a:extLst>
                  <a:ext uri="{0D108BD9-81ED-4DB2-BD59-A6C34878D82A}">
                    <a16:rowId xmlns:a16="http://schemas.microsoft.com/office/drawing/2014/main" val="2460199200"/>
                  </a:ext>
                </a:extLst>
              </a:tr>
              <a:tr h="370840">
                <a:tc>
                  <a:txBody>
                    <a:bodyPr/>
                    <a:lstStyle/>
                    <a:p>
                      <a:r>
                        <a:rPr lang="de-DE" sz="1400" b="0" dirty="0"/>
                        <a:t>Sein Zittern durch Morbus Parkinson  </a:t>
                      </a:r>
                    </a:p>
                  </a:txBody>
                  <a:tcPr/>
                </a:tc>
                <a:tc>
                  <a:txBody>
                    <a:bodyPr/>
                    <a:lstStyle/>
                    <a:p>
                      <a:r>
                        <a:rPr lang="de-DE" sz="1400" b="1" dirty="0"/>
                        <a:t>Sein Zittern erschwert</a:t>
                      </a:r>
                      <a:r>
                        <a:rPr lang="de-DE" sz="1400" b="1" baseline="0" dirty="0"/>
                        <a:t> es ihm, sich selbständig mit Trinken zu versorgen</a:t>
                      </a:r>
                      <a:endParaRPr lang="de-DE" sz="1400" b="1" dirty="0"/>
                    </a:p>
                  </a:txBody>
                  <a:tcPr/>
                </a:tc>
                <a:extLst>
                  <a:ext uri="{0D108BD9-81ED-4DB2-BD59-A6C34878D82A}">
                    <a16:rowId xmlns:a16="http://schemas.microsoft.com/office/drawing/2014/main" val="2725082284"/>
                  </a:ext>
                </a:extLst>
              </a:tr>
              <a:tr h="370840">
                <a:tc>
                  <a:txBody>
                    <a:bodyPr/>
                    <a:lstStyle/>
                    <a:p>
                      <a:r>
                        <a:rPr lang="de-DE" sz="1400" b="0" dirty="0"/>
                        <a:t>Diabetes mellitus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Reduzierter Wärmetransport und reduzierte Wärmeabgabe</a:t>
                      </a:r>
                    </a:p>
                  </a:txBody>
                  <a:tcPr/>
                </a:tc>
                <a:extLst>
                  <a:ext uri="{0D108BD9-81ED-4DB2-BD59-A6C34878D82A}">
                    <a16:rowId xmlns:a16="http://schemas.microsoft.com/office/drawing/2014/main" val="680974961"/>
                  </a:ext>
                </a:extLst>
              </a:tr>
              <a:tr h="370840">
                <a:tc>
                  <a:txBody>
                    <a:bodyPr/>
                    <a:lstStyle/>
                    <a:p>
                      <a:r>
                        <a:rPr lang="de-DE" sz="1400" b="0" dirty="0"/>
                        <a:t>Bluthochdruck, Herzinfarkt</a:t>
                      </a:r>
                    </a:p>
                  </a:txBody>
                  <a:tcPr/>
                </a:tc>
                <a:tc>
                  <a:txBody>
                    <a:bodyPr/>
                    <a:lstStyle/>
                    <a:p>
                      <a:r>
                        <a:rPr lang="de-DE" sz="1400" b="1" dirty="0"/>
                        <a:t>Belastung des Kreislaufs bei Hitze</a:t>
                      </a:r>
                    </a:p>
                  </a:txBody>
                  <a:tcPr/>
                </a:tc>
                <a:extLst>
                  <a:ext uri="{0D108BD9-81ED-4DB2-BD59-A6C34878D82A}">
                    <a16:rowId xmlns:a16="http://schemas.microsoft.com/office/drawing/2014/main" val="2824625121"/>
                  </a:ext>
                </a:extLst>
              </a:tr>
              <a:tr h="397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Verdana"/>
                          <a:ea typeface="+mn-ea"/>
                          <a:cs typeface="+mn-cs"/>
                        </a:rPr>
                        <a:t>Niereninsuffizienz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Verdana"/>
                          <a:ea typeface="+mn-ea"/>
                          <a:cs typeface="+mn-cs"/>
                        </a:rPr>
                        <a:t>Eingeschränkte Nierenfunktion und veränderter Wasserhaushalt</a:t>
                      </a:r>
                    </a:p>
                  </a:txBody>
                  <a:tcPr/>
                </a:tc>
                <a:extLst>
                  <a:ext uri="{0D108BD9-81ED-4DB2-BD59-A6C34878D82A}">
                    <a16:rowId xmlns:a16="http://schemas.microsoft.com/office/drawing/2014/main" val="2656130165"/>
                  </a:ext>
                </a:extLst>
              </a:tr>
              <a:tr h="397872">
                <a:tc>
                  <a:txBody>
                    <a:bodyPr/>
                    <a:lstStyle/>
                    <a:p>
                      <a:r>
                        <a:rPr lang="de-DE" sz="1400" b="0" dirty="0"/>
                        <a:t>Einnahme von vielen Medikamenten</a:t>
                      </a:r>
                    </a:p>
                  </a:txBody>
                  <a:tcPr/>
                </a:tc>
                <a:tc>
                  <a:txBody>
                    <a:bodyPr/>
                    <a:lstStyle/>
                    <a:p>
                      <a:r>
                        <a:rPr lang="de-DE" sz="1400" b="1" dirty="0"/>
                        <a:t>Können Einfluss auf den Wasserhaushalt haben </a:t>
                      </a:r>
                    </a:p>
                  </a:txBody>
                  <a:tcPr/>
                </a:tc>
                <a:extLst>
                  <a:ext uri="{0D108BD9-81ED-4DB2-BD59-A6C34878D82A}">
                    <a16:rowId xmlns:a16="http://schemas.microsoft.com/office/drawing/2014/main" val="881041075"/>
                  </a:ext>
                </a:extLst>
              </a:tr>
              <a:tr h="986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t>Geht ungern unter Leute</a:t>
                      </a:r>
                      <a:endParaRPr lang="de-DE" sz="1400" b="0" kern="1200" dirty="0">
                        <a:solidFill>
                          <a:schemeClr val="dk1"/>
                        </a:solidFill>
                        <a:effectLst/>
                        <a:latin typeface="+mn-lt"/>
                        <a:ea typeface="+mn-ea"/>
                        <a:cs typeface="+mn-cs"/>
                      </a:endParaRPr>
                    </a:p>
                  </a:txBody>
                  <a:tcPr/>
                </a:tc>
                <a:tc>
                  <a:txBody>
                    <a:bodyPr/>
                    <a:lstStyle/>
                    <a:p>
                      <a:r>
                        <a:rPr lang="de-DE" sz="1400" b="1" dirty="0"/>
                        <a:t>Bei Einsamkeit kann es zu einem </a:t>
                      </a:r>
                      <a:r>
                        <a:rPr lang="de-DE" sz="1400" b="1" i="0" u="none" strike="noStrike" kern="1200" baseline="0" dirty="0">
                          <a:solidFill>
                            <a:schemeClr val="dk1"/>
                          </a:solidFill>
                          <a:latin typeface="+mn-lt"/>
                          <a:ea typeface="+mn-ea"/>
                          <a:cs typeface="+mn-cs"/>
                        </a:rPr>
                        <a:t>geringeren Interesse an gesundheitsförderlichem Verhalten und Motivation ausreichend zu trinken kommen </a:t>
                      </a:r>
                      <a:endParaRPr lang="de-DE" sz="1400" b="1" dirty="0"/>
                    </a:p>
                  </a:txBody>
                  <a:tcPr/>
                </a:tc>
                <a:extLst>
                  <a:ext uri="{0D108BD9-81ED-4DB2-BD59-A6C34878D82A}">
                    <a16:rowId xmlns:a16="http://schemas.microsoft.com/office/drawing/2014/main" val="2335313417"/>
                  </a:ext>
                </a:extLst>
              </a:tr>
            </a:tbl>
          </a:graphicData>
        </a:graphic>
      </p:graphicFrame>
      <p:sp>
        <p:nvSpPr>
          <p:cNvPr id="8" name="Textfeld 7"/>
          <p:cNvSpPr txBox="1"/>
          <p:nvPr/>
        </p:nvSpPr>
        <p:spPr>
          <a:xfrm>
            <a:off x="839416" y="6211670"/>
            <a:ext cx="4731488" cy="323165"/>
          </a:xfrm>
          <a:prstGeom prst="rect">
            <a:avLst/>
          </a:prstGeom>
          <a:noFill/>
        </p:spPr>
        <p:txBody>
          <a:bodyPr wrap="none" rtlCol="0">
            <a:spAutoFit/>
          </a:bodyPr>
          <a:lstStyle/>
          <a:p>
            <a:pPr algn="l"/>
            <a:r>
              <a:rPr lang="de-DE" sz="1500" dirty="0">
                <a:solidFill>
                  <a:schemeClr val="accent1"/>
                </a:solidFill>
              </a:rPr>
              <a:t> Vergleiche Hitzemaßnahmenplan Seite 17-18</a:t>
            </a:r>
          </a:p>
        </p:txBody>
      </p:sp>
    </p:spTree>
    <p:extLst>
      <p:ext uri="{BB962C8B-B14F-4D97-AF65-F5344CB8AC3E}">
        <p14:creationId xmlns:p14="http://schemas.microsoft.com/office/powerpoint/2010/main" val="76544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Erläuterung zur Einführungsschulung</a:t>
            </a:r>
          </a:p>
        </p:txBody>
      </p:sp>
      <p:sp>
        <p:nvSpPr>
          <p:cNvPr id="6" name="Rechteck 5"/>
          <p:cNvSpPr/>
          <p:nvPr/>
        </p:nvSpPr>
        <p:spPr>
          <a:xfrm>
            <a:off x="767408" y="1772816"/>
            <a:ext cx="10045824" cy="3449919"/>
          </a:xfrm>
          <a:prstGeom prst="rect">
            <a:avLst/>
          </a:prstGeom>
        </p:spPr>
        <p:txBody>
          <a:bodyPr wrap="square">
            <a:spAutoFit/>
          </a:bodyPr>
          <a:lstStyle/>
          <a:p>
            <a:pPr algn="just">
              <a:lnSpc>
                <a:spcPct val="107000"/>
              </a:lnSpc>
              <a:spcAft>
                <a:spcPts val="800"/>
              </a:spcAft>
            </a:pPr>
            <a:r>
              <a:rPr lang="de-DE" b="1" dirty="0">
                <a:ea typeface="Calibri" panose="020F0502020204030204" pitchFamily="34" charset="0"/>
                <a:cs typeface="Times New Roman" panose="02020603050405020304" pitchFamily="18" charset="0"/>
              </a:rPr>
              <a:t>Herzlich Willkommen zur Einführungsschulung in den Hitzemaßnahmenplan für stationäre Einrichtungen in der Altenpflege</a:t>
            </a:r>
          </a:p>
          <a:p>
            <a:pPr>
              <a:spcAft>
                <a:spcPts val="0"/>
              </a:spcAft>
            </a:pPr>
            <a:endParaRPr lang="de-DE" dirty="0">
              <a:ea typeface="Calibri" panose="020F0502020204030204" pitchFamily="34" charset="0"/>
              <a:cs typeface="Times New Roman" panose="02020603050405020304" pitchFamily="18" charset="0"/>
            </a:endParaRPr>
          </a:p>
          <a:p>
            <a:pPr>
              <a:spcAft>
                <a:spcPts val="0"/>
              </a:spcAft>
            </a:pPr>
            <a:endParaRPr lang="de-DE" dirty="0">
              <a:ea typeface="Calibri" panose="020F0502020204030204" pitchFamily="34" charset="0"/>
              <a:cs typeface="Times New Roman" panose="02020603050405020304" pitchFamily="18" charset="0"/>
            </a:endParaRPr>
          </a:p>
          <a:p>
            <a:pPr>
              <a:spcAft>
                <a:spcPts val="0"/>
              </a:spcAft>
            </a:pPr>
            <a:endParaRPr lang="de-DE" dirty="0">
              <a:solidFill>
                <a:srgbClr val="000000"/>
              </a:solidFill>
              <a:ea typeface="Calibri" panose="020F0502020204030204" pitchFamily="34" charset="0"/>
            </a:endParaRPr>
          </a:p>
          <a:p>
            <a:pPr>
              <a:spcAft>
                <a:spcPts val="0"/>
              </a:spcAft>
            </a:pPr>
            <a:r>
              <a:rPr lang="de-DE" dirty="0">
                <a:solidFill>
                  <a:srgbClr val="000000"/>
                </a:solidFill>
                <a:ea typeface="Calibri" panose="020F0502020204030204" pitchFamily="34" charset="0"/>
              </a:rPr>
              <a:t>Die </a:t>
            </a:r>
            <a:r>
              <a:rPr lang="de-DE" u="sng" dirty="0">
                <a:solidFill>
                  <a:srgbClr val="000000"/>
                </a:solidFill>
                <a:ea typeface="Calibri" panose="020F0502020204030204" pitchFamily="34" charset="0"/>
              </a:rPr>
              <a:t>übergeordneten Ziele</a:t>
            </a:r>
            <a:r>
              <a:rPr lang="de-DE" dirty="0">
                <a:solidFill>
                  <a:srgbClr val="000000"/>
                </a:solidFill>
                <a:ea typeface="Calibri" panose="020F0502020204030204" pitchFamily="34" charset="0"/>
              </a:rPr>
              <a:t> der Schulung sind, dass die </a:t>
            </a:r>
            <a:r>
              <a:rPr lang="de-DE" dirty="0" err="1">
                <a:solidFill>
                  <a:srgbClr val="000000"/>
                </a:solidFill>
                <a:ea typeface="Calibri" panose="020F0502020204030204" pitchFamily="34" charset="0"/>
              </a:rPr>
              <a:t>TeilnehmerInnen</a:t>
            </a:r>
            <a:r>
              <a:rPr lang="de-DE" dirty="0">
                <a:solidFill>
                  <a:srgbClr val="000000"/>
                </a:solidFill>
                <a:ea typeface="Calibri" panose="020F0502020204030204" pitchFamily="34" charset="0"/>
              </a:rPr>
              <a:t> </a:t>
            </a:r>
          </a:p>
          <a:p>
            <a:pPr>
              <a:spcAft>
                <a:spcPts val="0"/>
              </a:spcAft>
            </a:pPr>
            <a:endParaRPr lang="de-DE" sz="2000" dirty="0">
              <a:solidFill>
                <a:srgbClr val="000000"/>
              </a:solidFill>
              <a:ea typeface="Calibri" panose="020F0502020204030204" pitchFamily="34" charset="0"/>
            </a:endParaRPr>
          </a:p>
          <a:p>
            <a:pPr marL="342900" lvl="0" indent="-342900">
              <a:lnSpc>
                <a:spcPct val="150000"/>
              </a:lnSpc>
              <a:spcAft>
                <a:spcPts val="0"/>
              </a:spcAft>
              <a:buFont typeface="Symbol" panose="05050102010706020507" pitchFamily="18" charset="2"/>
              <a:buChar char=""/>
            </a:pPr>
            <a:r>
              <a:rPr lang="de-DE" dirty="0">
                <a:solidFill>
                  <a:srgbClr val="000000"/>
                </a:solidFill>
                <a:ea typeface="Calibri" panose="020F0502020204030204" pitchFamily="34" charset="0"/>
              </a:rPr>
              <a:t>die Inhalte des Hitzemaßnahmenplans kennenlernen und</a:t>
            </a:r>
            <a:endParaRPr lang="de-DE" sz="2000" dirty="0">
              <a:solidFill>
                <a:srgbClr val="000000"/>
              </a:solidFill>
              <a:ea typeface="Calibri" panose="020F0502020204030204" pitchFamily="34" charset="0"/>
            </a:endParaRPr>
          </a:p>
          <a:p>
            <a:pPr marL="342900" lvl="0" indent="-342900">
              <a:lnSpc>
                <a:spcPct val="150000"/>
              </a:lnSpc>
              <a:spcAft>
                <a:spcPts val="0"/>
              </a:spcAft>
              <a:buFont typeface="Symbol" panose="05050102010706020507" pitchFamily="18" charset="2"/>
              <a:buChar char=""/>
            </a:pPr>
            <a:r>
              <a:rPr lang="de-DE" dirty="0">
                <a:solidFill>
                  <a:srgbClr val="000000"/>
                </a:solidFill>
                <a:ea typeface="Calibri" panose="020F0502020204030204" pitchFamily="34" charset="0"/>
              </a:rPr>
              <a:t>bei Problemstellungen in der Gesundheitsversorgung bei Hitze anhand des Hitzemaßnahmenplans Lösungsvorschläge entwickeln können.</a:t>
            </a:r>
            <a:endParaRPr lang="de-DE" sz="20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85261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30</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874712" y="1406014"/>
            <a:ext cx="10153128" cy="2031325"/>
          </a:xfrm>
          <a:prstGeom prst="rect">
            <a:avLst/>
          </a:prstGeom>
        </p:spPr>
        <p:txBody>
          <a:bodyPr wrap="square">
            <a:spAutoFit/>
          </a:bodyPr>
          <a:lstStyle/>
          <a:p>
            <a:endParaRPr lang="de-DE" dirty="0"/>
          </a:p>
          <a:p>
            <a:r>
              <a:rPr lang="de-DE" dirty="0"/>
              <a:t>2.4 Über die Pflegedienstleitung wurde im Pflegeheim an jeden Bereich eine Warnung des Deutschen Wetterdienstes, Warnstufe 2, weitergeleitet. Die Küchenleitung ruft Sie an, um den Bedarf für abwechslungsreiche Getränke statt eines Nachmittagskaffees abzufragen. </a:t>
            </a:r>
            <a:r>
              <a:rPr lang="de-DE" u="sng" dirty="0"/>
              <a:t>Welche Getränke oder Abwechslung würden Sie gerne zusätzlich zu Wasser und Tee/Kaffee anbieten?</a:t>
            </a:r>
          </a:p>
          <a:p>
            <a:endParaRPr lang="de-DE" u="sng" dirty="0"/>
          </a:p>
        </p:txBody>
      </p:sp>
    </p:spTree>
    <p:extLst>
      <p:ext uri="{BB962C8B-B14F-4D97-AF65-F5344CB8AC3E}">
        <p14:creationId xmlns:p14="http://schemas.microsoft.com/office/powerpoint/2010/main" val="22747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31</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874712" y="1406014"/>
            <a:ext cx="10153128" cy="4573111"/>
          </a:xfrm>
          <a:prstGeom prst="rect">
            <a:avLst/>
          </a:prstGeom>
        </p:spPr>
        <p:txBody>
          <a:bodyPr wrap="square">
            <a:spAutoFit/>
          </a:bodyPr>
          <a:lstStyle/>
          <a:p>
            <a:endParaRPr lang="de-DE" dirty="0"/>
          </a:p>
          <a:p>
            <a:r>
              <a:rPr lang="de-DE" dirty="0"/>
              <a:t>2.4 Über die Pflegedienstleitung wurde im Pflegeheim an jeden Bereich eine Warnung des Deutschen Wetterdienstes, Warnstufe 2, weitergeleitet. Die Küchenleitung ruft Sie an, um den Bedarf für abwechslungsreiche Getränke statt eines Nachmittagskaffees abzufragen. </a:t>
            </a:r>
            <a:r>
              <a:rPr lang="de-DE" u="sng" dirty="0"/>
              <a:t>Welche Getränke oder Abwechslung würden Sie gerne zusätzlich zu Wasser und Tee/Kaffee anbieten?</a:t>
            </a:r>
          </a:p>
          <a:p>
            <a:endParaRPr lang="de-DE" u="sng" dirty="0"/>
          </a:p>
          <a:p>
            <a:pPr marL="285750" lvl="0" indent="-285750">
              <a:lnSpc>
                <a:spcPct val="150000"/>
              </a:lnSpc>
              <a:buFont typeface="Arial" panose="020B0604020202020204" pitchFamily="34" charset="0"/>
              <a:buChar char="•"/>
            </a:pPr>
            <a:r>
              <a:rPr lang="de-DE" sz="1400" b="1" dirty="0"/>
              <a:t>Leichte Saftschorlen</a:t>
            </a:r>
          </a:p>
          <a:p>
            <a:pPr marL="285750" lvl="0" indent="-285750">
              <a:lnSpc>
                <a:spcPct val="150000"/>
              </a:lnSpc>
              <a:buFont typeface="Arial" panose="020B0604020202020204" pitchFamily="34" charset="0"/>
              <a:buChar char="•"/>
            </a:pPr>
            <a:r>
              <a:rPr lang="de-DE" sz="1400" b="1" dirty="0"/>
              <a:t>Alkoholfreie Cocktails oder Bowlen</a:t>
            </a:r>
          </a:p>
          <a:p>
            <a:pPr marL="285750" indent="-285750">
              <a:lnSpc>
                <a:spcPct val="150000"/>
              </a:lnSpc>
              <a:buFont typeface="Arial" panose="020B0604020202020204" pitchFamily="34" charset="0"/>
              <a:buChar char="•"/>
            </a:pPr>
            <a:r>
              <a:rPr lang="de-DE" sz="1400" b="1" dirty="0"/>
              <a:t>Minze im Wasser</a:t>
            </a:r>
          </a:p>
          <a:p>
            <a:pPr marL="285750" indent="-285750">
              <a:lnSpc>
                <a:spcPct val="150000"/>
              </a:lnSpc>
              <a:buFont typeface="Arial" panose="020B0604020202020204" pitchFamily="34" charset="0"/>
              <a:buChar char="•"/>
            </a:pPr>
            <a:r>
              <a:rPr lang="de-DE" sz="1400" b="1" dirty="0"/>
              <a:t>Orangenscheibe am </a:t>
            </a:r>
            <a:r>
              <a:rPr lang="de-DE" sz="1400" b="1" dirty="0" err="1"/>
              <a:t>Glasrand</a:t>
            </a:r>
            <a:r>
              <a:rPr lang="de-DE" sz="1400" b="1" dirty="0"/>
              <a:t> </a:t>
            </a:r>
          </a:p>
          <a:p>
            <a:pPr marL="285750" indent="-285750">
              <a:lnSpc>
                <a:spcPct val="150000"/>
              </a:lnSpc>
              <a:buFont typeface="Arial" panose="020B0604020202020204" pitchFamily="34" charset="0"/>
              <a:buChar char="•"/>
            </a:pPr>
            <a:r>
              <a:rPr lang="de-DE" sz="1400" b="1" dirty="0"/>
              <a:t>Eistee aus kaltem Tee, Zitrone etc. </a:t>
            </a:r>
          </a:p>
          <a:p>
            <a:pPr marL="285750" indent="-285750">
              <a:lnSpc>
                <a:spcPct val="150000"/>
              </a:lnSpc>
              <a:buFont typeface="Arial" panose="020B0604020202020204" pitchFamily="34" charset="0"/>
              <a:buChar char="•"/>
            </a:pPr>
            <a:r>
              <a:rPr lang="de-DE" sz="1400" b="1" dirty="0"/>
              <a:t>Eiswürfel, gerne aus Saft</a:t>
            </a:r>
          </a:p>
          <a:p>
            <a:pPr marL="285750" lvl="0" indent="-285750">
              <a:lnSpc>
                <a:spcPct val="150000"/>
              </a:lnSpc>
              <a:buFont typeface="Arial" panose="020B0604020202020204" pitchFamily="34" charset="0"/>
              <a:buChar char="•"/>
            </a:pPr>
            <a:r>
              <a:rPr lang="de-DE" sz="1400" b="1" dirty="0"/>
              <a:t>Eiskaffee mit Eiswürfeln</a:t>
            </a:r>
          </a:p>
          <a:p>
            <a:pPr marL="285750" lvl="0" indent="-285750">
              <a:lnSpc>
                <a:spcPct val="150000"/>
              </a:lnSpc>
              <a:buFont typeface="Arial" panose="020B0604020202020204" pitchFamily="34" charset="0"/>
              <a:buChar char="•"/>
            </a:pPr>
            <a:r>
              <a:rPr lang="de-DE" sz="1400" b="1" dirty="0"/>
              <a:t>Eiswürfel am Stiel </a:t>
            </a:r>
          </a:p>
        </p:txBody>
      </p:sp>
      <p:sp>
        <p:nvSpPr>
          <p:cNvPr id="7" name="Textfeld 6"/>
          <p:cNvSpPr txBox="1"/>
          <p:nvPr/>
        </p:nvSpPr>
        <p:spPr>
          <a:xfrm>
            <a:off x="839416" y="6211670"/>
            <a:ext cx="4279441" cy="323165"/>
          </a:xfrm>
          <a:prstGeom prst="rect">
            <a:avLst/>
          </a:prstGeom>
          <a:noFill/>
        </p:spPr>
        <p:txBody>
          <a:bodyPr wrap="none" rtlCol="0">
            <a:spAutoFit/>
          </a:bodyPr>
          <a:lstStyle/>
          <a:p>
            <a:pPr algn="l"/>
            <a:r>
              <a:rPr lang="de-DE" sz="1500" dirty="0">
                <a:solidFill>
                  <a:schemeClr val="accent1"/>
                </a:solidFill>
              </a:rPr>
              <a:t> Vergleiche Hitzemaßnahmenplan Seite 37</a:t>
            </a:r>
          </a:p>
        </p:txBody>
      </p:sp>
    </p:spTree>
    <p:extLst>
      <p:ext uri="{BB962C8B-B14F-4D97-AF65-F5344CB8AC3E}">
        <p14:creationId xmlns:p14="http://schemas.microsoft.com/office/powerpoint/2010/main" val="2573505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32</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874712" y="1406014"/>
            <a:ext cx="10153128" cy="1200329"/>
          </a:xfrm>
          <a:prstGeom prst="rect">
            <a:avLst/>
          </a:prstGeom>
        </p:spPr>
        <p:txBody>
          <a:bodyPr wrap="square">
            <a:spAutoFit/>
          </a:bodyPr>
          <a:lstStyle/>
          <a:p>
            <a:endParaRPr lang="de-DE" dirty="0"/>
          </a:p>
          <a:p>
            <a:r>
              <a:rPr lang="de-DE" u="sng" dirty="0"/>
              <a:t>2.5 Wie erreichen Sie, dass die Hitze gar nicht ins Zimmer kommt?</a:t>
            </a:r>
          </a:p>
          <a:p>
            <a:endParaRPr lang="de-DE" dirty="0"/>
          </a:p>
          <a:p>
            <a:endParaRPr lang="de-DE" dirty="0"/>
          </a:p>
        </p:txBody>
      </p:sp>
    </p:spTree>
    <p:extLst>
      <p:ext uri="{BB962C8B-B14F-4D97-AF65-F5344CB8AC3E}">
        <p14:creationId xmlns:p14="http://schemas.microsoft.com/office/powerpoint/2010/main" val="2351206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33</a:t>
            </a:fld>
            <a:endParaRPr lang="de-DE"/>
          </a:p>
        </p:txBody>
      </p:sp>
      <p:sp>
        <p:nvSpPr>
          <p:cNvPr id="5" name="Textplatzhalter 4"/>
          <p:cNvSpPr>
            <a:spLocks noGrp="1"/>
          </p:cNvSpPr>
          <p:nvPr>
            <p:ph type="body" sz="quarter" idx="13"/>
          </p:nvPr>
        </p:nvSpPr>
        <p:spPr>
          <a:xfrm>
            <a:off x="874712" y="1047403"/>
            <a:ext cx="6564915" cy="390295"/>
          </a:xfrm>
        </p:spPr>
        <p:txBody>
          <a:bodyPr/>
          <a:lstStyle/>
          <a:p>
            <a:r>
              <a:rPr lang="de-DE" dirty="0"/>
              <a:t>2. Modul – Pflegespezifische Aufgaben</a:t>
            </a:r>
          </a:p>
        </p:txBody>
      </p:sp>
      <p:sp>
        <p:nvSpPr>
          <p:cNvPr id="6" name="Rechteck 5"/>
          <p:cNvSpPr/>
          <p:nvPr/>
        </p:nvSpPr>
        <p:spPr>
          <a:xfrm>
            <a:off x="874712" y="1406014"/>
            <a:ext cx="10153128" cy="3416320"/>
          </a:xfrm>
          <a:prstGeom prst="rect">
            <a:avLst/>
          </a:prstGeom>
        </p:spPr>
        <p:txBody>
          <a:bodyPr wrap="square">
            <a:spAutoFit/>
          </a:bodyPr>
          <a:lstStyle/>
          <a:p>
            <a:endParaRPr lang="de-DE" dirty="0"/>
          </a:p>
          <a:p>
            <a:r>
              <a:rPr lang="de-DE" u="sng" dirty="0"/>
              <a:t>2.5 Wie erreichen Sie, dass die Hitze gar nicht ins Zimmer kommt?</a:t>
            </a:r>
          </a:p>
          <a:p>
            <a:endParaRPr lang="de-DE" dirty="0"/>
          </a:p>
          <a:p>
            <a:endParaRPr lang="de-DE" dirty="0"/>
          </a:p>
          <a:p>
            <a:pPr marL="285750" indent="-285750">
              <a:lnSpc>
                <a:spcPct val="200000"/>
              </a:lnSpc>
              <a:buFont typeface="Arial" panose="020B0604020202020204" pitchFamily="34" charset="0"/>
              <a:buChar char="•"/>
            </a:pPr>
            <a:r>
              <a:rPr lang="de-DE" b="1" dirty="0"/>
              <a:t>Nächtliches Lüften oder das Lüften in den frühen Morgenstunden </a:t>
            </a:r>
          </a:p>
          <a:p>
            <a:pPr marL="285750" indent="-285750">
              <a:lnSpc>
                <a:spcPct val="200000"/>
              </a:lnSpc>
              <a:buFont typeface="Arial" panose="020B0604020202020204" pitchFamily="34" charset="0"/>
              <a:buChar char="•"/>
            </a:pPr>
            <a:r>
              <a:rPr lang="de-DE" b="1" dirty="0"/>
              <a:t>Verschattung der Zimmer, sobald die Sonne aufgeht</a:t>
            </a:r>
          </a:p>
          <a:p>
            <a:pPr marL="285750" indent="-285750">
              <a:lnSpc>
                <a:spcPct val="200000"/>
              </a:lnSpc>
              <a:buFont typeface="Arial" panose="020B0604020202020204" pitchFamily="34" charset="0"/>
              <a:buChar char="•"/>
            </a:pPr>
            <a:r>
              <a:rPr lang="de-DE" b="1" dirty="0"/>
              <a:t>Wenn möglich, Nutzung von äußeren Verschattungsmöglichkeiten</a:t>
            </a:r>
          </a:p>
          <a:p>
            <a:pPr marL="285750" indent="-285750">
              <a:lnSpc>
                <a:spcPct val="200000"/>
              </a:lnSpc>
              <a:buFont typeface="Arial" panose="020B0604020202020204" pitchFamily="34" charset="0"/>
              <a:buChar char="•"/>
            </a:pPr>
            <a:r>
              <a:rPr lang="de-DE" b="1" dirty="0"/>
              <a:t>Vermeiden wärmeabgebender Geräte im Zimmer </a:t>
            </a:r>
          </a:p>
        </p:txBody>
      </p:sp>
      <p:sp>
        <p:nvSpPr>
          <p:cNvPr id="7" name="Textfeld 6"/>
          <p:cNvSpPr txBox="1"/>
          <p:nvPr/>
        </p:nvSpPr>
        <p:spPr>
          <a:xfrm>
            <a:off x="839416" y="6211670"/>
            <a:ext cx="4279441" cy="323165"/>
          </a:xfrm>
          <a:prstGeom prst="rect">
            <a:avLst/>
          </a:prstGeom>
          <a:noFill/>
        </p:spPr>
        <p:txBody>
          <a:bodyPr wrap="none" rtlCol="0">
            <a:spAutoFit/>
          </a:bodyPr>
          <a:lstStyle/>
          <a:p>
            <a:pPr algn="l"/>
            <a:r>
              <a:rPr lang="de-DE" sz="1500" dirty="0">
                <a:solidFill>
                  <a:schemeClr val="accent1"/>
                </a:solidFill>
              </a:rPr>
              <a:t> Vergleiche Hitzemaßnahmenplan Seite 38</a:t>
            </a:r>
          </a:p>
        </p:txBody>
      </p:sp>
    </p:spTree>
    <p:extLst>
      <p:ext uri="{BB962C8B-B14F-4D97-AF65-F5344CB8AC3E}">
        <p14:creationId xmlns:p14="http://schemas.microsoft.com/office/powerpoint/2010/main" val="2118776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9148" b="19148"/>
          <a:stretch>
            <a:fillRect/>
          </a:stretch>
        </p:blipFill>
        <p:spPr>
          <a:xfrm>
            <a:off x="0" y="2636912"/>
            <a:ext cx="12192000" cy="5122862"/>
          </a:xfrm>
        </p:spPr>
      </p:pic>
      <p:sp>
        <p:nvSpPr>
          <p:cNvPr id="3" name="Titel 2"/>
          <p:cNvSpPr>
            <a:spLocks noGrp="1"/>
          </p:cNvSpPr>
          <p:nvPr>
            <p:ph type="ctrTitle"/>
          </p:nvPr>
        </p:nvSpPr>
        <p:spPr>
          <a:xfrm>
            <a:off x="875420" y="657225"/>
            <a:ext cx="5441312" cy="565146"/>
          </a:xfrm>
        </p:spPr>
        <p:txBody>
          <a:bodyPr/>
          <a:lstStyle/>
          <a:p>
            <a:r>
              <a:rPr lang="de-DE" dirty="0"/>
              <a:t>Hitzemaßnahmenplan</a:t>
            </a:r>
          </a:p>
        </p:txBody>
      </p:sp>
      <p:sp>
        <p:nvSpPr>
          <p:cNvPr id="4" name="Textplatzhalter 3"/>
          <p:cNvSpPr>
            <a:spLocks noGrp="1"/>
          </p:cNvSpPr>
          <p:nvPr>
            <p:ph type="body" sz="quarter" idx="13"/>
          </p:nvPr>
        </p:nvSpPr>
        <p:spPr>
          <a:xfrm>
            <a:off x="875420" y="1225301"/>
            <a:ext cx="9613068" cy="1123579"/>
          </a:xfrm>
        </p:spPr>
        <p:txBody>
          <a:bodyPr/>
          <a:lstStyle/>
          <a:p>
            <a:pPr lvl="0"/>
            <a:r>
              <a:rPr lang="de-DE" dirty="0"/>
              <a:t>3. Modul - Berufsgruppenübergreifende </a:t>
            </a:r>
          </a:p>
          <a:p>
            <a:pPr lvl="0"/>
            <a:r>
              <a:rPr lang="de-DE" dirty="0"/>
              <a:t>Aufgaben</a:t>
            </a:r>
          </a:p>
          <a:p>
            <a:endParaRPr lang="de-DE" dirty="0"/>
          </a:p>
        </p:txBody>
      </p:sp>
      <p:sp>
        <p:nvSpPr>
          <p:cNvPr id="5" name="Textplatzhalter 4"/>
          <p:cNvSpPr>
            <a:spLocks noGrp="1"/>
          </p:cNvSpPr>
          <p:nvPr>
            <p:ph type="body" sz="quarter" idx="14"/>
          </p:nvPr>
        </p:nvSpPr>
        <p:spPr>
          <a:xfrm>
            <a:off x="911424" y="2348880"/>
            <a:ext cx="4456550" cy="288032"/>
          </a:xfrm>
        </p:spPr>
        <p:txBody>
          <a:bodyPr/>
          <a:lstStyle/>
          <a:p>
            <a:r>
              <a:rPr lang="de-DE" sz="1400" dirty="0"/>
              <a:t>Zielgruppen: Pflege, Küche und Haustechnik</a:t>
            </a:r>
          </a:p>
          <a:p>
            <a:endParaRPr lang="de-DE" dirty="0"/>
          </a:p>
          <a:p>
            <a:pPr lvl="0"/>
            <a:endParaRPr lang="de-DE" b="1" dirty="0"/>
          </a:p>
        </p:txBody>
      </p:sp>
      <p:sp>
        <p:nvSpPr>
          <p:cNvPr id="7" name="Foliennummernplatzhalter 6"/>
          <p:cNvSpPr>
            <a:spLocks noGrp="1"/>
          </p:cNvSpPr>
          <p:nvPr>
            <p:ph type="sldNum" sz="quarter" idx="18"/>
          </p:nvPr>
        </p:nvSpPr>
        <p:spPr/>
        <p:txBody>
          <a:bodyPr/>
          <a:lstStyle/>
          <a:p>
            <a:fld id="{C457A7E8-3F45-46AC-80A6-5B03F18BB502}" type="slidenum">
              <a:rPr lang="de-DE" smtClean="0"/>
              <a:pPr/>
              <a:t>34</a:t>
            </a:fld>
            <a:endParaRPr lang="de-DE"/>
          </a:p>
        </p:txBody>
      </p:sp>
    </p:spTree>
    <p:extLst>
      <p:ext uri="{BB962C8B-B14F-4D97-AF65-F5344CB8AC3E}">
        <p14:creationId xmlns:p14="http://schemas.microsoft.com/office/powerpoint/2010/main" val="1773109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35</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pic>
        <p:nvPicPr>
          <p:cNvPr id="2050" name="Picture 2" descr="D:\Birgit_2\LMU\HEAT\Heat3\Schulung\Bilder\KWA_Klinik_Stift_Rottal_20180726_Mitarbeiter-09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7884" y="1643062"/>
            <a:ext cx="2964995" cy="1209873"/>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911424" y="1674674"/>
            <a:ext cx="7920880" cy="1200329"/>
          </a:xfrm>
          <a:prstGeom prst="rect">
            <a:avLst/>
          </a:prstGeom>
        </p:spPr>
        <p:txBody>
          <a:bodyPr wrap="square">
            <a:spAutoFit/>
          </a:bodyPr>
          <a:lstStyle/>
          <a:p>
            <a:r>
              <a:rPr lang="de-DE" dirty="0"/>
              <a:t>3.1 Über das Essen kann auch Flüssigkeit aufgenommen werden. </a:t>
            </a:r>
          </a:p>
          <a:p>
            <a:r>
              <a:rPr lang="de-DE" u="sng" dirty="0"/>
              <a:t>Wieviel empfiehlt die Deutsche Gesellschaft für Ernährung </a:t>
            </a:r>
          </a:p>
          <a:p>
            <a:r>
              <a:rPr lang="de-DE" u="sng" dirty="0"/>
              <a:t>zur täglichen Flüssigkeitsaufnahme über das Essen </a:t>
            </a:r>
          </a:p>
          <a:p>
            <a:r>
              <a:rPr lang="de-DE" u="sng" dirty="0"/>
              <a:t>bei </a:t>
            </a:r>
            <a:r>
              <a:rPr lang="de-DE" b="1" u="sng" dirty="0"/>
              <a:t>normalen</a:t>
            </a:r>
            <a:r>
              <a:rPr lang="de-DE" u="sng" dirty="0"/>
              <a:t> Temperaturen?</a:t>
            </a:r>
          </a:p>
        </p:txBody>
      </p:sp>
    </p:spTree>
    <p:extLst>
      <p:ext uri="{BB962C8B-B14F-4D97-AF65-F5344CB8AC3E}">
        <p14:creationId xmlns:p14="http://schemas.microsoft.com/office/powerpoint/2010/main" val="342971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36</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1477328"/>
          </a:xfrm>
          <a:prstGeom prst="rect">
            <a:avLst/>
          </a:prstGeom>
        </p:spPr>
        <p:txBody>
          <a:bodyPr wrap="square">
            <a:spAutoFit/>
          </a:bodyPr>
          <a:lstStyle/>
          <a:p>
            <a:endParaRPr lang="de-DE" u="sng" dirty="0"/>
          </a:p>
          <a:p>
            <a:r>
              <a:rPr lang="de-DE" dirty="0"/>
              <a:t>3.1 Über das Essen kann auch Flüssigkeit aufgenommen werden. </a:t>
            </a:r>
          </a:p>
          <a:p>
            <a:r>
              <a:rPr lang="de-DE" u="sng" dirty="0"/>
              <a:t>Wieviel empfiehlt die Deutsche Gesellschaft für Ernährung </a:t>
            </a:r>
          </a:p>
          <a:p>
            <a:r>
              <a:rPr lang="de-DE" u="sng" dirty="0"/>
              <a:t>zur täglichen Flüssigkeitsaufnahme über das Essen </a:t>
            </a:r>
          </a:p>
          <a:p>
            <a:r>
              <a:rPr lang="de-DE" u="sng" dirty="0"/>
              <a:t>bei </a:t>
            </a:r>
            <a:r>
              <a:rPr lang="de-DE" b="1" u="sng" dirty="0"/>
              <a:t>normalen</a:t>
            </a:r>
            <a:r>
              <a:rPr lang="de-DE" u="sng" dirty="0"/>
              <a:t> Temperaturen?</a:t>
            </a:r>
          </a:p>
        </p:txBody>
      </p:sp>
      <p:sp>
        <p:nvSpPr>
          <p:cNvPr id="3" name="Rechteck 2"/>
          <p:cNvSpPr/>
          <p:nvPr/>
        </p:nvSpPr>
        <p:spPr>
          <a:xfrm>
            <a:off x="884473" y="3458617"/>
            <a:ext cx="9865096" cy="923330"/>
          </a:xfrm>
          <a:prstGeom prst="rect">
            <a:avLst/>
          </a:prstGeom>
        </p:spPr>
        <p:txBody>
          <a:bodyPr wrap="square">
            <a:spAutoFit/>
          </a:bodyPr>
          <a:lstStyle/>
          <a:p>
            <a:r>
              <a:rPr lang="de-DE" b="1" dirty="0"/>
              <a:t>Ca. 700ml der täglichen Flüssigkeitsbilanz sollten aus der Nahrung stammen.</a:t>
            </a:r>
            <a:endParaRPr lang="de-DE" dirty="0"/>
          </a:p>
          <a:p>
            <a:r>
              <a:rPr lang="de-DE" dirty="0"/>
              <a:t> </a:t>
            </a:r>
          </a:p>
        </p:txBody>
      </p:sp>
      <p:pic>
        <p:nvPicPr>
          <p:cNvPr id="2050" name="Picture 2" descr="D:\Birgit_2\LMU\HEAT\Heat3\Schulung\Bilder\KWA_Klinik_Stift_Rottal_20180726_Mitarbeiter-09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7884" y="1643062"/>
            <a:ext cx="2964995" cy="120987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839416" y="6186313"/>
            <a:ext cx="4279441" cy="323165"/>
          </a:xfrm>
          <a:prstGeom prst="rect">
            <a:avLst/>
          </a:prstGeom>
          <a:noFill/>
        </p:spPr>
        <p:txBody>
          <a:bodyPr wrap="none" rtlCol="0">
            <a:spAutoFit/>
          </a:bodyPr>
          <a:lstStyle/>
          <a:p>
            <a:pPr algn="l"/>
            <a:r>
              <a:rPr lang="de-DE" sz="1500" dirty="0">
                <a:solidFill>
                  <a:schemeClr val="accent1"/>
                </a:solidFill>
              </a:rPr>
              <a:t> Vergleiche Hitzemaßnahmenplan Seite 25</a:t>
            </a:r>
          </a:p>
        </p:txBody>
      </p:sp>
    </p:spTree>
    <p:extLst>
      <p:ext uri="{BB962C8B-B14F-4D97-AF65-F5344CB8AC3E}">
        <p14:creationId xmlns:p14="http://schemas.microsoft.com/office/powerpoint/2010/main" val="1191257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37</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923330"/>
          </a:xfrm>
          <a:prstGeom prst="rect">
            <a:avLst/>
          </a:prstGeom>
        </p:spPr>
        <p:txBody>
          <a:bodyPr wrap="square">
            <a:spAutoFit/>
          </a:bodyPr>
          <a:lstStyle/>
          <a:p>
            <a:endParaRPr lang="de-DE" dirty="0"/>
          </a:p>
          <a:p>
            <a:r>
              <a:rPr lang="de-DE" u="sng" dirty="0"/>
              <a:t>3.2 Geben Sie Beispiele, welche Speisen sich für heiße Tage eignen.</a:t>
            </a:r>
          </a:p>
          <a:p>
            <a:endParaRPr lang="de-DE" dirty="0"/>
          </a:p>
        </p:txBody>
      </p:sp>
    </p:spTree>
    <p:extLst>
      <p:ext uri="{BB962C8B-B14F-4D97-AF65-F5344CB8AC3E}">
        <p14:creationId xmlns:p14="http://schemas.microsoft.com/office/powerpoint/2010/main" val="22333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38</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923330"/>
          </a:xfrm>
          <a:prstGeom prst="rect">
            <a:avLst/>
          </a:prstGeom>
        </p:spPr>
        <p:txBody>
          <a:bodyPr wrap="square">
            <a:spAutoFit/>
          </a:bodyPr>
          <a:lstStyle/>
          <a:p>
            <a:endParaRPr lang="de-DE" dirty="0"/>
          </a:p>
          <a:p>
            <a:r>
              <a:rPr lang="de-DE" u="sng" dirty="0"/>
              <a:t>3.2 Geben Sie Beispiele, welche Speisen sich für heiße Tage eignen.</a:t>
            </a:r>
          </a:p>
          <a:p>
            <a:endParaRPr lang="de-DE" dirty="0"/>
          </a:p>
        </p:txBody>
      </p:sp>
      <p:sp>
        <p:nvSpPr>
          <p:cNvPr id="3" name="Rechteck 2"/>
          <p:cNvSpPr/>
          <p:nvPr/>
        </p:nvSpPr>
        <p:spPr>
          <a:xfrm>
            <a:off x="974933" y="2132856"/>
            <a:ext cx="10081120" cy="4108817"/>
          </a:xfrm>
          <a:prstGeom prst="rect">
            <a:avLst/>
          </a:prstGeom>
        </p:spPr>
        <p:txBody>
          <a:bodyPr wrap="square">
            <a:spAutoFit/>
          </a:bodyPr>
          <a:lstStyle/>
          <a:p>
            <a:endParaRPr lang="de-DE" dirty="0"/>
          </a:p>
          <a:p>
            <a:pPr marL="285750" lvl="0" indent="-285750">
              <a:lnSpc>
                <a:spcPct val="150000"/>
              </a:lnSpc>
              <a:buFont typeface="Arial" panose="020B0604020202020204" pitchFamily="34" charset="0"/>
              <a:buChar char="•"/>
            </a:pPr>
            <a:r>
              <a:rPr lang="de-DE" b="1" dirty="0"/>
              <a:t>leichte klare Brühe statt einer gebundenen Suppe</a:t>
            </a:r>
          </a:p>
          <a:p>
            <a:pPr marL="285750" indent="-285750">
              <a:lnSpc>
                <a:spcPct val="150000"/>
              </a:lnSpc>
              <a:buFont typeface="Arial" panose="020B0604020202020204" pitchFamily="34" charset="0"/>
              <a:buChar char="•"/>
            </a:pPr>
            <a:r>
              <a:rPr lang="de-DE" b="1" dirty="0"/>
              <a:t>mediterrane Gerichte statt deftiger deutscher Küche</a:t>
            </a:r>
          </a:p>
          <a:p>
            <a:pPr marL="285750" lvl="0" indent="-285750">
              <a:lnSpc>
                <a:spcPct val="150000"/>
              </a:lnSpc>
              <a:buFont typeface="Arial" panose="020B0604020202020204" pitchFamily="34" charset="0"/>
              <a:buChar char="•"/>
            </a:pPr>
            <a:r>
              <a:rPr lang="de-DE" b="1" dirty="0"/>
              <a:t>Kaltschalen aus Früchten oder Gemüse</a:t>
            </a:r>
          </a:p>
          <a:p>
            <a:pPr marL="285750" lvl="0" indent="-285750">
              <a:lnSpc>
                <a:spcPct val="150000"/>
              </a:lnSpc>
              <a:buFont typeface="Arial" panose="020B0604020202020204" pitchFamily="34" charset="0"/>
              <a:buChar char="•"/>
            </a:pPr>
            <a:r>
              <a:rPr lang="de-DE" b="1" dirty="0"/>
              <a:t>Salate </a:t>
            </a:r>
          </a:p>
          <a:p>
            <a:pPr marL="285750" lvl="0" indent="-285750">
              <a:lnSpc>
                <a:spcPct val="150000"/>
              </a:lnSpc>
              <a:buFont typeface="Arial" panose="020B0604020202020204" pitchFamily="34" charset="0"/>
              <a:buChar char="•"/>
            </a:pPr>
            <a:r>
              <a:rPr lang="de-DE" b="1" dirty="0"/>
              <a:t>viel Gemüse </a:t>
            </a:r>
          </a:p>
          <a:p>
            <a:pPr marL="285750" lvl="0" indent="-285750">
              <a:lnSpc>
                <a:spcPct val="150000"/>
              </a:lnSpc>
              <a:buFont typeface="Arial" panose="020B0604020202020204" pitchFamily="34" charset="0"/>
              <a:buChar char="•"/>
            </a:pPr>
            <a:r>
              <a:rPr lang="de-DE" b="1" dirty="0"/>
              <a:t>wasserreiches Obst </a:t>
            </a:r>
          </a:p>
          <a:p>
            <a:pPr marL="285750" lvl="0" indent="-285750">
              <a:lnSpc>
                <a:spcPct val="150000"/>
              </a:lnSpc>
              <a:buFont typeface="Arial" panose="020B0604020202020204" pitchFamily="34" charset="0"/>
              <a:buChar char="•"/>
            </a:pPr>
            <a:r>
              <a:rPr lang="de-DE" b="1" dirty="0"/>
              <a:t>(Wasser-)Eis, Eiskaffee, Eisschokolade </a:t>
            </a:r>
          </a:p>
          <a:p>
            <a:endParaRPr lang="de-DE" b="1" dirty="0"/>
          </a:p>
          <a:p>
            <a:r>
              <a:rPr lang="de-DE" dirty="0"/>
              <a:t>Zu bedenken ist das Anbieten von verschiedenen Speisen in Abhängigkeit der Erkrankung.</a:t>
            </a:r>
          </a:p>
        </p:txBody>
      </p:sp>
      <p:sp>
        <p:nvSpPr>
          <p:cNvPr id="7" name="Textfeld 6"/>
          <p:cNvSpPr txBox="1"/>
          <p:nvPr/>
        </p:nvSpPr>
        <p:spPr>
          <a:xfrm>
            <a:off x="932464" y="6211670"/>
            <a:ext cx="4279441" cy="323165"/>
          </a:xfrm>
          <a:prstGeom prst="rect">
            <a:avLst/>
          </a:prstGeom>
          <a:noFill/>
        </p:spPr>
        <p:txBody>
          <a:bodyPr wrap="none" rtlCol="0">
            <a:spAutoFit/>
          </a:bodyPr>
          <a:lstStyle/>
          <a:p>
            <a:pPr algn="l"/>
            <a:r>
              <a:rPr lang="de-DE" sz="1500" dirty="0">
                <a:solidFill>
                  <a:schemeClr val="accent1"/>
                </a:solidFill>
              </a:rPr>
              <a:t> Vergleiche Hitzemaßnahmenplan Seite 37</a:t>
            </a:r>
          </a:p>
        </p:txBody>
      </p:sp>
    </p:spTree>
    <p:extLst>
      <p:ext uri="{BB962C8B-B14F-4D97-AF65-F5344CB8AC3E}">
        <p14:creationId xmlns:p14="http://schemas.microsoft.com/office/powerpoint/2010/main" val="2466416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39</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2308324"/>
          </a:xfrm>
          <a:prstGeom prst="rect">
            <a:avLst/>
          </a:prstGeom>
        </p:spPr>
        <p:txBody>
          <a:bodyPr wrap="square">
            <a:spAutoFit/>
          </a:bodyPr>
          <a:lstStyle/>
          <a:p>
            <a:endParaRPr lang="de-DE" dirty="0"/>
          </a:p>
          <a:p>
            <a:r>
              <a:rPr lang="de-DE" dirty="0"/>
              <a:t>3.3 Bei Herrn Braunmüller ist die Zimmertür immer zu. Den ganzen Tag sind die Fenster geschlossen und die Rollos unten, während die Heizung immer auf 4-5 aufgedreht ist. Herr Braunmüller akzeptiert nicht, dass das Zimmer belüftet werden sollte. Er erkennt durch seine beginnende Demenz nicht die Wichtigkeit der Lüftung und die Reduktion der Heizleistung.</a:t>
            </a:r>
          </a:p>
          <a:p>
            <a:r>
              <a:rPr lang="de-DE" u="sng" dirty="0"/>
              <a:t>Welche Möglichkeiten haben Sie, das Problem zu lösen?</a:t>
            </a:r>
          </a:p>
          <a:p>
            <a:endParaRPr lang="de-DE" dirty="0"/>
          </a:p>
        </p:txBody>
      </p:sp>
    </p:spTree>
    <p:extLst>
      <p:ext uri="{BB962C8B-B14F-4D97-AF65-F5344CB8AC3E}">
        <p14:creationId xmlns:p14="http://schemas.microsoft.com/office/powerpoint/2010/main" val="111723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a:t>
            </a:fld>
            <a:endParaRPr lang="de-DE"/>
          </a:p>
        </p:txBody>
      </p:sp>
      <p:sp>
        <p:nvSpPr>
          <p:cNvPr id="6" name="Rechteck 5"/>
          <p:cNvSpPr/>
          <p:nvPr/>
        </p:nvSpPr>
        <p:spPr>
          <a:xfrm>
            <a:off x="767408" y="1772816"/>
            <a:ext cx="10153128" cy="3816429"/>
          </a:xfrm>
          <a:prstGeom prst="rect">
            <a:avLst/>
          </a:prstGeom>
        </p:spPr>
        <p:txBody>
          <a:bodyPr wrap="square">
            <a:spAutoFit/>
          </a:bodyPr>
          <a:lstStyle/>
          <a:p>
            <a:r>
              <a:rPr lang="de-DE" dirty="0"/>
              <a:t>Die Einführungsschulung in den Hitzemaßnahmenplan ist in </a:t>
            </a:r>
            <a:r>
              <a:rPr lang="de-DE" b="1" dirty="0"/>
              <a:t>drei Module </a:t>
            </a:r>
            <a:r>
              <a:rPr lang="de-DE" dirty="0"/>
              <a:t>aufgebaut und orientiert sich am Inhalt des Hitzemaßnahmenplans:</a:t>
            </a:r>
          </a:p>
          <a:p>
            <a:endParaRPr lang="de-DE" dirty="0"/>
          </a:p>
          <a:p>
            <a:endParaRPr lang="de-DE" dirty="0"/>
          </a:p>
          <a:p>
            <a:pPr marL="342900" lvl="0" indent="-342900">
              <a:buFont typeface="+mj-lt"/>
              <a:buAutoNum type="arabicPeriod"/>
            </a:pPr>
            <a:r>
              <a:rPr lang="de-DE" b="1" dirty="0"/>
              <a:t>Modul: Allgemeine Informationen </a:t>
            </a:r>
          </a:p>
          <a:p>
            <a:r>
              <a:rPr lang="de-DE" sz="1600" dirty="0"/>
              <a:t>Hier richten sich die Aufgaben an alle Berufsgruppen, die in stationären Pflegeeinrichtungen tätig sind (Pflege, Küche, Haustechnik, Verwaltung, Reinigungspersonal,…).</a:t>
            </a:r>
          </a:p>
          <a:p>
            <a:endParaRPr lang="de-DE" sz="1600" dirty="0"/>
          </a:p>
          <a:p>
            <a:pPr lvl="0"/>
            <a:r>
              <a:rPr lang="de-DE" b="1" dirty="0"/>
              <a:t>2. Modul: Pflegespezifische Aufgaben</a:t>
            </a:r>
          </a:p>
          <a:p>
            <a:pPr lvl="0"/>
            <a:endParaRPr lang="de-DE" b="1" dirty="0"/>
          </a:p>
          <a:p>
            <a:pPr lvl="0"/>
            <a:r>
              <a:rPr lang="de-DE" b="1" dirty="0"/>
              <a:t>3. Modul: Berufsgruppenübergreifende Aufgaben</a:t>
            </a:r>
          </a:p>
          <a:p>
            <a:r>
              <a:rPr lang="de-DE" sz="1600" dirty="0"/>
              <a:t>Diese Aufgabenstellungen benötigen zur Lösung die Zusammenarbeit von Pflege, Küche und Haustechnik.</a:t>
            </a:r>
          </a:p>
          <a:p>
            <a:endParaRPr lang="de-DE" dirty="0"/>
          </a:p>
        </p:txBody>
      </p:sp>
      <p:sp>
        <p:nvSpPr>
          <p:cNvPr id="7" name="Textplatzhalter 4"/>
          <p:cNvSpPr txBox="1">
            <a:spLocks/>
          </p:cNvSpPr>
          <p:nvPr/>
        </p:nvSpPr>
        <p:spPr bwMode="gray">
          <a:xfrm>
            <a:off x="874712" y="1047403"/>
            <a:ext cx="10333856" cy="390295"/>
          </a:xfrm>
          <a:prstGeom prst="rect">
            <a:avLst/>
          </a:prstGeom>
          <a:solidFill>
            <a:schemeClr val="accent4"/>
          </a:solidFill>
        </p:spPr>
        <p:txBody>
          <a:bodyPr vert="horz" wrap="square" lIns="108000" tIns="18000" rIns="72000" bIns="18000" rtlCol="0" anchor="t" anchorCtr="0">
            <a:spAutoFit/>
          </a:bodyPr>
          <a:lstStyle>
            <a:lvl1pPr marL="0" indent="0" algn="l" defTabSz="914400" rtl="0" eaLnBrk="1" latinLnBrk="0" hangingPunct="1">
              <a:lnSpc>
                <a:spcPct val="100000"/>
              </a:lnSpc>
              <a:spcBef>
                <a:spcPts val="0"/>
              </a:spcBef>
              <a:spcAft>
                <a:spcPts val="0"/>
              </a:spcAft>
              <a:buClr>
                <a:schemeClr val="accent1"/>
              </a:buClr>
              <a:buFont typeface="Wingdings" panose="05000000000000000000" pitchFamily="2" charset="2"/>
              <a:buNone/>
              <a:defRPr sz="2300" b="1" kern="1200">
                <a:solidFill>
                  <a:schemeClr val="bg1"/>
                </a:solidFill>
                <a:latin typeface="+mn-lt"/>
                <a:ea typeface="+mn-ea"/>
                <a:cs typeface="+mn-cs"/>
              </a:defRPr>
            </a:lvl1pPr>
            <a:lvl2pPr marL="176212" indent="0" algn="l" defTabSz="914400" rtl="0" eaLnBrk="1" latinLnBrk="0" hangingPunct="1">
              <a:lnSpc>
                <a:spcPct val="110000"/>
              </a:lnSpc>
              <a:spcBef>
                <a:spcPts val="0"/>
              </a:spcBef>
              <a:spcAft>
                <a:spcPts val="800"/>
              </a:spcAft>
              <a:buClr>
                <a:schemeClr val="accent4"/>
              </a:buClr>
              <a:buFont typeface="Wingdings" panose="05000000000000000000" pitchFamily="2" charset="2"/>
              <a:buNone/>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Erläuterung zur Einführungsschulung</a:t>
            </a:r>
          </a:p>
        </p:txBody>
      </p:sp>
    </p:spTree>
    <p:extLst>
      <p:ext uri="{BB962C8B-B14F-4D97-AF65-F5344CB8AC3E}">
        <p14:creationId xmlns:p14="http://schemas.microsoft.com/office/powerpoint/2010/main" val="232602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40</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2308324"/>
          </a:xfrm>
          <a:prstGeom prst="rect">
            <a:avLst/>
          </a:prstGeom>
        </p:spPr>
        <p:txBody>
          <a:bodyPr wrap="square">
            <a:spAutoFit/>
          </a:bodyPr>
          <a:lstStyle/>
          <a:p>
            <a:endParaRPr lang="de-DE" dirty="0"/>
          </a:p>
          <a:p>
            <a:r>
              <a:rPr lang="de-DE" dirty="0"/>
              <a:t>3.3 Bei Herrn Braunmüller ist die Zimmertür immer zu. Den ganzen Tag sind die Fenster geschlossen und die Rollos unten, während die Heizung immer auf 4-5 aufgedreht ist. Herr Braunmüller akzeptiert nicht, dass das Zimmer belüftet werden sollte. Er erkennt durch seine beginnende Demenz nicht die Wichtigkeit der Lüftung und die Reduktion der Heizleistung.</a:t>
            </a:r>
          </a:p>
          <a:p>
            <a:r>
              <a:rPr lang="de-DE" u="sng" dirty="0"/>
              <a:t>Welche Möglichkeiten haben Sie, das Problem zu lösen?</a:t>
            </a:r>
          </a:p>
          <a:p>
            <a:endParaRPr lang="de-DE" dirty="0"/>
          </a:p>
        </p:txBody>
      </p:sp>
      <p:sp>
        <p:nvSpPr>
          <p:cNvPr id="7" name="Rechteck 6"/>
          <p:cNvSpPr/>
          <p:nvPr/>
        </p:nvSpPr>
        <p:spPr>
          <a:xfrm>
            <a:off x="1055440" y="3501008"/>
            <a:ext cx="9972400"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de-DE" b="1" dirty="0"/>
              <a:t>Aufklärung, Information</a:t>
            </a:r>
          </a:p>
          <a:p>
            <a:pPr marL="285750" indent="-285750">
              <a:lnSpc>
                <a:spcPct val="150000"/>
              </a:lnSpc>
              <a:buFont typeface="Arial" panose="020B0604020202020204" pitchFamily="34" charset="0"/>
              <a:buChar char="•"/>
            </a:pPr>
            <a:r>
              <a:rPr lang="de-DE" b="1" dirty="0"/>
              <a:t>Heizung runterdrehen </a:t>
            </a:r>
          </a:p>
          <a:p>
            <a:pPr marL="285750" indent="-285750">
              <a:lnSpc>
                <a:spcPct val="150000"/>
              </a:lnSpc>
              <a:buFont typeface="Arial" panose="020B0604020202020204" pitchFamily="34" charset="0"/>
              <a:buChar char="•"/>
            </a:pPr>
            <a:r>
              <a:rPr lang="de-DE" b="1" dirty="0"/>
              <a:t>Ihn einladen/motivieren das Zimmer zu verlassen (z. B. zu Veranstaltungen, Essenszeiten) und in dieser Zeit Lüften </a:t>
            </a:r>
          </a:p>
          <a:p>
            <a:pPr marL="285750" indent="-285750">
              <a:lnSpc>
                <a:spcPct val="150000"/>
              </a:lnSpc>
              <a:buFont typeface="Arial" panose="020B0604020202020204" pitchFamily="34" charset="0"/>
              <a:buChar char="•"/>
            </a:pPr>
            <a:r>
              <a:rPr lang="de-DE" b="1" dirty="0"/>
              <a:t>Angehörige und/oder andere Berufsgruppen einbinden </a:t>
            </a:r>
          </a:p>
          <a:p>
            <a:pPr marL="285750" indent="-285750">
              <a:lnSpc>
                <a:spcPct val="150000"/>
              </a:lnSpc>
              <a:buFont typeface="Arial" panose="020B0604020202020204" pitchFamily="34" charset="0"/>
              <a:buChar char="•"/>
            </a:pPr>
            <a:r>
              <a:rPr lang="de-DE" b="1" dirty="0"/>
              <a:t>Ist eine Reduktion der Heizungsleistung seitens der Haustechnik über die Sommermonate möglich?</a:t>
            </a:r>
          </a:p>
        </p:txBody>
      </p:sp>
    </p:spTree>
    <p:extLst>
      <p:ext uri="{BB962C8B-B14F-4D97-AF65-F5344CB8AC3E}">
        <p14:creationId xmlns:p14="http://schemas.microsoft.com/office/powerpoint/2010/main" val="89426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41</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1477328"/>
          </a:xfrm>
          <a:prstGeom prst="rect">
            <a:avLst/>
          </a:prstGeom>
        </p:spPr>
        <p:txBody>
          <a:bodyPr wrap="square">
            <a:spAutoFit/>
          </a:bodyPr>
          <a:lstStyle/>
          <a:p>
            <a:endParaRPr lang="de-DE" dirty="0"/>
          </a:p>
          <a:p>
            <a:r>
              <a:rPr lang="de-DE" dirty="0"/>
              <a:t>3.4 Im teilweise schattigen Innenhof der Anlage gibt es die Möglichkeit für die </a:t>
            </a:r>
            <a:r>
              <a:rPr lang="de-DE" dirty="0" err="1"/>
              <a:t>BewohnerInnen</a:t>
            </a:r>
            <a:r>
              <a:rPr lang="de-DE" dirty="0"/>
              <a:t> zu sitzen. </a:t>
            </a:r>
            <a:r>
              <a:rPr lang="de-DE" u="sng" dirty="0"/>
              <a:t>Was können Sie anbieten, damit sich die </a:t>
            </a:r>
            <a:r>
              <a:rPr lang="de-DE" u="sng" dirty="0" err="1"/>
              <a:t>BewohnerInnen</a:t>
            </a:r>
            <a:r>
              <a:rPr lang="de-DE" u="sng" dirty="0"/>
              <a:t> zusätzlich mit Wasser abkühlen können?</a:t>
            </a:r>
          </a:p>
          <a:p>
            <a:endParaRPr lang="de-DE" dirty="0"/>
          </a:p>
        </p:txBody>
      </p:sp>
    </p:spTree>
    <p:extLst>
      <p:ext uri="{BB962C8B-B14F-4D97-AF65-F5344CB8AC3E}">
        <p14:creationId xmlns:p14="http://schemas.microsoft.com/office/powerpoint/2010/main" val="192125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42</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1477328"/>
          </a:xfrm>
          <a:prstGeom prst="rect">
            <a:avLst/>
          </a:prstGeom>
        </p:spPr>
        <p:txBody>
          <a:bodyPr wrap="square">
            <a:spAutoFit/>
          </a:bodyPr>
          <a:lstStyle/>
          <a:p>
            <a:endParaRPr lang="de-DE" dirty="0"/>
          </a:p>
          <a:p>
            <a:r>
              <a:rPr lang="de-DE" dirty="0"/>
              <a:t>3.4 Im teilweise schattigen Innenhof der Anlage gibt es die Möglichkeit für die </a:t>
            </a:r>
            <a:r>
              <a:rPr lang="de-DE" dirty="0" err="1"/>
              <a:t>BewohnerInnen</a:t>
            </a:r>
            <a:r>
              <a:rPr lang="de-DE" dirty="0"/>
              <a:t> zu sitzen. </a:t>
            </a:r>
            <a:r>
              <a:rPr lang="de-DE" u="sng" dirty="0"/>
              <a:t>Was können Sie anbieten, damit sich die </a:t>
            </a:r>
            <a:r>
              <a:rPr lang="de-DE" u="sng" dirty="0" err="1"/>
              <a:t>BewohnerInnen</a:t>
            </a:r>
            <a:r>
              <a:rPr lang="de-DE" u="sng" dirty="0"/>
              <a:t> zusätzlich mit Wasser abkühlen können?</a:t>
            </a:r>
          </a:p>
          <a:p>
            <a:endParaRPr lang="de-DE" dirty="0"/>
          </a:p>
        </p:txBody>
      </p:sp>
      <p:sp>
        <p:nvSpPr>
          <p:cNvPr id="3" name="Rechteck 2"/>
          <p:cNvSpPr/>
          <p:nvPr/>
        </p:nvSpPr>
        <p:spPr>
          <a:xfrm>
            <a:off x="946720" y="2610683"/>
            <a:ext cx="10009112" cy="3277820"/>
          </a:xfrm>
          <a:prstGeom prst="rect">
            <a:avLst/>
          </a:prstGeom>
        </p:spPr>
        <p:txBody>
          <a:bodyPr wrap="square">
            <a:spAutoFit/>
          </a:bodyPr>
          <a:lstStyle/>
          <a:p>
            <a:endParaRPr lang="de-DE" dirty="0"/>
          </a:p>
          <a:p>
            <a:pPr marL="285750" indent="-285750">
              <a:lnSpc>
                <a:spcPct val="150000"/>
              </a:lnSpc>
              <a:buFont typeface="Arial" panose="020B0604020202020204" pitchFamily="34" charset="0"/>
              <a:buChar char="•"/>
            </a:pPr>
            <a:r>
              <a:rPr lang="de-DE" b="1" dirty="0"/>
              <a:t>Stellen Sie ein Planschbecken in einen schattigen Bereich, stellen Sie Stühle bereit, sodass Ihre Bewohner Ihre Füße ins Wasser stellen können </a:t>
            </a:r>
          </a:p>
          <a:p>
            <a:pPr marL="285750" indent="-285750">
              <a:lnSpc>
                <a:spcPct val="150000"/>
              </a:lnSpc>
              <a:buFont typeface="Arial" panose="020B0604020202020204" pitchFamily="34" charset="0"/>
              <a:buChar char="•"/>
            </a:pPr>
            <a:r>
              <a:rPr lang="de-DE" b="1" dirty="0"/>
              <a:t>Den gleichen Effekt haben auch Waschschüsseln, Ihre Bewohner können sich mit Händen oder Füßen Abkühlung verschaffen </a:t>
            </a:r>
          </a:p>
          <a:p>
            <a:pPr marL="285750" indent="-285750">
              <a:lnSpc>
                <a:spcPct val="150000"/>
              </a:lnSpc>
              <a:buFont typeface="Arial" panose="020B0604020202020204" pitchFamily="34" charset="0"/>
              <a:buChar char="•"/>
            </a:pPr>
            <a:r>
              <a:rPr lang="de-DE" b="1" dirty="0"/>
              <a:t>Spritzen Sie die Füße der Bewohner mit einem Gartenschlauch ab </a:t>
            </a:r>
          </a:p>
          <a:p>
            <a:pPr marL="285750" indent="-285750">
              <a:lnSpc>
                <a:spcPct val="150000"/>
              </a:lnSpc>
              <a:buFont typeface="Arial" panose="020B0604020202020204" pitchFamily="34" charset="0"/>
              <a:buChar char="•"/>
            </a:pPr>
            <a:r>
              <a:rPr lang="de-DE" b="1" dirty="0"/>
              <a:t>Mit einem Rasensprenger können Sie einen erfrischenden Wassernebel erzeugen </a:t>
            </a:r>
          </a:p>
        </p:txBody>
      </p:sp>
      <p:sp>
        <p:nvSpPr>
          <p:cNvPr id="7" name="Textfeld 6"/>
          <p:cNvSpPr txBox="1"/>
          <p:nvPr/>
        </p:nvSpPr>
        <p:spPr>
          <a:xfrm>
            <a:off x="839416" y="6186313"/>
            <a:ext cx="4279441" cy="323165"/>
          </a:xfrm>
          <a:prstGeom prst="rect">
            <a:avLst/>
          </a:prstGeom>
          <a:noFill/>
        </p:spPr>
        <p:txBody>
          <a:bodyPr wrap="none" rtlCol="0">
            <a:spAutoFit/>
          </a:bodyPr>
          <a:lstStyle/>
          <a:p>
            <a:pPr algn="l"/>
            <a:r>
              <a:rPr lang="de-DE" sz="1500" dirty="0">
                <a:solidFill>
                  <a:schemeClr val="accent1"/>
                </a:solidFill>
              </a:rPr>
              <a:t> Vergleiche Hitzemaßnahmenplan Seite 41</a:t>
            </a:r>
          </a:p>
        </p:txBody>
      </p:sp>
    </p:spTree>
    <p:extLst>
      <p:ext uri="{BB962C8B-B14F-4D97-AF65-F5344CB8AC3E}">
        <p14:creationId xmlns:p14="http://schemas.microsoft.com/office/powerpoint/2010/main" val="279890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43</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1754326"/>
          </a:xfrm>
          <a:prstGeom prst="rect">
            <a:avLst/>
          </a:prstGeom>
        </p:spPr>
        <p:txBody>
          <a:bodyPr wrap="square">
            <a:spAutoFit/>
          </a:bodyPr>
          <a:lstStyle/>
          <a:p>
            <a:endParaRPr lang="de-DE" dirty="0"/>
          </a:p>
          <a:p>
            <a:r>
              <a:rPr lang="de-DE" dirty="0"/>
              <a:t>3.5 Frau Weiß hat ihr Einzelzimmer nach Süden mit einem großen Fenster, das lediglich mit einem Vorhang verdeckt wird. Leider kann sie ihr Zimmer aus gesundheitlichen Gründen gerade nicht verlassen. Dabei leidet sie sehr unter der Hitze. </a:t>
            </a:r>
            <a:r>
              <a:rPr lang="de-DE" u="sng" dirty="0"/>
              <a:t>Welche kurzfristigen, kreativen Möglichkeiten bieten sich an um die Belastung durch die Hitze zu reduzieren? </a:t>
            </a:r>
          </a:p>
        </p:txBody>
      </p:sp>
    </p:spTree>
    <p:extLst>
      <p:ext uri="{BB962C8B-B14F-4D97-AF65-F5344CB8AC3E}">
        <p14:creationId xmlns:p14="http://schemas.microsoft.com/office/powerpoint/2010/main" val="3010435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44</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5078313"/>
          </a:xfrm>
          <a:prstGeom prst="rect">
            <a:avLst/>
          </a:prstGeom>
        </p:spPr>
        <p:txBody>
          <a:bodyPr wrap="square">
            <a:spAutoFit/>
          </a:bodyPr>
          <a:lstStyle/>
          <a:p>
            <a:endParaRPr lang="de-DE" dirty="0"/>
          </a:p>
          <a:p>
            <a:r>
              <a:rPr lang="de-DE" dirty="0"/>
              <a:t>3.5 Frau Weiß hat ihr Einzelzimmer nach Süden mit einem großen Fenster, das lediglich mit einem Vorhang verdeckt wird. Leider kann sie ihr Zimmer aus gesundheitlichen Gründen gerade nicht verlassen. Dabei leidet sie sehr unter der Hitze. </a:t>
            </a:r>
            <a:r>
              <a:rPr lang="de-DE" u="sng" dirty="0"/>
              <a:t>Welche kurzfristigen, kreativen Möglichkeiten bieten sich an um die Belastung durch die Hitze zu reduzieren? </a:t>
            </a:r>
          </a:p>
          <a:p>
            <a:pPr marL="285750" lvl="0" indent="-285750">
              <a:lnSpc>
                <a:spcPct val="150000"/>
              </a:lnSpc>
              <a:buFont typeface="Arial" panose="020B0604020202020204" pitchFamily="34" charset="0"/>
              <a:buChar char="•"/>
            </a:pPr>
            <a:r>
              <a:rPr lang="de-DE" b="1" dirty="0"/>
              <a:t>Ausreichend zu Trinken, leichte Kost in kleinen Portionen </a:t>
            </a:r>
          </a:p>
          <a:p>
            <a:pPr marL="285750" lvl="0" indent="-285750">
              <a:lnSpc>
                <a:spcPct val="150000"/>
              </a:lnSpc>
              <a:buFont typeface="Arial" panose="020B0604020202020204" pitchFamily="34" charset="0"/>
              <a:buChar char="•"/>
            </a:pPr>
            <a:r>
              <a:rPr lang="de-DE" b="1" dirty="0"/>
              <a:t>Körperpflege während des Tages mit lauwarmem Wasser</a:t>
            </a:r>
          </a:p>
          <a:p>
            <a:pPr marL="285750" lvl="0" indent="-285750">
              <a:lnSpc>
                <a:spcPct val="150000"/>
              </a:lnSpc>
              <a:buFont typeface="Arial" panose="020B0604020202020204" pitchFamily="34" charset="0"/>
              <a:buChar char="•"/>
            </a:pPr>
            <a:r>
              <a:rPr lang="de-DE" b="1" dirty="0"/>
              <a:t>Auswählen von luftiger Kleidung</a:t>
            </a:r>
          </a:p>
          <a:p>
            <a:pPr marL="285750" lvl="0" indent="-285750">
              <a:lnSpc>
                <a:spcPct val="150000"/>
              </a:lnSpc>
              <a:buFont typeface="Arial" panose="020B0604020202020204" pitchFamily="34" charset="0"/>
              <a:buChar char="•"/>
            </a:pPr>
            <a:r>
              <a:rPr lang="de-DE" b="1" dirty="0"/>
              <a:t>Benutzen von leichter Bettwäsche/Laken, entfernen der Zudecken </a:t>
            </a:r>
          </a:p>
          <a:p>
            <a:pPr marL="285750" lvl="0" indent="-285750">
              <a:lnSpc>
                <a:spcPct val="150000"/>
              </a:lnSpc>
              <a:buFont typeface="Arial" panose="020B0604020202020204" pitchFamily="34" charset="0"/>
              <a:buChar char="•"/>
            </a:pPr>
            <a:r>
              <a:rPr lang="de-DE" b="1" dirty="0"/>
              <a:t>Anlegen kühlender Arm- oder Fußwickel, auch mit Pfefferminz oder Salbei</a:t>
            </a:r>
          </a:p>
          <a:p>
            <a:pPr marL="285750" lvl="0" indent="-285750">
              <a:lnSpc>
                <a:spcPct val="150000"/>
              </a:lnSpc>
              <a:buFont typeface="Arial" panose="020B0604020202020204" pitchFamily="34" charset="0"/>
              <a:buChar char="•"/>
            </a:pPr>
            <a:r>
              <a:rPr lang="de-DE" b="1" dirty="0"/>
              <a:t>Verwenden von Pulskühlern</a:t>
            </a:r>
          </a:p>
          <a:p>
            <a:pPr marL="285750" indent="-285750">
              <a:lnSpc>
                <a:spcPct val="150000"/>
              </a:lnSpc>
              <a:buFont typeface="Arial" panose="020B0604020202020204" pitchFamily="34" charset="0"/>
              <a:buChar char="•"/>
            </a:pPr>
            <a:r>
              <a:rPr lang="de-DE" b="1" dirty="0"/>
              <a:t>Ventilator</a:t>
            </a:r>
          </a:p>
          <a:p>
            <a:pPr marL="285750" indent="-285750">
              <a:lnSpc>
                <a:spcPct val="150000"/>
              </a:lnSpc>
              <a:buFont typeface="Arial" panose="020B0604020202020204" pitchFamily="34" charset="0"/>
              <a:buChar char="•"/>
            </a:pPr>
            <a:r>
              <a:rPr lang="de-DE" b="1" dirty="0"/>
              <a:t>Lüften in den frühen Morgenstunden und nachts</a:t>
            </a:r>
          </a:p>
        </p:txBody>
      </p:sp>
    </p:spTree>
    <p:extLst>
      <p:ext uri="{BB962C8B-B14F-4D97-AF65-F5344CB8AC3E}">
        <p14:creationId xmlns:p14="http://schemas.microsoft.com/office/powerpoint/2010/main" val="1265854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45</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1477328"/>
          </a:xfrm>
          <a:prstGeom prst="rect">
            <a:avLst/>
          </a:prstGeom>
        </p:spPr>
        <p:txBody>
          <a:bodyPr wrap="square">
            <a:spAutoFit/>
          </a:bodyPr>
          <a:lstStyle/>
          <a:p>
            <a:endParaRPr lang="de-DE" dirty="0"/>
          </a:p>
          <a:p>
            <a:r>
              <a:rPr lang="de-DE" dirty="0"/>
              <a:t>3.6 Nicht nur Frau Weiß hat das Problem mit dem unzureichend </a:t>
            </a:r>
            <a:r>
              <a:rPr lang="de-DE" dirty="0" err="1"/>
              <a:t>verschattbaren</a:t>
            </a:r>
            <a:r>
              <a:rPr lang="de-DE" dirty="0"/>
              <a:t> Fenster nach Süden. </a:t>
            </a:r>
            <a:r>
              <a:rPr lang="de-DE" u="sng" dirty="0"/>
              <a:t>Was sollte mittelfristig und langfristig bedacht werden, um die Zimmertemperatur zu reduzieren?</a:t>
            </a:r>
          </a:p>
          <a:p>
            <a:endParaRPr lang="de-DE" u="sng" dirty="0"/>
          </a:p>
        </p:txBody>
      </p:sp>
    </p:spTree>
    <p:extLst>
      <p:ext uri="{BB962C8B-B14F-4D97-AF65-F5344CB8AC3E}">
        <p14:creationId xmlns:p14="http://schemas.microsoft.com/office/powerpoint/2010/main" val="1971971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46</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5078313"/>
          </a:xfrm>
          <a:prstGeom prst="rect">
            <a:avLst/>
          </a:prstGeom>
        </p:spPr>
        <p:txBody>
          <a:bodyPr wrap="square">
            <a:spAutoFit/>
          </a:bodyPr>
          <a:lstStyle/>
          <a:p>
            <a:endParaRPr lang="de-DE" dirty="0"/>
          </a:p>
          <a:p>
            <a:r>
              <a:rPr lang="de-DE" dirty="0"/>
              <a:t>3.6 Nicht nur Frau Weiß hat das Problem mit dem unzureichend </a:t>
            </a:r>
            <a:r>
              <a:rPr lang="de-DE" dirty="0" err="1"/>
              <a:t>verschattbaren</a:t>
            </a:r>
            <a:r>
              <a:rPr lang="de-DE" dirty="0"/>
              <a:t> Fenster nach Süden. </a:t>
            </a:r>
            <a:r>
              <a:rPr lang="de-DE" u="sng" dirty="0"/>
              <a:t>Was sollte mittelfristig und langfristig bedacht werden, um die Zimmertemperatur zu reduzieren?</a:t>
            </a:r>
          </a:p>
          <a:p>
            <a:endParaRPr lang="de-DE" u="sng" dirty="0"/>
          </a:p>
          <a:p>
            <a:pPr marL="285750" indent="-285750">
              <a:buFont typeface="Arial" panose="020B0604020202020204" pitchFamily="34" charset="0"/>
              <a:buChar char="•"/>
            </a:pPr>
            <a:r>
              <a:rPr lang="de-DE" b="1" dirty="0"/>
              <a:t>Wand- und Dachisolierungen </a:t>
            </a:r>
          </a:p>
          <a:p>
            <a:pPr marL="285750" indent="-285750">
              <a:buFont typeface="Arial" panose="020B0604020202020204" pitchFamily="34" charset="0"/>
              <a:buChar char="•"/>
            </a:pPr>
            <a:r>
              <a:rPr lang="de-DE" b="1" dirty="0"/>
              <a:t>Anbringen einer äußeren Verschattungsmöglichkeit: </a:t>
            </a:r>
          </a:p>
          <a:p>
            <a:pPr marL="742950" lvl="1" indent="-285750">
              <a:buFont typeface="Symbol" panose="05050102010706020507" pitchFamily="18" charset="2"/>
              <a:buChar char="-"/>
            </a:pPr>
            <a:r>
              <a:rPr lang="de-DE" b="1" dirty="0"/>
              <a:t>Rollläden</a:t>
            </a:r>
          </a:p>
          <a:p>
            <a:pPr marL="742950" lvl="1" indent="-285750">
              <a:buFont typeface="Symbol" panose="05050102010706020507" pitchFamily="18" charset="2"/>
              <a:buChar char="-"/>
            </a:pPr>
            <a:r>
              <a:rPr lang="de-DE" b="1" dirty="0"/>
              <a:t>Jalousien</a:t>
            </a:r>
          </a:p>
          <a:p>
            <a:pPr marL="742950" lvl="1" indent="-285750">
              <a:buFont typeface="Symbol" panose="05050102010706020507" pitchFamily="18" charset="2"/>
              <a:buChar char="-"/>
            </a:pPr>
            <a:r>
              <a:rPr lang="de-DE" b="1" dirty="0" err="1"/>
              <a:t>Blendläden</a:t>
            </a:r>
            <a:r>
              <a:rPr lang="de-DE" b="1" dirty="0"/>
              <a:t> mit Luftschlitzen</a:t>
            </a:r>
          </a:p>
          <a:p>
            <a:pPr marL="742950" lvl="1" indent="-285750">
              <a:buFont typeface="Symbol" panose="05050102010706020507" pitchFamily="18" charset="2"/>
              <a:buChar char="-"/>
            </a:pPr>
            <a:r>
              <a:rPr lang="de-DE" b="1" dirty="0"/>
              <a:t>Markisen</a:t>
            </a:r>
          </a:p>
          <a:p>
            <a:pPr marL="742950" lvl="1" indent="-285750">
              <a:buFont typeface="Symbol" panose="05050102010706020507" pitchFamily="18" charset="2"/>
              <a:buChar char="-"/>
            </a:pPr>
            <a:r>
              <a:rPr lang="de-DE" b="1" dirty="0"/>
              <a:t>Sonnensegel </a:t>
            </a:r>
          </a:p>
          <a:p>
            <a:pPr marL="742950" lvl="1" indent="-285750">
              <a:buFont typeface="Symbol" panose="05050102010706020507" pitchFamily="18" charset="2"/>
              <a:buChar char="-"/>
            </a:pPr>
            <a:r>
              <a:rPr lang="de-DE" b="1" dirty="0"/>
              <a:t>Sonnenschutzfolien</a:t>
            </a:r>
          </a:p>
          <a:p>
            <a:pPr marL="285750" indent="-285750">
              <a:buFont typeface="Arial" panose="020B0604020202020204" pitchFamily="34" charset="0"/>
              <a:buChar char="•"/>
            </a:pPr>
            <a:r>
              <a:rPr lang="de-DE" b="1" dirty="0"/>
              <a:t>Moderne Sonnenschutzverglasungen (auch Thermoglas, Wärmeschutzglas oder Isolierverglasung genannt) reduzieren die ins Zimmer gelangende Sonnenenergie</a:t>
            </a:r>
          </a:p>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r>
              <a:rPr lang="de-DE" b="1" dirty="0"/>
              <a:t>Fassaden- und Dachbegrünungen</a:t>
            </a:r>
          </a:p>
        </p:txBody>
      </p:sp>
      <p:sp>
        <p:nvSpPr>
          <p:cNvPr id="7" name="Textfeld 6"/>
          <p:cNvSpPr txBox="1"/>
          <p:nvPr/>
        </p:nvSpPr>
        <p:spPr>
          <a:xfrm>
            <a:off x="874712" y="6453336"/>
            <a:ext cx="4609660" cy="323165"/>
          </a:xfrm>
          <a:prstGeom prst="rect">
            <a:avLst/>
          </a:prstGeom>
          <a:noFill/>
        </p:spPr>
        <p:txBody>
          <a:bodyPr wrap="none" rtlCol="0">
            <a:spAutoFit/>
          </a:bodyPr>
          <a:lstStyle/>
          <a:p>
            <a:pPr algn="l"/>
            <a:r>
              <a:rPr lang="de-DE" sz="1500" dirty="0">
                <a:solidFill>
                  <a:schemeClr val="accent1"/>
                </a:solidFill>
              </a:rPr>
              <a:t> Vergleiche Hitzemaßnahmenplan Seite 54-55</a:t>
            </a:r>
          </a:p>
        </p:txBody>
      </p:sp>
    </p:spTree>
    <p:extLst>
      <p:ext uri="{BB962C8B-B14F-4D97-AF65-F5344CB8AC3E}">
        <p14:creationId xmlns:p14="http://schemas.microsoft.com/office/powerpoint/2010/main" val="2075078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47</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2169825"/>
          </a:xfrm>
          <a:prstGeom prst="rect">
            <a:avLst/>
          </a:prstGeom>
        </p:spPr>
        <p:txBody>
          <a:bodyPr wrap="square">
            <a:spAutoFit/>
          </a:bodyPr>
          <a:lstStyle/>
          <a:p>
            <a:endParaRPr lang="de-DE" dirty="0"/>
          </a:p>
          <a:p>
            <a:r>
              <a:rPr lang="de-DE" dirty="0"/>
              <a:t>3.7 Leider besteht nicht die Möglichkeit, schnell schattenspendende Bäume und Büsche im Außenbereich anzupflanzen. Welche Alternativen bestehen, um Schattenplätze anzubieten? </a:t>
            </a:r>
          </a:p>
          <a:p>
            <a:endParaRPr lang="de-DE" b="1" dirty="0"/>
          </a:p>
          <a:p>
            <a:pPr lvl="0">
              <a:lnSpc>
                <a:spcPct val="150000"/>
              </a:lnSpc>
            </a:pPr>
            <a:endParaRPr lang="de-DE" dirty="0"/>
          </a:p>
          <a:p>
            <a:endParaRPr lang="de-DE" b="1" dirty="0"/>
          </a:p>
        </p:txBody>
      </p:sp>
    </p:spTree>
    <p:extLst>
      <p:ext uri="{BB962C8B-B14F-4D97-AF65-F5344CB8AC3E}">
        <p14:creationId xmlns:p14="http://schemas.microsoft.com/office/powerpoint/2010/main" val="2209011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48</a:t>
            </a:fld>
            <a:endParaRPr lang="de-DE"/>
          </a:p>
        </p:txBody>
      </p:sp>
      <p:sp>
        <p:nvSpPr>
          <p:cNvPr id="5" name="Textplatzhalter 4"/>
          <p:cNvSpPr>
            <a:spLocks noGrp="1"/>
          </p:cNvSpPr>
          <p:nvPr>
            <p:ph type="body" sz="quarter" idx="13"/>
          </p:nvPr>
        </p:nvSpPr>
        <p:spPr>
          <a:xfrm>
            <a:off x="874712" y="1047403"/>
            <a:ext cx="8488519" cy="390295"/>
          </a:xfrm>
        </p:spPr>
        <p:txBody>
          <a:bodyPr/>
          <a:lstStyle/>
          <a:p>
            <a:r>
              <a:rPr lang="de-DE" dirty="0"/>
              <a:t>3. Modul – Berufsgruppenübergreifende Aufgaben</a:t>
            </a:r>
          </a:p>
        </p:txBody>
      </p:sp>
      <p:sp>
        <p:nvSpPr>
          <p:cNvPr id="6" name="Rechteck 5"/>
          <p:cNvSpPr/>
          <p:nvPr/>
        </p:nvSpPr>
        <p:spPr>
          <a:xfrm>
            <a:off x="874712" y="1406014"/>
            <a:ext cx="10153128" cy="3970318"/>
          </a:xfrm>
          <a:prstGeom prst="rect">
            <a:avLst/>
          </a:prstGeom>
        </p:spPr>
        <p:txBody>
          <a:bodyPr wrap="square">
            <a:spAutoFit/>
          </a:bodyPr>
          <a:lstStyle/>
          <a:p>
            <a:endParaRPr lang="de-DE" dirty="0"/>
          </a:p>
          <a:p>
            <a:r>
              <a:rPr lang="de-DE" dirty="0"/>
              <a:t>3.7 Leider besteht nicht die Möglichkeit, schnell schattenspendende Bäume und Büsche im Außenbereich anzupflanzen. Welche Alternativen bestehen, um Schattenplätze anzubieten? </a:t>
            </a:r>
          </a:p>
          <a:p>
            <a:endParaRPr lang="de-DE" b="1" dirty="0"/>
          </a:p>
          <a:p>
            <a:pPr marL="285750" indent="-285750">
              <a:lnSpc>
                <a:spcPct val="150000"/>
              </a:lnSpc>
              <a:buFont typeface="Arial" panose="020B0604020202020204" pitchFamily="34" charset="0"/>
              <a:buChar char="•"/>
            </a:pPr>
            <a:r>
              <a:rPr lang="de-DE" b="1" dirty="0"/>
              <a:t>Bäume und Büsche in Töpfen </a:t>
            </a:r>
          </a:p>
          <a:p>
            <a:pPr marL="285750" indent="-285750">
              <a:lnSpc>
                <a:spcPct val="150000"/>
              </a:lnSpc>
              <a:buFont typeface="Arial" panose="020B0604020202020204" pitchFamily="34" charset="0"/>
              <a:buChar char="•"/>
            </a:pPr>
            <a:r>
              <a:rPr lang="de-DE" b="1" dirty="0"/>
              <a:t>Sonnensegel</a:t>
            </a:r>
          </a:p>
          <a:p>
            <a:pPr marL="285750" indent="-285750">
              <a:lnSpc>
                <a:spcPct val="150000"/>
              </a:lnSpc>
              <a:buFont typeface="Arial" panose="020B0604020202020204" pitchFamily="34" charset="0"/>
              <a:buChar char="•"/>
            </a:pPr>
            <a:r>
              <a:rPr lang="de-DE" b="1" dirty="0"/>
              <a:t>Sonnenschirme</a:t>
            </a:r>
          </a:p>
          <a:p>
            <a:pPr marL="285750" indent="-285750">
              <a:lnSpc>
                <a:spcPct val="150000"/>
              </a:lnSpc>
              <a:buFont typeface="Arial" panose="020B0604020202020204" pitchFamily="34" charset="0"/>
              <a:buChar char="•"/>
            </a:pPr>
            <a:r>
              <a:rPr lang="de-DE" b="1" dirty="0"/>
              <a:t>Markisen</a:t>
            </a:r>
            <a:r>
              <a:rPr lang="de-DE" dirty="0"/>
              <a:t> </a:t>
            </a:r>
          </a:p>
          <a:p>
            <a:pPr marL="285750" indent="-285750">
              <a:lnSpc>
                <a:spcPct val="150000"/>
              </a:lnSpc>
              <a:buFont typeface="Arial" panose="020B0604020202020204" pitchFamily="34" charset="0"/>
              <a:buChar char="•"/>
            </a:pPr>
            <a:r>
              <a:rPr lang="de-DE" b="1" dirty="0"/>
              <a:t>Berankte Pergola aus Holz</a:t>
            </a:r>
          </a:p>
          <a:p>
            <a:pPr lvl="0">
              <a:lnSpc>
                <a:spcPct val="150000"/>
              </a:lnSpc>
            </a:pPr>
            <a:endParaRPr lang="de-DE" dirty="0"/>
          </a:p>
        </p:txBody>
      </p:sp>
    </p:spTree>
    <p:extLst>
      <p:ext uri="{BB962C8B-B14F-4D97-AF65-F5344CB8AC3E}">
        <p14:creationId xmlns:p14="http://schemas.microsoft.com/office/powerpoint/2010/main" val="3331788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1556792"/>
            <a:ext cx="11280576" cy="1512168"/>
          </a:xfrm>
        </p:spPr>
        <p:txBody>
          <a:bodyPr/>
          <a:lstStyle/>
          <a:p>
            <a:r>
              <a:rPr lang="de-DE" dirty="0"/>
              <a:t>Hitzemaßnahmenplan für stationäre </a:t>
            </a:r>
            <a:br>
              <a:rPr lang="de-DE" dirty="0"/>
            </a:br>
            <a:r>
              <a:rPr lang="de-DE" dirty="0"/>
              <a:t>Einrichtungen der Altenpflege – </a:t>
            </a:r>
            <a:br>
              <a:rPr lang="de-DE" dirty="0"/>
            </a:br>
            <a:r>
              <a:rPr lang="de-DE" sz="2400" dirty="0"/>
              <a:t>Aus der Praxis für die Praxis </a:t>
            </a:r>
            <a:endParaRPr lang="de-DE" dirty="0"/>
          </a:p>
        </p:txBody>
      </p:sp>
      <p:sp>
        <p:nvSpPr>
          <p:cNvPr id="4" name="Textplatzhalter 3"/>
          <p:cNvSpPr>
            <a:spLocks noGrp="1"/>
          </p:cNvSpPr>
          <p:nvPr>
            <p:ph type="body" sz="quarter" idx="13"/>
          </p:nvPr>
        </p:nvSpPr>
        <p:spPr>
          <a:xfrm>
            <a:off x="914659" y="3068960"/>
            <a:ext cx="9332959" cy="565146"/>
          </a:xfrm>
        </p:spPr>
        <p:txBody>
          <a:bodyPr/>
          <a:lstStyle/>
          <a:p>
            <a:r>
              <a:rPr lang="de-DE" dirty="0"/>
              <a:t>Vielen Dank für Ihre Aufmerksamkeit !</a:t>
            </a:r>
          </a:p>
        </p:txBody>
      </p:sp>
      <p:sp>
        <p:nvSpPr>
          <p:cNvPr id="5" name="Textplatzhalter 4"/>
          <p:cNvSpPr txBox="1">
            <a:spLocks/>
          </p:cNvSpPr>
          <p:nvPr/>
        </p:nvSpPr>
        <p:spPr>
          <a:xfrm>
            <a:off x="914659" y="3852279"/>
            <a:ext cx="4535098" cy="728849"/>
          </a:xfrm>
          <a:prstGeom prst="rect">
            <a:avLst/>
          </a:prstGeom>
        </p:spPr>
        <p:txBody>
          <a:bodyPr/>
          <a:lstStyle>
            <a:lvl1pPr marL="176213" indent="-176213" algn="l" defTabSz="914400" rtl="0" eaLnBrk="1" latinLnBrk="0" hangingPunct="1">
              <a:lnSpc>
                <a:spcPct val="110000"/>
              </a:lnSpc>
              <a:spcBef>
                <a:spcPts val="0"/>
              </a:spcBef>
              <a:spcAft>
                <a:spcPts val="800"/>
              </a:spcAft>
              <a:buClr>
                <a:schemeClr val="accent1"/>
              </a:buClr>
              <a:buFont typeface="Wingdings" panose="05000000000000000000" pitchFamily="2" charset="2"/>
              <a:buChar char="§"/>
              <a:defRPr sz="1500" kern="1200">
                <a:solidFill>
                  <a:schemeClr val="tx1"/>
                </a:solidFill>
                <a:latin typeface="+mn-lt"/>
                <a:ea typeface="+mn-ea"/>
                <a:cs typeface="+mn-cs"/>
              </a:defRPr>
            </a:lvl1pPr>
            <a:lvl2pPr marL="358775"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solidFill>
                  <a:srgbClr val="00B050"/>
                </a:solidFill>
              </a:rPr>
              <a:t>Birgit Wershofen, Hanna Mertes, </a:t>
            </a:r>
          </a:p>
          <a:p>
            <a:pPr marL="0" indent="0">
              <a:buNone/>
            </a:pPr>
            <a:r>
              <a:rPr lang="de-DE" b="1" dirty="0">
                <a:solidFill>
                  <a:srgbClr val="00B050"/>
                </a:solidFill>
              </a:rPr>
              <a:t>Dr. Julia Schoierer, Katharina </a:t>
            </a:r>
            <a:r>
              <a:rPr lang="de-DE" b="1" dirty="0" err="1">
                <a:solidFill>
                  <a:srgbClr val="00B050"/>
                </a:solidFill>
              </a:rPr>
              <a:t>Deering</a:t>
            </a:r>
            <a:endParaRPr lang="de-DE" b="1" dirty="0">
              <a:solidFill>
                <a:srgbClr val="00B050"/>
              </a:solidFill>
            </a:endParaRPr>
          </a:p>
          <a:p>
            <a:endParaRPr lang="de-DE" dirty="0">
              <a:solidFill>
                <a:srgbClr val="00B050"/>
              </a:solidFill>
            </a:endParaRPr>
          </a:p>
        </p:txBody>
      </p:sp>
      <p:sp>
        <p:nvSpPr>
          <p:cNvPr id="6" name="Textplatzhalter 5"/>
          <p:cNvSpPr txBox="1">
            <a:spLocks/>
          </p:cNvSpPr>
          <p:nvPr/>
        </p:nvSpPr>
        <p:spPr>
          <a:xfrm>
            <a:off x="914659" y="4901303"/>
            <a:ext cx="6549493" cy="1480025"/>
          </a:xfrm>
          <a:prstGeom prst="rect">
            <a:avLst/>
          </a:prstGeom>
        </p:spPr>
        <p:txBody>
          <a:bodyPr/>
          <a:lstStyle>
            <a:lvl1pPr marL="176213" indent="-176213" algn="l" defTabSz="914400" rtl="0" eaLnBrk="1" latinLnBrk="0" hangingPunct="1">
              <a:lnSpc>
                <a:spcPct val="110000"/>
              </a:lnSpc>
              <a:spcBef>
                <a:spcPts val="0"/>
              </a:spcBef>
              <a:spcAft>
                <a:spcPts val="800"/>
              </a:spcAft>
              <a:buClr>
                <a:schemeClr val="accent1"/>
              </a:buClr>
              <a:buFont typeface="Wingdings" panose="05000000000000000000" pitchFamily="2" charset="2"/>
              <a:buChar char="§"/>
              <a:defRPr sz="1500" kern="1200">
                <a:solidFill>
                  <a:schemeClr val="tx1"/>
                </a:solidFill>
                <a:latin typeface="+mn-lt"/>
                <a:ea typeface="+mn-ea"/>
                <a:cs typeface="+mn-cs"/>
              </a:defRPr>
            </a:lvl1pPr>
            <a:lvl2pPr marL="358775"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rgbClr val="00B050"/>
                </a:solidFill>
              </a:rPr>
              <a:t>Institut und Poliklinik für Arbeits-, Sozial- und Umweltmedizin, </a:t>
            </a:r>
          </a:p>
          <a:p>
            <a:pPr marL="0" indent="0">
              <a:buNone/>
            </a:pPr>
            <a:r>
              <a:rPr lang="de-DE" dirty="0">
                <a:solidFill>
                  <a:srgbClr val="00B050"/>
                </a:solidFill>
              </a:rPr>
              <a:t>AG Globale Umwelt-Gesundheit </a:t>
            </a:r>
          </a:p>
          <a:p>
            <a:pPr marL="0" indent="0">
              <a:buNone/>
            </a:pPr>
            <a:r>
              <a:rPr lang="de-DE" dirty="0">
                <a:solidFill>
                  <a:srgbClr val="00B050"/>
                </a:solidFill>
              </a:rPr>
              <a:t>Institut für Didaktik und Ausbildungsforschung in der Medizin, </a:t>
            </a:r>
          </a:p>
          <a:p>
            <a:pPr marL="0" indent="0">
              <a:buNone/>
            </a:pPr>
            <a:r>
              <a:rPr lang="de-DE" dirty="0">
                <a:solidFill>
                  <a:srgbClr val="00B050"/>
                </a:solidFill>
              </a:rPr>
              <a:t>Klinikum der Universität </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0295" y="4216703"/>
            <a:ext cx="32099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2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a:t>
            </a:fld>
            <a:endParaRPr lang="de-DE"/>
          </a:p>
        </p:txBody>
      </p:sp>
      <p:sp>
        <p:nvSpPr>
          <p:cNvPr id="6" name="Rechteck 5"/>
          <p:cNvSpPr/>
          <p:nvPr/>
        </p:nvSpPr>
        <p:spPr>
          <a:xfrm>
            <a:off x="874712" y="1340768"/>
            <a:ext cx="10153128" cy="5016758"/>
          </a:xfrm>
          <a:prstGeom prst="rect">
            <a:avLst/>
          </a:prstGeom>
        </p:spPr>
        <p:txBody>
          <a:bodyPr wrap="square">
            <a:spAutoFit/>
          </a:bodyPr>
          <a:lstStyle/>
          <a:p>
            <a:endParaRPr lang="de-DE" dirty="0"/>
          </a:p>
          <a:p>
            <a:r>
              <a:rPr lang="de-DE" b="1" dirty="0">
                <a:cs typeface="Arial" panose="020B0604020202020204" pitchFamily="34" charset="0"/>
              </a:rPr>
              <a:t>Für Sie als </a:t>
            </a:r>
            <a:r>
              <a:rPr lang="de-DE" b="1" dirty="0" err="1">
                <a:cs typeface="Arial" panose="020B0604020202020204" pitchFamily="34" charset="0"/>
              </a:rPr>
              <a:t>ReferentIn</a:t>
            </a:r>
            <a:r>
              <a:rPr lang="de-DE" b="1" dirty="0">
                <a:cs typeface="Arial" panose="020B0604020202020204" pitchFamily="34" charset="0"/>
              </a:rPr>
              <a:t> zur Orientierung: </a:t>
            </a:r>
          </a:p>
          <a:p>
            <a:endParaRPr lang="de-DE"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Die Module 1-3 umfassen für die Bearbeitung je ca. 15-20 Minuten.</a:t>
            </a:r>
          </a:p>
          <a:p>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Zur Vorbereitung der Schulung wird empfohlen, dass sich die </a:t>
            </a:r>
            <a:r>
              <a:rPr lang="de-DE" sz="1400" dirty="0" err="1">
                <a:cs typeface="Arial" panose="020B0604020202020204" pitchFamily="34" charset="0"/>
              </a:rPr>
              <a:t>TeilnehmerInnen</a:t>
            </a:r>
            <a:r>
              <a:rPr lang="de-DE" sz="1400" dirty="0">
                <a:cs typeface="Arial" panose="020B0604020202020204" pitchFamily="34" charset="0"/>
              </a:rPr>
              <a:t> bereits mit dem Hitzemaßnahmenplan vertraut gemacht haben.</a:t>
            </a:r>
          </a:p>
          <a:p>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Bei Fragestellungen/Aufgaben, die sich auf den Hitzemaßnahmenplan beziehen, wird auf der nachfolgende Folie ein Antwortschema vorgeschlagen.</a:t>
            </a:r>
          </a:p>
          <a:p>
            <a:pPr marL="285750" indent="-285750">
              <a:buFont typeface="Arial" panose="020B0604020202020204" pitchFamily="34" charset="0"/>
              <a:buChar char="•"/>
            </a:pPr>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Weitere Fragestellungen/Aufgaben umfassen Problemsituationen von </a:t>
            </a:r>
            <a:r>
              <a:rPr lang="de-DE" sz="1400" dirty="0" err="1">
                <a:cs typeface="Arial" panose="020B0604020202020204" pitchFamily="34" charset="0"/>
              </a:rPr>
              <a:t>BewohnerInnen</a:t>
            </a:r>
            <a:r>
              <a:rPr lang="de-DE" sz="1400" dirty="0">
                <a:cs typeface="Arial" panose="020B0604020202020204" pitchFamily="34" charset="0"/>
              </a:rPr>
              <a:t> oder Rahmenbedingungen der jeweiligen Einrichtung und bedürfen auf die Einrichtung bezogene Lösungen oder beziehen sich auf mehrere Inhalte des Hitzemaßnahmenplans.</a:t>
            </a:r>
          </a:p>
          <a:p>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Die Schulung kann als Vortrag oder auch für eine interaktive Einführung in den Maßnahmenplan genutzt werden.</a:t>
            </a:r>
          </a:p>
          <a:p>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Die Einführungsschulung eignet sich individuelle Aufgabenbearbeitung der TeilnehmerInnen. Jedoch wird empfohlen, die Lösungen der Aufgaben aller Module im Zuge der berufsgruppenübergreifenden Zusammenarbeit gemeinsam entwickeln zu lassen. Auf diese Weise entstehen Einsichten in die Aufgaben von anderen Berufsgruppen und ein Austausch sowie gegenseitige Wertschätzung werden angeregt.</a:t>
            </a:r>
          </a:p>
        </p:txBody>
      </p:sp>
      <p:sp>
        <p:nvSpPr>
          <p:cNvPr id="7" name="Textplatzhalter 4"/>
          <p:cNvSpPr txBox="1">
            <a:spLocks/>
          </p:cNvSpPr>
          <p:nvPr/>
        </p:nvSpPr>
        <p:spPr bwMode="gray">
          <a:xfrm>
            <a:off x="874712" y="1047403"/>
            <a:ext cx="10333856" cy="390295"/>
          </a:xfrm>
          <a:prstGeom prst="rect">
            <a:avLst/>
          </a:prstGeom>
          <a:solidFill>
            <a:schemeClr val="accent4"/>
          </a:solidFill>
        </p:spPr>
        <p:txBody>
          <a:bodyPr vert="horz" wrap="square" lIns="108000" tIns="18000" rIns="72000" bIns="18000" rtlCol="0" anchor="t" anchorCtr="0">
            <a:spAutoFit/>
          </a:bodyPr>
          <a:lstStyle>
            <a:lvl1pPr marL="0" indent="0" algn="l" defTabSz="914400" rtl="0" eaLnBrk="1" latinLnBrk="0" hangingPunct="1">
              <a:lnSpc>
                <a:spcPct val="100000"/>
              </a:lnSpc>
              <a:spcBef>
                <a:spcPts val="0"/>
              </a:spcBef>
              <a:spcAft>
                <a:spcPts val="0"/>
              </a:spcAft>
              <a:buClr>
                <a:schemeClr val="accent1"/>
              </a:buClr>
              <a:buFont typeface="Wingdings" panose="05000000000000000000" pitchFamily="2" charset="2"/>
              <a:buNone/>
              <a:defRPr sz="2300" b="1" kern="1200">
                <a:solidFill>
                  <a:schemeClr val="bg1"/>
                </a:solidFill>
                <a:latin typeface="+mn-lt"/>
                <a:ea typeface="+mn-ea"/>
                <a:cs typeface="+mn-cs"/>
              </a:defRPr>
            </a:lvl1pPr>
            <a:lvl2pPr marL="176212" indent="0" algn="l" defTabSz="914400" rtl="0" eaLnBrk="1" latinLnBrk="0" hangingPunct="1">
              <a:lnSpc>
                <a:spcPct val="110000"/>
              </a:lnSpc>
              <a:spcBef>
                <a:spcPts val="0"/>
              </a:spcBef>
              <a:spcAft>
                <a:spcPts val="800"/>
              </a:spcAft>
              <a:buClr>
                <a:schemeClr val="accent4"/>
              </a:buClr>
              <a:buFont typeface="Wingdings" panose="05000000000000000000" pitchFamily="2" charset="2"/>
              <a:buNone/>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Erläuterung zur Einführungsschulung</a:t>
            </a:r>
          </a:p>
        </p:txBody>
      </p:sp>
    </p:spTree>
    <p:extLst>
      <p:ext uri="{BB962C8B-B14F-4D97-AF65-F5344CB8AC3E}">
        <p14:creationId xmlns:p14="http://schemas.microsoft.com/office/powerpoint/2010/main" val="677901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5"/>
          </p:nvPr>
        </p:nvSpPr>
        <p:spPr>
          <a:xfrm>
            <a:off x="839416" y="4788383"/>
            <a:ext cx="4535098" cy="728849"/>
          </a:xfrm>
        </p:spPr>
        <p:txBody>
          <a:bodyPr/>
          <a:lstStyle/>
          <a:p>
            <a:r>
              <a:rPr lang="de-DE" b="1" dirty="0"/>
              <a:t>Birgit Wershofen, Hanna Mertes, </a:t>
            </a:r>
          </a:p>
          <a:p>
            <a:r>
              <a:rPr lang="de-DE" b="1" dirty="0"/>
              <a:t>Dr. Julia Schoierer, Katharina Deering</a:t>
            </a:r>
          </a:p>
          <a:p>
            <a:endParaRPr lang="de-DE" dirty="0"/>
          </a:p>
        </p:txBody>
      </p:sp>
      <p:sp>
        <p:nvSpPr>
          <p:cNvPr id="6" name="Textplatzhalter 5"/>
          <p:cNvSpPr>
            <a:spLocks noGrp="1"/>
          </p:cNvSpPr>
          <p:nvPr>
            <p:ph type="body" sz="quarter" idx="16"/>
          </p:nvPr>
        </p:nvSpPr>
        <p:spPr>
          <a:xfrm>
            <a:off x="839416" y="5406838"/>
            <a:ext cx="6420999" cy="1190514"/>
          </a:xfrm>
        </p:spPr>
        <p:txBody>
          <a:bodyPr/>
          <a:lstStyle/>
          <a:p>
            <a:r>
              <a:rPr lang="de-DE" dirty="0"/>
              <a:t>Institut und Poliklinik für Arbeits-, Sozial- und Umweltmedizin</a:t>
            </a:r>
          </a:p>
          <a:p>
            <a:r>
              <a:rPr lang="de-DE" dirty="0"/>
              <a:t>AG Globale Umwelt-Gesundheit </a:t>
            </a:r>
          </a:p>
          <a:p>
            <a:r>
              <a:rPr lang="de-DE" dirty="0"/>
              <a:t>Institut für Didaktik und Ausbildungsforschung in der Medizin</a:t>
            </a:r>
          </a:p>
          <a:p>
            <a:r>
              <a:rPr lang="de-DE" dirty="0"/>
              <a:t>Klinikum der Universität </a:t>
            </a:r>
          </a:p>
          <a:p>
            <a:endParaRPr lang="de-DE" dirty="0"/>
          </a:p>
        </p:txBody>
      </p:sp>
      <p:sp>
        <p:nvSpPr>
          <p:cNvPr id="4" name="Textplatzhalter 3"/>
          <p:cNvSpPr>
            <a:spLocks noGrp="1"/>
          </p:cNvSpPr>
          <p:nvPr>
            <p:ph type="body" sz="quarter" idx="13"/>
          </p:nvPr>
        </p:nvSpPr>
        <p:spPr>
          <a:xfrm>
            <a:off x="839416" y="2652123"/>
            <a:ext cx="6264696" cy="565146"/>
          </a:xfrm>
        </p:spPr>
        <p:txBody>
          <a:bodyPr/>
          <a:lstStyle/>
          <a:p>
            <a:r>
              <a:rPr lang="de-DE" dirty="0"/>
              <a:t>Hitzeschulung (4.Modul)</a:t>
            </a: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507" y="2652123"/>
            <a:ext cx="4608512" cy="4208105"/>
          </a:xfrm>
          <a:prstGeom prst="rect">
            <a:avLst/>
          </a:prstGeom>
        </p:spPr>
      </p:pic>
      <p:sp>
        <p:nvSpPr>
          <p:cNvPr id="9" name="Titel 2"/>
          <p:cNvSpPr>
            <a:spLocks noGrp="1"/>
          </p:cNvSpPr>
          <p:nvPr>
            <p:ph type="ctrTitle"/>
          </p:nvPr>
        </p:nvSpPr>
        <p:spPr>
          <a:xfrm>
            <a:off x="834287" y="1240623"/>
            <a:ext cx="11348732" cy="1426920"/>
          </a:xfrm>
        </p:spPr>
        <p:txBody>
          <a:bodyPr/>
          <a:lstStyle/>
          <a:p>
            <a:r>
              <a:rPr lang="de-DE" dirty="0"/>
              <a:t>Hitzemaßnahmenplan </a:t>
            </a:r>
            <a:r>
              <a:rPr lang="de-DE" dirty="0">
                <a:solidFill>
                  <a:schemeClr val="accent1"/>
                </a:solidFill>
              </a:rPr>
              <a:t>für stationäre </a:t>
            </a:r>
            <a:br>
              <a:rPr lang="de-DE" dirty="0">
                <a:solidFill>
                  <a:schemeClr val="accent1"/>
                </a:solidFill>
              </a:rPr>
            </a:br>
            <a:r>
              <a:rPr lang="de-DE" dirty="0">
                <a:solidFill>
                  <a:schemeClr val="accent1"/>
                </a:solidFill>
              </a:rPr>
              <a:t>Einrichtungen der Altenpflege – </a:t>
            </a:r>
            <a:br>
              <a:rPr lang="de-DE" dirty="0">
                <a:solidFill>
                  <a:schemeClr val="accent1"/>
                </a:solidFill>
              </a:rPr>
            </a:br>
            <a:r>
              <a:rPr lang="de-DE" sz="2400" dirty="0">
                <a:solidFill>
                  <a:schemeClr val="accent1"/>
                </a:solidFill>
              </a:rPr>
              <a:t>Aus der Praxis für die Praxis </a:t>
            </a:r>
          </a:p>
        </p:txBody>
      </p:sp>
    </p:spTree>
    <p:extLst>
      <p:ext uri="{BB962C8B-B14F-4D97-AF65-F5344CB8AC3E}">
        <p14:creationId xmlns:p14="http://schemas.microsoft.com/office/powerpoint/2010/main" val="1260618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51</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Erläuterung zur der Hitzeschulung</a:t>
            </a:r>
          </a:p>
        </p:txBody>
      </p:sp>
      <p:sp>
        <p:nvSpPr>
          <p:cNvPr id="6" name="Rechteck 5"/>
          <p:cNvSpPr/>
          <p:nvPr/>
        </p:nvSpPr>
        <p:spPr>
          <a:xfrm>
            <a:off x="767408" y="1772816"/>
            <a:ext cx="10045824" cy="3350148"/>
          </a:xfrm>
          <a:prstGeom prst="rect">
            <a:avLst/>
          </a:prstGeom>
        </p:spPr>
        <p:txBody>
          <a:bodyPr wrap="square">
            <a:spAutoFit/>
          </a:bodyPr>
          <a:lstStyle/>
          <a:p>
            <a:pPr algn="just">
              <a:lnSpc>
                <a:spcPct val="107000"/>
              </a:lnSpc>
              <a:spcAft>
                <a:spcPts val="800"/>
              </a:spcAft>
            </a:pPr>
            <a:r>
              <a:rPr lang="de-DE" b="1" dirty="0">
                <a:ea typeface="Calibri" panose="020F0502020204030204" pitchFamily="34" charset="0"/>
                <a:cs typeface="Times New Roman" panose="02020603050405020304" pitchFamily="18" charset="0"/>
              </a:rPr>
              <a:t>Herzlich Willkommen zur Hitzeschulung (4. Modul)!</a:t>
            </a:r>
          </a:p>
          <a:p>
            <a:pPr algn="just">
              <a:lnSpc>
                <a:spcPct val="107000"/>
              </a:lnSpc>
              <a:spcAft>
                <a:spcPts val="800"/>
              </a:spcAft>
            </a:pPr>
            <a:endParaRPr lang="de-DE" dirty="0"/>
          </a:p>
          <a:p>
            <a:pPr algn="just">
              <a:lnSpc>
                <a:spcPct val="107000"/>
              </a:lnSpc>
              <a:spcAft>
                <a:spcPts val="800"/>
              </a:spcAft>
            </a:pPr>
            <a:r>
              <a:rPr lang="de-DE" dirty="0"/>
              <a:t>Die Hitzeschulung kann, nach einer Einführung in den Hitzemaßnahmenplan, </a:t>
            </a:r>
          </a:p>
          <a:p>
            <a:pPr algn="just">
              <a:lnSpc>
                <a:spcPct val="107000"/>
              </a:lnSpc>
              <a:spcAft>
                <a:spcPts val="800"/>
              </a:spcAft>
            </a:pPr>
            <a:r>
              <a:rPr lang="de-DE" dirty="0"/>
              <a:t>als kurze Fortbildung für alle Mitarbeiter durchgeführt werden. </a:t>
            </a:r>
            <a:endParaRPr lang="de-DE" dirty="0">
              <a:ea typeface="Calibri" panose="020F0502020204030204" pitchFamily="34" charset="0"/>
              <a:cs typeface="Times New Roman" panose="02020603050405020304" pitchFamily="18" charset="0"/>
            </a:endParaRPr>
          </a:p>
          <a:p>
            <a:pPr>
              <a:lnSpc>
                <a:spcPct val="150000"/>
              </a:lnSpc>
              <a:spcAft>
                <a:spcPts val="0"/>
              </a:spcAft>
            </a:pPr>
            <a:endParaRPr lang="de-DE" dirty="0">
              <a:solidFill>
                <a:srgbClr val="000000"/>
              </a:solidFill>
              <a:ea typeface="Calibri" panose="020F0502020204030204" pitchFamily="34" charset="0"/>
            </a:endParaRPr>
          </a:p>
          <a:p>
            <a:pPr>
              <a:lnSpc>
                <a:spcPct val="150000"/>
              </a:lnSpc>
              <a:spcAft>
                <a:spcPts val="0"/>
              </a:spcAft>
            </a:pPr>
            <a:r>
              <a:rPr lang="de-DE" dirty="0">
                <a:solidFill>
                  <a:srgbClr val="000000"/>
                </a:solidFill>
                <a:ea typeface="Calibri" panose="020F0502020204030204" pitchFamily="34" charset="0"/>
              </a:rPr>
              <a:t>Die </a:t>
            </a:r>
            <a:r>
              <a:rPr lang="de-DE" u="sng" dirty="0">
                <a:solidFill>
                  <a:srgbClr val="000000"/>
                </a:solidFill>
                <a:ea typeface="Calibri" panose="020F0502020204030204" pitchFamily="34" charset="0"/>
              </a:rPr>
              <a:t>übergeordneten Ziele</a:t>
            </a:r>
            <a:r>
              <a:rPr lang="de-DE" dirty="0">
                <a:solidFill>
                  <a:srgbClr val="000000"/>
                </a:solidFill>
                <a:ea typeface="Calibri" panose="020F0502020204030204" pitchFamily="34" charset="0"/>
              </a:rPr>
              <a:t> der Schulung sind, die </a:t>
            </a:r>
            <a:r>
              <a:rPr lang="de-DE" dirty="0" err="1">
                <a:solidFill>
                  <a:srgbClr val="000000"/>
                </a:solidFill>
                <a:ea typeface="Calibri" panose="020F0502020204030204" pitchFamily="34" charset="0"/>
              </a:rPr>
              <a:t>TeilnehmerInnen</a:t>
            </a:r>
            <a:r>
              <a:rPr lang="de-DE" dirty="0">
                <a:solidFill>
                  <a:srgbClr val="000000"/>
                </a:solidFill>
                <a:ea typeface="Calibri" panose="020F0502020204030204" pitchFamily="34" charset="0"/>
              </a:rPr>
              <a:t> auf die Problemstellungen, die sich bei </a:t>
            </a:r>
            <a:r>
              <a:rPr lang="de-DE" dirty="0" err="1">
                <a:solidFill>
                  <a:srgbClr val="000000"/>
                </a:solidFill>
                <a:ea typeface="Calibri" panose="020F0502020204030204" pitchFamily="34" charset="0"/>
              </a:rPr>
              <a:t>BewohnerInnen</a:t>
            </a:r>
            <a:r>
              <a:rPr lang="de-DE" dirty="0">
                <a:solidFill>
                  <a:srgbClr val="000000"/>
                </a:solidFill>
                <a:ea typeface="Calibri" panose="020F0502020204030204" pitchFamily="34" charset="0"/>
              </a:rPr>
              <a:t> durch Hitze ergeben, zu sensibilisieren und für diese Lösungsvorschläge entwickeln zu können.</a:t>
            </a:r>
            <a:endParaRPr lang="de-DE" sz="20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56505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52</a:t>
            </a:fld>
            <a:endParaRPr lang="de-DE"/>
          </a:p>
        </p:txBody>
      </p:sp>
      <p:sp>
        <p:nvSpPr>
          <p:cNvPr id="6" name="Rechteck 5"/>
          <p:cNvSpPr/>
          <p:nvPr/>
        </p:nvSpPr>
        <p:spPr>
          <a:xfrm>
            <a:off x="767408" y="1772816"/>
            <a:ext cx="10153128" cy="5493812"/>
          </a:xfrm>
          <a:prstGeom prst="rect">
            <a:avLst/>
          </a:prstGeom>
        </p:spPr>
        <p:txBody>
          <a:bodyPr wrap="square">
            <a:spAutoFit/>
          </a:bodyPr>
          <a:lstStyle/>
          <a:p>
            <a:r>
              <a:rPr lang="de-DE" dirty="0"/>
              <a:t>Die Hitzeschulung umfasst als viertes Modul folgende Themen und ist für alle Mitarbeiter von Einrichtungen der stationären Altenpflege konzipiert.</a:t>
            </a:r>
          </a:p>
          <a:p>
            <a:endParaRPr lang="de-DE" dirty="0"/>
          </a:p>
          <a:p>
            <a:pPr marL="342900" indent="-342900">
              <a:lnSpc>
                <a:spcPct val="150000"/>
              </a:lnSpc>
              <a:buFont typeface="+mj-lt"/>
              <a:buAutoNum type="arabicPeriod"/>
            </a:pPr>
            <a:r>
              <a:rPr lang="de-DE" b="1" dirty="0"/>
              <a:t>Gesundheitliche Gefahren durch Hitze für ältere Menschen </a:t>
            </a:r>
          </a:p>
          <a:p>
            <a:pPr marL="342900" indent="-342900">
              <a:lnSpc>
                <a:spcPct val="150000"/>
              </a:lnSpc>
              <a:buFont typeface="+mj-lt"/>
              <a:buAutoNum type="arabicPeriod"/>
            </a:pPr>
            <a:r>
              <a:rPr lang="de-DE" b="1" dirty="0"/>
              <a:t>Risikogruppen </a:t>
            </a:r>
          </a:p>
          <a:p>
            <a:pPr marL="342900" indent="-342900">
              <a:lnSpc>
                <a:spcPct val="150000"/>
              </a:lnSpc>
              <a:buFont typeface="+mj-lt"/>
              <a:buAutoNum type="arabicPeriod"/>
            </a:pPr>
            <a:r>
              <a:rPr lang="de-DE" b="1" dirty="0"/>
              <a:t>Frühzeitiges Erkennen von Symptomen </a:t>
            </a:r>
          </a:p>
          <a:p>
            <a:pPr marL="342900" indent="-342900">
              <a:lnSpc>
                <a:spcPct val="150000"/>
              </a:lnSpc>
              <a:buFont typeface="+mj-lt"/>
              <a:buAutoNum type="arabicPeriod"/>
            </a:pPr>
            <a:r>
              <a:rPr lang="de-DE" b="1" dirty="0"/>
              <a:t>Präventionsmaßnahmen </a:t>
            </a:r>
          </a:p>
          <a:p>
            <a:pPr marL="342900" indent="-342900">
              <a:lnSpc>
                <a:spcPct val="150000"/>
              </a:lnSpc>
              <a:buFont typeface="+mj-lt"/>
              <a:buAutoNum type="arabicPeriod"/>
            </a:pPr>
            <a:r>
              <a:rPr lang="de-DE" b="1" dirty="0"/>
              <a:t>Richtige Ernährung bei Hitze </a:t>
            </a:r>
          </a:p>
          <a:p>
            <a:pPr marL="342900" indent="-342900">
              <a:lnSpc>
                <a:spcPct val="150000"/>
              </a:lnSpc>
              <a:buFont typeface="+mj-lt"/>
              <a:buAutoNum type="arabicPeriod"/>
            </a:pPr>
            <a:r>
              <a:rPr lang="de-DE" b="1" dirty="0"/>
              <a:t>Trinkmotivation </a:t>
            </a:r>
          </a:p>
          <a:p>
            <a:pPr marL="342900" indent="-342900">
              <a:lnSpc>
                <a:spcPct val="150000"/>
              </a:lnSpc>
              <a:buFont typeface="+mj-lt"/>
              <a:buAutoNum type="arabicPeriod"/>
            </a:pPr>
            <a:r>
              <a:rPr lang="de-DE" b="1" dirty="0"/>
              <a:t>Schutz der Mitarbeiter bei Hitze </a:t>
            </a:r>
          </a:p>
          <a:p>
            <a:pPr marL="342900" indent="-342900">
              <a:lnSpc>
                <a:spcPct val="150000"/>
              </a:lnSpc>
              <a:buFont typeface="+mj-lt"/>
              <a:buAutoNum type="arabicPeriod"/>
            </a:pPr>
            <a:r>
              <a:rPr lang="de-DE" b="1" dirty="0"/>
              <a:t>Bauliche Maßnahmen zum Schutz vor Hitze </a:t>
            </a:r>
          </a:p>
          <a:p>
            <a:pPr marL="342900" indent="-342900">
              <a:lnSpc>
                <a:spcPct val="150000"/>
              </a:lnSpc>
              <a:buFont typeface="+mj-lt"/>
              <a:buAutoNum type="arabicPeriod"/>
            </a:pPr>
            <a:endParaRPr lang="de-DE" b="1" dirty="0"/>
          </a:p>
          <a:p>
            <a:endParaRPr lang="de-DE" dirty="0"/>
          </a:p>
          <a:p>
            <a:endParaRPr lang="de-DE" dirty="0"/>
          </a:p>
          <a:p>
            <a:endParaRPr lang="de-DE" dirty="0"/>
          </a:p>
        </p:txBody>
      </p:sp>
      <p:sp>
        <p:nvSpPr>
          <p:cNvPr id="7" name="Textplatzhalter 4"/>
          <p:cNvSpPr txBox="1">
            <a:spLocks/>
          </p:cNvSpPr>
          <p:nvPr/>
        </p:nvSpPr>
        <p:spPr bwMode="gray">
          <a:xfrm>
            <a:off x="874712" y="1047403"/>
            <a:ext cx="10261848" cy="390295"/>
          </a:xfrm>
          <a:prstGeom prst="rect">
            <a:avLst/>
          </a:prstGeom>
          <a:solidFill>
            <a:schemeClr val="accent4"/>
          </a:solidFill>
        </p:spPr>
        <p:txBody>
          <a:bodyPr vert="horz" wrap="square" lIns="108000" tIns="18000" rIns="72000" bIns="18000" rtlCol="0" anchor="t" anchorCtr="0">
            <a:spAutoFit/>
          </a:bodyPr>
          <a:lstStyle>
            <a:lvl1pPr marL="0" indent="0" algn="l" defTabSz="914400" rtl="0" eaLnBrk="1" latinLnBrk="0" hangingPunct="1">
              <a:lnSpc>
                <a:spcPct val="100000"/>
              </a:lnSpc>
              <a:spcBef>
                <a:spcPts val="0"/>
              </a:spcBef>
              <a:spcAft>
                <a:spcPts val="0"/>
              </a:spcAft>
              <a:buClr>
                <a:schemeClr val="accent1"/>
              </a:buClr>
              <a:buFont typeface="Wingdings" panose="05000000000000000000" pitchFamily="2" charset="2"/>
              <a:buNone/>
              <a:defRPr sz="2300" b="1" kern="1200">
                <a:solidFill>
                  <a:schemeClr val="bg1"/>
                </a:solidFill>
                <a:latin typeface="+mn-lt"/>
                <a:ea typeface="+mn-ea"/>
                <a:cs typeface="+mn-cs"/>
              </a:defRPr>
            </a:lvl1pPr>
            <a:lvl2pPr marL="176212" indent="0" algn="l" defTabSz="914400" rtl="0" eaLnBrk="1" latinLnBrk="0" hangingPunct="1">
              <a:lnSpc>
                <a:spcPct val="110000"/>
              </a:lnSpc>
              <a:spcBef>
                <a:spcPts val="0"/>
              </a:spcBef>
              <a:spcAft>
                <a:spcPts val="800"/>
              </a:spcAft>
              <a:buClr>
                <a:schemeClr val="accent4"/>
              </a:buClr>
              <a:buFont typeface="Wingdings" panose="05000000000000000000" pitchFamily="2" charset="2"/>
              <a:buNone/>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Erläuterung zur Hitzeschulung</a:t>
            </a:r>
          </a:p>
        </p:txBody>
      </p:sp>
    </p:spTree>
    <p:extLst>
      <p:ext uri="{BB962C8B-B14F-4D97-AF65-F5344CB8AC3E}">
        <p14:creationId xmlns:p14="http://schemas.microsoft.com/office/powerpoint/2010/main" val="2938326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53</a:t>
            </a:fld>
            <a:endParaRPr lang="de-DE"/>
          </a:p>
        </p:txBody>
      </p:sp>
      <p:sp>
        <p:nvSpPr>
          <p:cNvPr id="6" name="Rechteck 5"/>
          <p:cNvSpPr/>
          <p:nvPr/>
        </p:nvSpPr>
        <p:spPr>
          <a:xfrm>
            <a:off x="874712" y="1340768"/>
            <a:ext cx="10153128" cy="4585871"/>
          </a:xfrm>
          <a:prstGeom prst="rect">
            <a:avLst/>
          </a:prstGeom>
        </p:spPr>
        <p:txBody>
          <a:bodyPr wrap="square">
            <a:spAutoFit/>
          </a:bodyPr>
          <a:lstStyle/>
          <a:p>
            <a:endParaRPr lang="de-DE" dirty="0"/>
          </a:p>
          <a:p>
            <a:r>
              <a:rPr lang="de-DE" b="1" dirty="0">
                <a:cs typeface="Arial" panose="020B0604020202020204" pitchFamily="34" charset="0"/>
              </a:rPr>
              <a:t>Für Sie als </a:t>
            </a:r>
            <a:r>
              <a:rPr lang="de-DE" b="1" dirty="0" err="1">
                <a:cs typeface="Arial" panose="020B0604020202020204" pitchFamily="34" charset="0"/>
              </a:rPr>
              <a:t>ReferentIn</a:t>
            </a:r>
            <a:r>
              <a:rPr lang="de-DE" b="1" dirty="0">
                <a:cs typeface="Arial" panose="020B0604020202020204" pitchFamily="34" charset="0"/>
              </a:rPr>
              <a:t> zur Orientierung: </a:t>
            </a:r>
          </a:p>
          <a:p>
            <a:endParaRPr lang="de-DE"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Die Hitzeschulung umfasst für die Bearbeitung ca. 40-60 Minuten.</a:t>
            </a:r>
          </a:p>
          <a:p>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Zur Vorbereitung der Schulung wird empfohlen, dass sich die </a:t>
            </a:r>
            <a:r>
              <a:rPr lang="de-DE" sz="1400" dirty="0" err="1">
                <a:cs typeface="Arial" panose="020B0604020202020204" pitchFamily="34" charset="0"/>
              </a:rPr>
              <a:t>TeilnehmerInnen</a:t>
            </a:r>
            <a:r>
              <a:rPr lang="de-DE" sz="1400" dirty="0">
                <a:cs typeface="Arial" panose="020B0604020202020204" pitchFamily="34" charset="0"/>
              </a:rPr>
              <a:t> bereits mit dem Hitzemaßnahmenplan vertraut gemacht haben.</a:t>
            </a:r>
          </a:p>
          <a:p>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Bei Fragestellungen/Aufgaben, die sich auf den Hitzemaßnahmenplan beziehen, wird auf der nachfolgende Folie ein Antwortschema vorgeschlagen.</a:t>
            </a:r>
          </a:p>
          <a:p>
            <a:pPr marL="285750" indent="-285750">
              <a:buFont typeface="Arial" panose="020B0604020202020204" pitchFamily="34" charset="0"/>
              <a:buChar char="•"/>
            </a:pPr>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Weitere Fragestellungen/Aufgaben umfassen Problemsituationen von </a:t>
            </a:r>
            <a:r>
              <a:rPr lang="de-DE" sz="1400" dirty="0" err="1">
                <a:cs typeface="Arial" panose="020B0604020202020204" pitchFamily="34" charset="0"/>
              </a:rPr>
              <a:t>BewohnerInnen</a:t>
            </a:r>
            <a:r>
              <a:rPr lang="de-DE" sz="1400" dirty="0">
                <a:cs typeface="Arial" panose="020B0604020202020204" pitchFamily="34" charset="0"/>
              </a:rPr>
              <a:t> oder Rahmenbedingungen der jeweiligen Einrichtung und bedürfen auf die Einrichtung bezogene Lösungen.</a:t>
            </a:r>
          </a:p>
          <a:p>
            <a:pPr marL="285750" indent="-285750">
              <a:buFont typeface="Arial" panose="020B0604020202020204" pitchFamily="34" charset="0"/>
              <a:buChar char="•"/>
            </a:pPr>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Die Schulung kann als Vortrag oder auch für eine interaktive Fortbildung genutzt werden.</a:t>
            </a:r>
          </a:p>
          <a:p>
            <a:endParaRPr lang="de-DE" sz="1400" dirty="0">
              <a:cs typeface="Arial" panose="020B0604020202020204" pitchFamily="34" charset="0"/>
            </a:endParaRPr>
          </a:p>
          <a:p>
            <a:pPr marL="285750" indent="-285750">
              <a:buFont typeface="Arial" panose="020B0604020202020204" pitchFamily="34" charset="0"/>
              <a:buChar char="•"/>
            </a:pPr>
            <a:r>
              <a:rPr lang="de-DE" sz="1400" dirty="0">
                <a:cs typeface="Arial" panose="020B0604020202020204" pitchFamily="34" charset="0"/>
              </a:rPr>
              <a:t>Die Hitzeschulung eignet sich individuelle Aufgabenbearbeitung der </a:t>
            </a:r>
            <a:r>
              <a:rPr lang="de-DE" sz="1400" dirty="0" err="1">
                <a:cs typeface="Arial" panose="020B0604020202020204" pitchFamily="34" charset="0"/>
              </a:rPr>
              <a:t>TeilnehmerInnen</a:t>
            </a:r>
            <a:r>
              <a:rPr lang="de-DE" sz="1400" dirty="0">
                <a:cs typeface="Arial" panose="020B0604020202020204" pitchFamily="34" charset="0"/>
              </a:rPr>
              <a:t>. Jedoch wird empfohlen, die Lösungen der Aufgaben im Zuge der berufsgruppenübergreifenden Zusammenarbeit gemeinsam entwickeln zu lassen. Auf diese Weise entstehen Einsichten in die Aufgaben von anderen Berufsgruppen und ein Austausch sowie gegenseitige Wertschätzung werden angeregt.</a:t>
            </a:r>
          </a:p>
        </p:txBody>
      </p:sp>
      <p:sp>
        <p:nvSpPr>
          <p:cNvPr id="7" name="Textplatzhalter 4"/>
          <p:cNvSpPr txBox="1">
            <a:spLocks/>
          </p:cNvSpPr>
          <p:nvPr/>
        </p:nvSpPr>
        <p:spPr bwMode="gray">
          <a:xfrm>
            <a:off x="874712" y="1047403"/>
            <a:ext cx="10333856" cy="390295"/>
          </a:xfrm>
          <a:prstGeom prst="rect">
            <a:avLst/>
          </a:prstGeom>
          <a:solidFill>
            <a:schemeClr val="accent4"/>
          </a:solidFill>
        </p:spPr>
        <p:txBody>
          <a:bodyPr vert="horz" wrap="square" lIns="108000" tIns="18000" rIns="72000" bIns="18000" rtlCol="0" anchor="t" anchorCtr="0">
            <a:spAutoFit/>
          </a:bodyPr>
          <a:lstStyle>
            <a:lvl1pPr marL="0" indent="0" algn="l" defTabSz="914400" rtl="0" eaLnBrk="1" latinLnBrk="0" hangingPunct="1">
              <a:lnSpc>
                <a:spcPct val="100000"/>
              </a:lnSpc>
              <a:spcBef>
                <a:spcPts val="0"/>
              </a:spcBef>
              <a:spcAft>
                <a:spcPts val="0"/>
              </a:spcAft>
              <a:buClr>
                <a:schemeClr val="accent1"/>
              </a:buClr>
              <a:buFont typeface="Wingdings" panose="05000000000000000000" pitchFamily="2" charset="2"/>
              <a:buNone/>
              <a:defRPr sz="2300" b="1" kern="1200">
                <a:solidFill>
                  <a:schemeClr val="bg1"/>
                </a:solidFill>
                <a:latin typeface="+mn-lt"/>
                <a:ea typeface="+mn-ea"/>
                <a:cs typeface="+mn-cs"/>
              </a:defRPr>
            </a:lvl1pPr>
            <a:lvl2pPr marL="176212" indent="0" algn="l" defTabSz="914400" rtl="0" eaLnBrk="1" latinLnBrk="0" hangingPunct="1">
              <a:lnSpc>
                <a:spcPct val="110000"/>
              </a:lnSpc>
              <a:spcBef>
                <a:spcPts val="0"/>
              </a:spcBef>
              <a:spcAft>
                <a:spcPts val="800"/>
              </a:spcAft>
              <a:buClr>
                <a:schemeClr val="accent4"/>
              </a:buClr>
              <a:buFont typeface="Wingdings" panose="05000000000000000000" pitchFamily="2" charset="2"/>
              <a:buNone/>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Erläuterung zur Hitzeschulung</a:t>
            </a:r>
          </a:p>
        </p:txBody>
      </p:sp>
    </p:spTree>
    <p:extLst>
      <p:ext uri="{BB962C8B-B14F-4D97-AF65-F5344CB8AC3E}">
        <p14:creationId xmlns:p14="http://schemas.microsoft.com/office/powerpoint/2010/main" val="3789709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54</a:t>
            </a:fld>
            <a:endParaRPr lang="de-DE"/>
          </a:p>
        </p:txBody>
      </p:sp>
      <p:sp>
        <p:nvSpPr>
          <p:cNvPr id="5" name="Textplatzhalter 4"/>
          <p:cNvSpPr>
            <a:spLocks noGrp="1"/>
          </p:cNvSpPr>
          <p:nvPr>
            <p:ph type="body" sz="quarter" idx="13"/>
          </p:nvPr>
        </p:nvSpPr>
        <p:spPr>
          <a:xfrm>
            <a:off x="874712" y="1047403"/>
            <a:ext cx="10380062" cy="581397"/>
          </a:xfrm>
        </p:spPr>
        <p:txBody>
          <a:bodyPr/>
          <a:lstStyle/>
          <a:p>
            <a:r>
              <a:rPr lang="de-DE" dirty="0"/>
              <a:t>1. Gesundheitliche Gefahren durch Hitze für ältere Menschen </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424" y="1772816"/>
            <a:ext cx="1996448" cy="1330571"/>
          </a:xfrm>
          <a:prstGeom prst="rect">
            <a:avLst/>
          </a:prstGeom>
        </p:spPr>
      </p:pic>
      <p:sp>
        <p:nvSpPr>
          <p:cNvPr id="7" name="Rechteck 6"/>
          <p:cNvSpPr/>
          <p:nvPr/>
        </p:nvSpPr>
        <p:spPr>
          <a:xfrm>
            <a:off x="869319" y="1772816"/>
            <a:ext cx="10153128" cy="1200329"/>
          </a:xfrm>
          <a:prstGeom prst="rect">
            <a:avLst/>
          </a:prstGeom>
        </p:spPr>
        <p:txBody>
          <a:bodyPr wrap="square">
            <a:spAutoFit/>
          </a:bodyPr>
          <a:lstStyle/>
          <a:p>
            <a:endParaRPr lang="de-DE" dirty="0"/>
          </a:p>
          <a:p>
            <a:r>
              <a:rPr lang="de-DE" u="sng" dirty="0"/>
              <a:t>1.1  Erklären Sie, warum Hitzewellen und Tropennächte für ältere Menschen besonders gefährlich sind?</a:t>
            </a:r>
          </a:p>
          <a:p>
            <a:endParaRPr lang="de-DE" dirty="0"/>
          </a:p>
        </p:txBody>
      </p:sp>
    </p:spTree>
    <p:extLst>
      <p:ext uri="{BB962C8B-B14F-4D97-AF65-F5344CB8AC3E}">
        <p14:creationId xmlns:p14="http://schemas.microsoft.com/office/powerpoint/2010/main" val="156622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55</a:t>
            </a:fld>
            <a:endParaRPr lang="de-DE"/>
          </a:p>
        </p:txBody>
      </p:sp>
      <p:sp>
        <p:nvSpPr>
          <p:cNvPr id="5" name="Textplatzhalter 4"/>
          <p:cNvSpPr>
            <a:spLocks noGrp="1"/>
          </p:cNvSpPr>
          <p:nvPr>
            <p:ph type="body" sz="quarter" idx="13"/>
          </p:nvPr>
        </p:nvSpPr>
        <p:spPr>
          <a:xfrm>
            <a:off x="874712" y="1047403"/>
            <a:ext cx="10380062" cy="581397"/>
          </a:xfrm>
        </p:spPr>
        <p:txBody>
          <a:bodyPr/>
          <a:lstStyle/>
          <a:p>
            <a:r>
              <a:rPr lang="de-DE" dirty="0"/>
              <a:t>1. Gesundheitliche Gefahren durch Hitze für ältere Menschen </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424" y="1772816"/>
            <a:ext cx="1996448" cy="1330571"/>
          </a:xfrm>
          <a:prstGeom prst="rect">
            <a:avLst/>
          </a:prstGeom>
        </p:spPr>
      </p:pic>
      <p:sp>
        <p:nvSpPr>
          <p:cNvPr id="7" name="Rechteck 6"/>
          <p:cNvSpPr/>
          <p:nvPr/>
        </p:nvSpPr>
        <p:spPr>
          <a:xfrm>
            <a:off x="869319" y="1772816"/>
            <a:ext cx="10153128" cy="1200329"/>
          </a:xfrm>
          <a:prstGeom prst="rect">
            <a:avLst/>
          </a:prstGeom>
        </p:spPr>
        <p:txBody>
          <a:bodyPr wrap="square">
            <a:spAutoFit/>
          </a:bodyPr>
          <a:lstStyle/>
          <a:p>
            <a:endParaRPr lang="de-DE" dirty="0"/>
          </a:p>
          <a:p>
            <a:r>
              <a:rPr lang="de-DE" u="sng" dirty="0"/>
              <a:t>1.1  Erklären Sie, warum Hitzewellen und Tropennächte für ältere Menschen besonders gefährlich sind?</a:t>
            </a:r>
          </a:p>
          <a:p>
            <a:endParaRPr lang="de-DE" dirty="0"/>
          </a:p>
        </p:txBody>
      </p:sp>
      <p:sp>
        <p:nvSpPr>
          <p:cNvPr id="8" name="Rechteck 7"/>
          <p:cNvSpPr/>
          <p:nvPr/>
        </p:nvSpPr>
        <p:spPr>
          <a:xfrm>
            <a:off x="890050" y="2492896"/>
            <a:ext cx="10153128" cy="3970318"/>
          </a:xfrm>
          <a:prstGeom prst="rect">
            <a:avLst/>
          </a:prstGeom>
        </p:spPr>
        <p:txBody>
          <a:bodyPr wrap="square">
            <a:spAutoFit/>
          </a:bodyPr>
          <a:lstStyle/>
          <a:p>
            <a:endParaRPr lang="de-DE" dirty="0"/>
          </a:p>
          <a:p>
            <a:pPr marL="285750" indent="-285750">
              <a:lnSpc>
                <a:spcPct val="150000"/>
              </a:lnSpc>
              <a:buFont typeface="Arial" panose="020B0604020202020204" pitchFamily="34" charset="0"/>
              <a:buChar char="•"/>
            </a:pPr>
            <a:r>
              <a:rPr lang="de-DE" b="1" dirty="0"/>
              <a:t>Das Durstgefühl nimmt ab und das Risiko auszutrocknen, steigt.</a:t>
            </a:r>
          </a:p>
          <a:p>
            <a:pPr marL="285750" indent="-285750">
              <a:lnSpc>
                <a:spcPct val="150000"/>
              </a:lnSpc>
              <a:buFont typeface="Arial" panose="020B0604020202020204" pitchFamily="34" charset="0"/>
              <a:buChar char="•"/>
            </a:pPr>
            <a:r>
              <a:rPr lang="de-DE" b="1" dirty="0"/>
              <a:t>Die Hitzeregulation des Körpers ist vermindert, weil mit dem Alter… </a:t>
            </a:r>
          </a:p>
          <a:p>
            <a:pPr marL="285750" indent="-285750">
              <a:lnSpc>
                <a:spcPct val="150000"/>
              </a:lnSpc>
              <a:buFont typeface="Symbol" panose="05050102010706020507" pitchFamily="18" charset="2"/>
              <a:buChar char="-"/>
            </a:pPr>
            <a:r>
              <a:rPr lang="de-DE" b="1" dirty="0"/>
              <a:t>di</a:t>
            </a:r>
            <a:r>
              <a:rPr lang="de-DE" sz="1600" b="1" dirty="0"/>
              <a:t>e Leistungsfähigkeit des Herzens und der Gefäße abnimmt </a:t>
            </a:r>
          </a:p>
          <a:p>
            <a:pPr marL="285750" indent="-285750">
              <a:lnSpc>
                <a:spcPct val="150000"/>
              </a:lnSpc>
              <a:buFont typeface="Symbol" panose="05050102010706020507" pitchFamily="18" charset="2"/>
              <a:buChar char="-"/>
            </a:pPr>
            <a:r>
              <a:rPr lang="de-DE" sz="1600" b="1" dirty="0"/>
              <a:t>weniger Blut Richtung Haut transportiert wird und der Körper daher weniger Wärme an die Umgebung abgibt </a:t>
            </a:r>
          </a:p>
          <a:p>
            <a:pPr marL="285750" indent="-285750">
              <a:lnSpc>
                <a:spcPct val="150000"/>
              </a:lnSpc>
              <a:buFont typeface="Symbol" panose="05050102010706020507" pitchFamily="18" charset="2"/>
              <a:buChar char="-"/>
            </a:pPr>
            <a:r>
              <a:rPr lang="de-DE" sz="1600" b="1" dirty="0"/>
              <a:t>der Körper weniger schwitzt, und so weniger Körperwärme abgegeben wird </a:t>
            </a:r>
          </a:p>
          <a:p>
            <a:pPr>
              <a:lnSpc>
                <a:spcPct val="150000"/>
              </a:lnSpc>
            </a:pPr>
            <a:endParaRPr lang="de-DE" b="1" dirty="0"/>
          </a:p>
          <a:p>
            <a:pPr>
              <a:lnSpc>
                <a:spcPct val="150000"/>
              </a:lnSpc>
            </a:pPr>
            <a:r>
              <a:rPr lang="de-DE" b="1" dirty="0"/>
              <a:t>Das heißt also: der Körper älterer Menschen kann sich nicht mehr </a:t>
            </a:r>
          </a:p>
          <a:p>
            <a:pPr>
              <a:lnSpc>
                <a:spcPct val="150000"/>
              </a:lnSpc>
            </a:pPr>
            <a:r>
              <a:rPr lang="de-DE" b="1" dirty="0"/>
              <a:t>so gut an die Umgebungstemperatur anpassen. </a:t>
            </a:r>
          </a:p>
        </p:txBody>
      </p:sp>
      <p:sp>
        <p:nvSpPr>
          <p:cNvPr id="9" name="Textfeld 8"/>
          <p:cNvSpPr txBox="1"/>
          <p:nvPr/>
        </p:nvSpPr>
        <p:spPr>
          <a:xfrm>
            <a:off x="869319" y="6463214"/>
            <a:ext cx="4157613" cy="323165"/>
          </a:xfrm>
          <a:prstGeom prst="rect">
            <a:avLst/>
          </a:prstGeom>
          <a:noFill/>
        </p:spPr>
        <p:txBody>
          <a:bodyPr wrap="none" rtlCol="0">
            <a:spAutoFit/>
          </a:bodyPr>
          <a:lstStyle/>
          <a:p>
            <a:pPr algn="l"/>
            <a:r>
              <a:rPr lang="de-DE" sz="1500" dirty="0">
                <a:solidFill>
                  <a:schemeClr val="accent1"/>
                </a:solidFill>
              </a:rPr>
              <a:t> Vergleiche Hitzemaßnahmenplan Seite 8</a:t>
            </a:r>
          </a:p>
        </p:txBody>
      </p:sp>
    </p:spTree>
    <p:extLst>
      <p:ext uri="{BB962C8B-B14F-4D97-AF65-F5344CB8AC3E}">
        <p14:creationId xmlns:p14="http://schemas.microsoft.com/office/powerpoint/2010/main" val="3528776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56</a:t>
            </a:fld>
            <a:endParaRPr lang="de-DE"/>
          </a:p>
        </p:txBody>
      </p:sp>
      <p:sp>
        <p:nvSpPr>
          <p:cNvPr id="5" name="Textplatzhalter 4"/>
          <p:cNvSpPr>
            <a:spLocks noGrp="1"/>
          </p:cNvSpPr>
          <p:nvPr>
            <p:ph type="body" sz="quarter" idx="13"/>
          </p:nvPr>
        </p:nvSpPr>
        <p:spPr>
          <a:xfrm>
            <a:off x="874712" y="1047403"/>
            <a:ext cx="10380062" cy="581397"/>
          </a:xfrm>
        </p:spPr>
        <p:txBody>
          <a:bodyPr/>
          <a:lstStyle/>
          <a:p>
            <a:r>
              <a:rPr lang="de-DE" dirty="0"/>
              <a:t>1. Gesundheitliche Gefahren durch Hitze für ältere Menschen </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3576" y="3092689"/>
            <a:ext cx="1996448" cy="1330571"/>
          </a:xfrm>
          <a:prstGeom prst="rect">
            <a:avLst/>
          </a:prstGeom>
        </p:spPr>
      </p:pic>
      <p:sp>
        <p:nvSpPr>
          <p:cNvPr id="10" name="Rechteck 9"/>
          <p:cNvSpPr/>
          <p:nvPr/>
        </p:nvSpPr>
        <p:spPr>
          <a:xfrm>
            <a:off x="869319" y="1772816"/>
            <a:ext cx="10153128" cy="3970318"/>
          </a:xfrm>
          <a:prstGeom prst="rect">
            <a:avLst/>
          </a:prstGeom>
        </p:spPr>
        <p:txBody>
          <a:bodyPr wrap="square">
            <a:spAutoFit/>
          </a:bodyPr>
          <a:lstStyle/>
          <a:p>
            <a:endParaRPr lang="de-DE" dirty="0"/>
          </a:p>
          <a:p>
            <a:r>
              <a:rPr lang="de-DE" u="sng" dirty="0"/>
              <a:t>1.2. Bei welchen Ereignissen ist es dringend erforderlich den Rettungsdienst zu alarmieren?</a:t>
            </a:r>
            <a:endParaRPr lang="de-DE" dirty="0"/>
          </a:p>
          <a:p>
            <a:endParaRPr lang="de-DE" b="1" dirty="0"/>
          </a:p>
          <a:p>
            <a:endParaRPr lang="de-DE" b="1" dirty="0"/>
          </a:p>
          <a:p>
            <a:pPr marL="285750" indent="-285750">
              <a:lnSpc>
                <a:spcPct val="150000"/>
              </a:lnSpc>
              <a:buFont typeface="Arial" panose="020B0604020202020204" pitchFamily="34" charset="0"/>
              <a:buChar char="•"/>
            </a:pPr>
            <a:r>
              <a:rPr lang="de-DE" dirty="0"/>
              <a:t>Hitzschlag </a:t>
            </a:r>
          </a:p>
          <a:p>
            <a:pPr marL="285750" indent="-285750">
              <a:lnSpc>
                <a:spcPct val="150000"/>
              </a:lnSpc>
              <a:buFont typeface="Arial" panose="020B0604020202020204" pitchFamily="34" charset="0"/>
              <a:buChar char="•"/>
            </a:pPr>
            <a:r>
              <a:rPr lang="de-DE" dirty="0"/>
              <a:t>Hitzeerschöpfung</a:t>
            </a:r>
          </a:p>
          <a:p>
            <a:pPr marL="285750" indent="-285750">
              <a:lnSpc>
                <a:spcPct val="150000"/>
              </a:lnSpc>
              <a:buFont typeface="Arial" panose="020B0604020202020204" pitchFamily="34" charset="0"/>
              <a:buChar char="•"/>
            </a:pPr>
            <a:r>
              <a:rPr lang="de-DE" dirty="0"/>
              <a:t>Hitzekollaps</a:t>
            </a:r>
          </a:p>
          <a:p>
            <a:pPr marL="285750" indent="-285750">
              <a:lnSpc>
                <a:spcPct val="150000"/>
              </a:lnSpc>
              <a:buFont typeface="Arial" panose="020B0604020202020204" pitchFamily="34" charset="0"/>
              <a:buChar char="•"/>
            </a:pPr>
            <a:r>
              <a:rPr lang="de-DE" dirty="0"/>
              <a:t>Hitzekrampf</a:t>
            </a:r>
          </a:p>
          <a:p>
            <a:pPr marL="285750" indent="-285750">
              <a:lnSpc>
                <a:spcPct val="150000"/>
              </a:lnSpc>
              <a:buFont typeface="Arial" panose="020B0604020202020204" pitchFamily="34" charset="0"/>
              <a:buChar char="•"/>
            </a:pPr>
            <a:r>
              <a:rPr lang="de-DE" dirty="0"/>
              <a:t>Sonnenstich</a:t>
            </a:r>
          </a:p>
          <a:p>
            <a:pPr marL="285750" indent="-285750">
              <a:lnSpc>
                <a:spcPct val="150000"/>
              </a:lnSpc>
              <a:buFont typeface="Arial" panose="020B0604020202020204" pitchFamily="34" charset="0"/>
              <a:buChar char="•"/>
            </a:pPr>
            <a:r>
              <a:rPr lang="de-DE" dirty="0"/>
              <a:t>Hitzeausschlag</a:t>
            </a:r>
          </a:p>
        </p:txBody>
      </p:sp>
    </p:spTree>
    <p:extLst>
      <p:ext uri="{BB962C8B-B14F-4D97-AF65-F5344CB8AC3E}">
        <p14:creationId xmlns:p14="http://schemas.microsoft.com/office/powerpoint/2010/main" val="4002710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57</a:t>
            </a:fld>
            <a:endParaRPr lang="de-DE"/>
          </a:p>
        </p:txBody>
      </p:sp>
      <p:sp>
        <p:nvSpPr>
          <p:cNvPr id="5" name="Textplatzhalter 4"/>
          <p:cNvSpPr>
            <a:spLocks noGrp="1"/>
          </p:cNvSpPr>
          <p:nvPr>
            <p:ph type="body" sz="quarter" idx="13"/>
          </p:nvPr>
        </p:nvSpPr>
        <p:spPr>
          <a:xfrm>
            <a:off x="874712" y="1047403"/>
            <a:ext cx="10380062" cy="581397"/>
          </a:xfrm>
        </p:spPr>
        <p:txBody>
          <a:bodyPr/>
          <a:lstStyle/>
          <a:p>
            <a:r>
              <a:rPr lang="de-DE" dirty="0"/>
              <a:t>1. Gesundheitliche Gefahren durch Hitze für ältere Menschen </a:t>
            </a:r>
          </a:p>
        </p:txBody>
      </p:sp>
      <p:sp>
        <p:nvSpPr>
          <p:cNvPr id="9" name="Textfeld 8"/>
          <p:cNvSpPr txBox="1"/>
          <p:nvPr/>
        </p:nvSpPr>
        <p:spPr>
          <a:xfrm>
            <a:off x="869319" y="6463214"/>
            <a:ext cx="4157613" cy="323165"/>
          </a:xfrm>
          <a:prstGeom prst="rect">
            <a:avLst/>
          </a:prstGeom>
          <a:noFill/>
        </p:spPr>
        <p:txBody>
          <a:bodyPr wrap="none" rtlCol="0">
            <a:spAutoFit/>
          </a:bodyPr>
          <a:lstStyle/>
          <a:p>
            <a:pPr algn="l"/>
            <a:r>
              <a:rPr lang="de-DE" sz="1500" dirty="0">
                <a:solidFill>
                  <a:schemeClr val="accent1"/>
                </a:solidFill>
              </a:rPr>
              <a:t> Vergleiche Hitzemaßnahmenplan Seite 8</a:t>
            </a:r>
          </a:p>
        </p:txBody>
      </p:sp>
      <p:sp>
        <p:nvSpPr>
          <p:cNvPr id="10" name="Rechteck 9"/>
          <p:cNvSpPr/>
          <p:nvPr/>
        </p:nvSpPr>
        <p:spPr>
          <a:xfrm>
            <a:off x="869319" y="1772816"/>
            <a:ext cx="10153128" cy="3970318"/>
          </a:xfrm>
          <a:prstGeom prst="rect">
            <a:avLst/>
          </a:prstGeom>
        </p:spPr>
        <p:txBody>
          <a:bodyPr wrap="square">
            <a:spAutoFit/>
          </a:bodyPr>
          <a:lstStyle/>
          <a:p>
            <a:endParaRPr lang="de-DE" dirty="0"/>
          </a:p>
          <a:p>
            <a:r>
              <a:rPr lang="de-DE" u="sng" dirty="0"/>
              <a:t>1.2. Bei welchen Ereignissen ist es dringend erforderlich den Rettungsdienst zu alarmieren?</a:t>
            </a:r>
            <a:endParaRPr lang="de-DE" dirty="0"/>
          </a:p>
          <a:p>
            <a:endParaRPr lang="de-DE" b="1" dirty="0"/>
          </a:p>
          <a:p>
            <a:endParaRPr lang="de-DE" b="1" dirty="0"/>
          </a:p>
          <a:p>
            <a:pPr marL="285750" indent="-285750">
              <a:lnSpc>
                <a:spcPct val="150000"/>
              </a:lnSpc>
              <a:buFont typeface="Arial" panose="020B0604020202020204" pitchFamily="34" charset="0"/>
              <a:buChar char="•"/>
            </a:pPr>
            <a:r>
              <a:rPr lang="de-DE" b="1" dirty="0"/>
              <a:t>Hitzschlag</a:t>
            </a:r>
            <a:r>
              <a:rPr lang="de-DE" dirty="0"/>
              <a:t> </a:t>
            </a:r>
          </a:p>
          <a:p>
            <a:pPr marL="285750" indent="-285750">
              <a:lnSpc>
                <a:spcPct val="150000"/>
              </a:lnSpc>
              <a:buFont typeface="Arial" panose="020B0604020202020204" pitchFamily="34" charset="0"/>
              <a:buChar char="•"/>
            </a:pPr>
            <a:r>
              <a:rPr lang="de-DE" b="1" dirty="0"/>
              <a:t>Hitzeerschöpfung</a:t>
            </a:r>
          </a:p>
          <a:p>
            <a:pPr marL="285750" indent="-285750">
              <a:lnSpc>
                <a:spcPct val="150000"/>
              </a:lnSpc>
              <a:buFont typeface="Arial" panose="020B0604020202020204" pitchFamily="34" charset="0"/>
              <a:buChar char="•"/>
            </a:pPr>
            <a:r>
              <a:rPr lang="de-DE" dirty="0"/>
              <a:t>Hitzekollaps</a:t>
            </a:r>
          </a:p>
          <a:p>
            <a:pPr marL="285750" indent="-285750">
              <a:lnSpc>
                <a:spcPct val="150000"/>
              </a:lnSpc>
              <a:buFont typeface="Arial" panose="020B0604020202020204" pitchFamily="34" charset="0"/>
              <a:buChar char="•"/>
            </a:pPr>
            <a:r>
              <a:rPr lang="de-DE" dirty="0"/>
              <a:t>Hitzekrampf</a:t>
            </a:r>
          </a:p>
          <a:p>
            <a:pPr marL="285750" indent="-285750">
              <a:lnSpc>
                <a:spcPct val="150000"/>
              </a:lnSpc>
              <a:buFont typeface="Arial" panose="020B0604020202020204" pitchFamily="34" charset="0"/>
              <a:buChar char="•"/>
            </a:pPr>
            <a:r>
              <a:rPr lang="de-DE" dirty="0"/>
              <a:t>Sonnenstich</a:t>
            </a:r>
          </a:p>
          <a:p>
            <a:pPr marL="285750" indent="-285750">
              <a:lnSpc>
                <a:spcPct val="150000"/>
              </a:lnSpc>
              <a:buFont typeface="Arial" panose="020B0604020202020204" pitchFamily="34" charset="0"/>
              <a:buChar char="•"/>
            </a:pPr>
            <a:r>
              <a:rPr lang="de-DE" dirty="0"/>
              <a:t>Hitzeausschlag</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3576" y="3092689"/>
            <a:ext cx="1996448" cy="1330571"/>
          </a:xfrm>
          <a:prstGeom prst="rect">
            <a:avLst/>
          </a:prstGeom>
        </p:spPr>
      </p:pic>
    </p:spTree>
    <p:extLst>
      <p:ext uri="{BB962C8B-B14F-4D97-AF65-F5344CB8AC3E}">
        <p14:creationId xmlns:p14="http://schemas.microsoft.com/office/powerpoint/2010/main" val="2746019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58</a:t>
            </a:fld>
            <a:endParaRPr lang="de-DE"/>
          </a:p>
        </p:txBody>
      </p:sp>
      <p:sp>
        <p:nvSpPr>
          <p:cNvPr id="5" name="Textplatzhalter 4"/>
          <p:cNvSpPr>
            <a:spLocks noGrp="1"/>
          </p:cNvSpPr>
          <p:nvPr>
            <p:ph type="body" sz="quarter" idx="13"/>
          </p:nvPr>
        </p:nvSpPr>
        <p:spPr>
          <a:xfrm>
            <a:off x="874712" y="1047403"/>
            <a:ext cx="10333856" cy="581397"/>
          </a:xfrm>
        </p:spPr>
        <p:txBody>
          <a:bodyPr/>
          <a:lstStyle/>
          <a:p>
            <a:r>
              <a:rPr lang="de-DE" dirty="0"/>
              <a:t>2. Risikogruppen</a:t>
            </a:r>
          </a:p>
        </p:txBody>
      </p:sp>
      <p:sp>
        <p:nvSpPr>
          <p:cNvPr id="7" name="Rechteck 6"/>
          <p:cNvSpPr/>
          <p:nvPr/>
        </p:nvSpPr>
        <p:spPr>
          <a:xfrm>
            <a:off x="911424" y="1412776"/>
            <a:ext cx="10153128" cy="5355312"/>
          </a:xfrm>
          <a:prstGeom prst="rect">
            <a:avLst/>
          </a:prstGeom>
        </p:spPr>
        <p:txBody>
          <a:bodyPr wrap="square">
            <a:spAutoFit/>
          </a:bodyPr>
          <a:lstStyle/>
          <a:p>
            <a:endParaRPr lang="de-DE" dirty="0"/>
          </a:p>
          <a:p>
            <a:r>
              <a:rPr lang="de-DE" u="sng" dirty="0"/>
              <a:t>2. 1 Welche </a:t>
            </a:r>
            <a:r>
              <a:rPr lang="de-DE" b="1" u="sng" dirty="0"/>
              <a:t>Risikofaktoren</a:t>
            </a:r>
            <a:r>
              <a:rPr lang="de-DE" u="sng" dirty="0"/>
              <a:t> begünstigen das Auftreten von gesundheitlichen Problemen bei Hitze zusätzlich?</a:t>
            </a:r>
          </a:p>
          <a:p>
            <a:endParaRPr lang="de-DE" dirty="0"/>
          </a:p>
          <a:p>
            <a:pPr>
              <a:lnSpc>
                <a:spcPct val="150000"/>
              </a:lnSpc>
            </a:pPr>
            <a:r>
              <a:rPr lang="de-DE" dirty="0"/>
              <a:t>Herr Franz </a:t>
            </a:r>
            <a:r>
              <a:rPr lang="de-DE" dirty="0" err="1"/>
              <a:t>Schwartzer</a:t>
            </a:r>
            <a:r>
              <a:rPr lang="de-DE" dirty="0"/>
              <a:t>, 85 Jahre, ist erst seit einer Woche bei Ihnen auf der Station. Wegen seinem zunehmend starken Zittern durch Morbus Parkinson konnte er </a:t>
            </a:r>
          </a:p>
          <a:p>
            <a:pPr>
              <a:lnSpc>
                <a:spcPct val="150000"/>
              </a:lnSpc>
            </a:pPr>
            <a:r>
              <a:rPr lang="de-DE" dirty="0"/>
              <a:t>von seiner Frau nicht mehr Zuhause versorgt werden. Ebenfalls überforderten seine ständigen Durchfälle mit einhergehender Entgleisung des insulinpflichtigen Diabetes mellitus seine Ehefrau. Inzwischen hatte sich herausgestellt, dass die Durchfälle auf eine Laktoseintoleranz zurückzuführen waren. Herr </a:t>
            </a:r>
            <a:r>
              <a:rPr lang="de-DE" dirty="0" err="1"/>
              <a:t>Schwartzer</a:t>
            </a:r>
            <a:r>
              <a:rPr lang="de-DE" dirty="0"/>
              <a:t> hat Spätfolgen von seinem Diabetes: Bluthochdruck, einen Herzinfarkt vor einem Jahr und eine Niereninsuffizienz. Seine Erkrankungen erfordern die Einnahme von vielen Medikamenten. Zudem leidet Herr </a:t>
            </a:r>
            <a:r>
              <a:rPr lang="de-DE" dirty="0" err="1"/>
              <a:t>Schwartzer</a:t>
            </a:r>
            <a:r>
              <a:rPr lang="de-DE" dirty="0"/>
              <a:t> an seiner ausgeprägten Schuppenflechte, weshalb er ungern unter Leute geht und lieber allein bleibt. </a:t>
            </a:r>
          </a:p>
        </p:txBody>
      </p:sp>
    </p:spTree>
    <p:extLst>
      <p:ext uri="{BB962C8B-B14F-4D97-AF65-F5344CB8AC3E}">
        <p14:creationId xmlns:p14="http://schemas.microsoft.com/office/powerpoint/2010/main" val="2859164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59</a:t>
            </a:fld>
            <a:endParaRPr lang="de-DE"/>
          </a:p>
        </p:txBody>
      </p:sp>
      <p:sp>
        <p:nvSpPr>
          <p:cNvPr id="5" name="Textplatzhalter 4"/>
          <p:cNvSpPr>
            <a:spLocks noGrp="1"/>
          </p:cNvSpPr>
          <p:nvPr>
            <p:ph type="body" sz="quarter" idx="13"/>
          </p:nvPr>
        </p:nvSpPr>
        <p:spPr>
          <a:xfrm>
            <a:off x="874712" y="1047403"/>
            <a:ext cx="10333856" cy="581397"/>
          </a:xfrm>
        </p:spPr>
        <p:txBody>
          <a:bodyPr/>
          <a:lstStyle/>
          <a:p>
            <a:r>
              <a:rPr lang="de-DE" dirty="0"/>
              <a:t>2. Risikogruppen</a:t>
            </a:r>
          </a:p>
        </p:txBody>
      </p:sp>
      <p:sp>
        <p:nvSpPr>
          <p:cNvPr id="7" name="Rechteck 6"/>
          <p:cNvSpPr/>
          <p:nvPr/>
        </p:nvSpPr>
        <p:spPr>
          <a:xfrm>
            <a:off x="911424" y="1412776"/>
            <a:ext cx="10153128" cy="5355312"/>
          </a:xfrm>
          <a:prstGeom prst="rect">
            <a:avLst/>
          </a:prstGeom>
        </p:spPr>
        <p:txBody>
          <a:bodyPr wrap="square">
            <a:spAutoFit/>
          </a:bodyPr>
          <a:lstStyle/>
          <a:p>
            <a:endParaRPr lang="de-DE" dirty="0"/>
          </a:p>
          <a:p>
            <a:r>
              <a:rPr lang="de-DE" u="sng" dirty="0"/>
              <a:t>2. 1 Welche </a:t>
            </a:r>
            <a:r>
              <a:rPr lang="de-DE" b="1" u="sng" dirty="0"/>
              <a:t>Risikofaktoren</a:t>
            </a:r>
            <a:r>
              <a:rPr lang="de-DE" u="sng" dirty="0"/>
              <a:t> begünstigen das Auftreten von gesundheitlichen Problemen bei Hitze zusätzlich?</a:t>
            </a:r>
          </a:p>
          <a:p>
            <a:endParaRPr lang="de-DE" dirty="0"/>
          </a:p>
          <a:p>
            <a:pPr>
              <a:lnSpc>
                <a:spcPct val="150000"/>
              </a:lnSpc>
            </a:pPr>
            <a:r>
              <a:rPr lang="de-DE" dirty="0"/>
              <a:t>Herr Franz </a:t>
            </a:r>
            <a:r>
              <a:rPr lang="de-DE" dirty="0" err="1"/>
              <a:t>Schwartzer</a:t>
            </a:r>
            <a:r>
              <a:rPr lang="de-DE" dirty="0"/>
              <a:t>, 85 Jahre, ist erst seit einer Woche bei Ihnen auf der Station. Wegen seinem </a:t>
            </a:r>
            <a:r>
              <a:rPr lang="de-DE" b="1" dirty="0"/>
              <a:t>zunehmend starken Zittern durch Morbus Parkinson</a:t>
            </a:r>
            <a:r>
              <a:rPr lang="de-DE" dirty="0"/>
              <a:t> konnte er von seiner Frau nicht mehr Zuhause versorgt werden. Ebenfalls überforderten seine ständigen Durchfälle mit einhergehender Entgleisung des insulinpflichtigen </a:t>
            </a:r>
            <a:r>
              <a:rPr lang="de-DE" b="1" dirty="0"/>
              <a:t>Diabetes mellitus </a:t>
            </a:r>
            <a:r>
              <a:rPr lang="de-DE" dirty="0"/>
              <a:t>seine Ehefrau. Inzwischen hatte sich herausgestellt, dass die Durchfälle auf eine Laktoseintoleranz zurückzuführen waren. Herr </a:t>
            </a:r>
            <a:r>
              <a:rPr lang="de-DE" dirty="0" err="1"/>
              <a:t>Schwartzer</a:t>
            </a:r>
            <a:r>
              <a:rPr lang="de-DE" dirty="0"/>
              <a:t> hat Spätfolgen von seinem Diabetes: </a:t>
            </a:r>
            <a:r>
              <a:rPr lang="de-DE" b="1" dirty="0"/>
              <a:t>Bluthochdruck, einen Herzinfarkt</a:t>
            </a:r>
            <a:r>
              <a:rPr lang="de-DE" dirty="0"/>
              <a:t> vor einem Jahr und eine </a:t>
            </a:r>
            <a:r>
              <a:rPr lang="de-DE" b="1" dirty="0"/>
              <a:t>Niereninsuffizienz</a:t>
            </a:r>
            <a:r>
              <a:rPr lang="de-DE" dirty="0"/>
              <a:t>. Seine Erkrankungen erfordern die </a:t>
            </a:r>
            <a:r>
              <a:rPr lang="de-DE" b="1" dirty="0"/>
              <a:t>Einnahme von vielen Medikamenten</a:t>
            </a:r>
            <a:r>
              <a:rPr lang="de-DE" dirty="0"/>
              <a:t>. Zudem leidet Herr </a:t>
            </a:r>
            <a:r>
              <a:rPr lang="de-DE" dirty="0" err="1"/>
              <a:t>Schwartzer</a:t>
            </a:r>
            <a:r>
              <a:rPr lang="de-DE" dirty="0"/>
              <a:t> an seiner ausgeprägten Schuppenflechte, weshalb er </a:t>
            </a:r>
            <a:r>
              <a:rPr lang="de-DE" b="1" dirty="0"/>
              <a:t>ungern unter Leute geht</a:t>
            </a:r>
            <a:r>
              <a:rPr lang="de-DE" dirty="0"/>
              <a:t> und lieber allein bleibt. </a:t>
            </a:r>
          </a:p>
        </p:txBody>
      </p:sp>
    </p:spTree>
    <p:extLst>
      <p:ext uri="{BB962C8B-B14F-4D97-AF65-F5344CB8AC3E}">
        <p14:creationId xmlns:p14="http://schemas.microsoft.com/office/powerpoint/2010/main" val="61785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8477" b="18477"/>
          <a:stretch>
            <a:fillRect/>
          </a:stretch>
        </p:blipFill>
        <p:spPr>
          <a:xfrm>
            <a:off x="0" y="1772816"/>
            <a:ext cx="12192000" cy="5122862"/>
          </a:xfrm>
        </p:spPr>
      </p:pic>
      <p:sp>
        <p:nvSpPr>
          <p:cNvPr id="3" name="Titel 2"/>
          <p:cNvSpPr>
            <a:spLocks noGrp="1"/>
          </p:cNvSpPr>
          <p:nvPr>
            <p:ph type="ctrTitle"/>
          </p:nvPr>
        </p:nvSpPr>
        <p:spPr>
          <a:xfrm>
            <a:off x="875420" y="657225"/>
            <a:ext cx="5441312" cy="565146"/>
          </a:xfrm>
        </p:spPr>
        <p:txBody>
          <a:bodyPr/>
          <a:lstStyle/>
          <a:p>
            <a:r>
              <a:rPr lang="de-DE" dirty="0"/>
              <a:t>Hitzemaßnahmenplan</a:t>
            </a:r>
          </a:p>
        </p:txBody>
      </p:sp>
      <p:sp>
        <p:nvSpPr>
          <p:cNvPr id="4" name="Textplatzhalter 3"/>
          <p:cNvSpPr>
            <a:spLocks noGrp="1"/>
          </p:cNvSpPr>
          <p:nvPr>
            <p:ph type="body" sz="quarter" idx="13"/>
          </p:nvPr>
        </p:nvSpPr>
        <p:spPr>
          <a:xfrm>
            <a:off x="875420" y="1225301"/>
            <a:ext cx="8916622" cy="565146"/>
          </a:xfrm>
        </p:spPr>
        <p:txBody>
          <a:bodyPr/>
          <a:lstStyle/>
          <a:p>
            <a:r>
              <a:rPr lang="de-DE" dirty="0"/>
              <a:t>1. Modul - Allgemeine Informationen</a:t>
            </a:r>
          </a:p>
        </p:txBody>
      </p:sp>
      <p:sp>
        <p:nvSpPr>
          <p:cNvPr id="5" name="Textplatzhalter 4"/>
          <p:cNvSpPr>
            <a:spLocks noGrp="1"/>
          </p:cNvSpPr>
          <p:nvPr>
            <p:ph type="body" sz="quarter" idx="14"/>
          </p:nvPr>
        </p:nvSpPr>
        <p:spPr>
          <a:xfrm>
            <a:off x="875421" y="1798141"/>
            <a:ext cx="6594956" cy="467239"/>
          </a:xfrm>
        </p:spPr>
        <p:txBody>
          <a:bodyPr/>
          <a:lstStyle/>
          <a:p>
            <a:r>
              <a:rPr lang="de-DE" sz="1400" dirty="0"/>
              <a:t>Zielgruppen:</a:t>
            </a:r>
          </a:p>
          <a:p>
            <a:r>
              <a:rPr lang="de-DE" sz="1400" dirty="0"/>
              <a:t>alle Berufsgruppen, die in stationären Pflegeeinrichtungen tätig sind</a:t>
            </a:r>
          </a:p>
        </p:txBody>
      </p:sp>
      <p:sp>
        <p:nvSpPr>
          <p:cNvPr id="7" name="Foliennummernplatzhalter 6"/>
          <p:cNvSpPr>
            <a:spLocks noGrp="1"/>
          </p:cNvSpPr>
          <p:nvPr>
            <p:ph type="sldNum" sz="quarter" idx="18"/>
          </p:nvPr>
        </p:nvSpPr>
        <p:spPr/>
        <p:txBody>
          <a:bodyPr/>
          <a:lstStyle/>
          <a:p>
            <a:fld id="{C457A7E8-3F45-46AC-80A6-5B03F18BB502}" type="slidenum">
              <a:rPr lang="de-DE" smtClean="0"/>
              <a:pPr/>
              <a:t>6</a:t>
            </a:fld>
            <a:endParaRPr lang="de-DE"/>
          </a:p>
        </p:txBody>
      </p:sp>
    </p:spTree>
    <p:extLst>
      <p:ext uri="{BB962C8B-B14F-4D97-AF65-F5344CB8AC3E}">
        <p14:creationId xmlns:p14="http://schemas.microsoft.com/office/powerpoint/2010/main" val="3876269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60</a:t>
            </a:fld>
            <a:endParaRPr lang="de-DE"/>
          </a:p>
        </p:txBody>
      </p:sp>
      <p:sp>
        <p:nvSpPr>
          <p:cNvPr id="5" name="Textplatzhalter 4"/>
          <p:cNvSpPr>
            <a:spLocks noGrp="1"/>
          </p:cNvSpPr>
          <p:nvPr>
            <p:ph type="body" sz="quarter" idx="13"/>
          </p:nvPr>
        </p:nvSpPr>
        <p:spPr>
          <a:xfrm>
            <a:off x="874712" y="1047403"/>
            <a:ext cx="10333856" cy="581397"/>
          </a:xfrm>
        </p:spPr>
        <p:txBody>
          <a:bodyPr/>
          <a:lstStyle/>
          <a:p>
            <a:r>
              <a:rPr lang="de-DE" dirty="0"/>
              <a:t>2. Risikogruppen</a:t>
            </a:r>
          </a:p>
        </p:txBody>
      </p:sp>
      <p:sp>
        <p:nvSpPr>
          <p:cNvPr id="7" name="Rechteck 6"/>
          <p:cNvSpPr/>
          <p:nvPr/>
        </p:nvSpPr>
        <p:spPr>
          <a:xfrm>
            <a:off x="839416" y="1628800"/>
            <a:ext cx="10153128" cy="3277820"/>
          </a:xfrm>
          <a:prstGeom prst="rect">
            <a:avLst/>
          </a:prstGeom>
        </p:spPr>
        <p:txBody>
          <a:bodyPr wrap="square">
            <a:spAutoFit/>
          </a:bodyPr>
          <a:lstStyle/>
          <a:p>
            <a:endParaRPr lang="de-DE" dirty="0"/>
          </a:p>
          <a:p>
            <a:r>
              <a:rPr lang="de-DE" u="sng" dirty="0"/>
              <a:t>2. 2  Welche </a:t>
            </a:r>
            <a:r>
              <a:rPr lang="de-DE" b="1" u="sng" dirty="0"/>
              <a:t>Risikofaktoren</a:t>
            </a:r>
            <a:r>
              <a:rPr lang="de-DE" u="sng" dirty="0"/>
              <a:t> hat Frau </a:t>
            </a:r>
            <a:r>
              <a:rPr lang="de-DE" u="sng" dirty="0" err="1"/>
              <a:t>Kirmizi</a:t>
            </a:r>
            <a:r>
              <a:rPr lang="de-DE" u="sng" dirty="0"/>
              <a:t> für die Entwicklung gesundheitlicher Probleme durch Hitze?</a:t>
            </a:r>
          </a:p>
          <a:p>
            <a:endParaRPr lang="de-DE" dirty="0"/>
          </a:p>
          <a:p>
            <a:pPr>
              <a:lnSpc>
                <a:spcPct val="150000"/>
              </a:lnSpc>
            </a:pPr>
            <a:r>
              <a:rPr lang="de-DE" dirty="0"/>
              <a:t>Frau Luzia </a:t>
            </a:r>
            <a:r>
              <a:rPr lang="de-DE" dirty="0" err="1"/>
              <a:t>Kirmizi</a:t>
            </a:r>
            <a:r>
              <a:rPr lang="de-DE" dirty="0"/>
              <a:t>, 72 Jahre, lebt wegen ihrer Demenz bei Ihnen im beschützten Bereich. Heute sitzt sie, angezogen mit ihrem Mantel und ihrem Koffer an der Seite, im eingegrenzten Garten auf der Bank und wartet auf den Bus. Die Bank steht in der Sonne und es ist ein heißer Sommertag. Frau </a:t>
            </a:r>
            <a:r>
              <a:rPr lang="de-DE" dirty="0" err="1"/>
              <a:t>Kirmizi</a:t>
            </a:r>
            <a:r>
              <a:rPr lang="de-DE" dirty="0"/>
              <a:t> ist inkontinent und erst gestern hat die Hausärztin bei ihr eine Blasenentzündung festgestellt. </a:t>
            </a:r>
          </a:p>
        </p:txBody>
      </p:sp>
    </p:spTree>
    <p:extLst>
      <p:ext uri="{BB962C8B-B14F-4D97-AF65-F5344CB8AC3E}">
        <p14:creationId xmlns:p14="http://schemas.microsoft.com/office/powerpoint/2010/main" val="2096938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61</a:t>
            </a:fld>
            <a:endParaRPr lang="de-DE"/>
          </a:p>
        </p:txBody>
      </p:sp>
      <p:sp>
        <p:nvSpPr>
          <p:cNvPr id="5" name="Textplatzhalter 4"/>
          <p:cNvSpPr>
            <a:spLocks noGrp="1"/>
          </p:cNvSpPr>
          <p:nvPr>
            <p:ph type="body" sz="quarter" idx="13"/>
          </p:nvPr>
        </p:nvSpPr>
        <p:spPr>
          <a:xfrm>
            <a:off x="874712" y="1047403"/>
            <a:ext cx="10333856" cy="581397"/>
          </a:xfrm>
        </p:spPr>
        <p:txBody>
          <a:bodyPr/>
          <a:lstStyle/>
          <a:p>
            <a:r>
              <a:rPr lang="de-DE" dirty="0"/>
              <a:t>2. Risikogruppen</a:t>
            </a:r>
          </a:p>
        </p:txBody>
      </p:sp>
      <p:sp>
        <p:nvSpPr>
          <p:cNvPr id="7" name="Rechteck 6"/>
          <p:cNvSpPr/>
          <p:nvPr/>
        </p:nvSpPr>
        <p:spPr>
          <a:xfrm>
            <a:off x="911424" y="1628800"/>
            <a:ext cx="10153128" cy="3277820"/>
          </a:xfrm>
          <a:prstGeom prst="rect">
            <a:avLst/>
          </a:prstGeom>
        </p:spPr>
        <p:txBody>
          <a:bodyPr wrap="square">
            <a:spAutoFit/>
          </a:bodyPr>
          <a:lstStyle/>
          <a:p>
            <a:endParaRPr lang="de-DE" dirty="0"/>
          </a:p>
          <a:p>
            <a:r>
              <a:rPr lang="de-DE" u="sng" dirty="0"/>
              <a:t>2. 2  Welche </a:t>
            </a:r>
            <a:r>
              <a:rPr lang="de-DE" b="1" u="sng" dirty="0"/>
              <a:t>Risikofaktoren</a:t>
            </a:r>
            <a:r>
              <a:rPr lang="de-DE" u="sng" dirty="0"/>
              <a:t> hat Frau </a:t>
            </a:r>
            <a:r>
              <a:rPr lang="de-DE" u="sng" dirty="0" err="1"/>
              <a:t>Kirmizi</a:t>
            </a:r>
            <a:r>
              <a:rPr lang="de-DE" u="sng" dirty="0"/>
              <a:t> für die Entwicklung gesundheitlicher Probleme durch Hitze?</a:t>
            </a:r>
          </a:p>
          <a:p>
            <a:endParaRPr lang="de-DE" dirty="0"/>
          </a:p>
          <a:p>
            <a:pPr>
              <a:lnSpc>
                <a:spcPct val="150000"/>
              </a:lnSpc>
            </a:pPr>
            <a:r>
              <a:rPr lang="de-DE" dirty="0"/>
              <a:t>Frau Luzia </a:t>
            </a:r>
            <a:r>
              <a:rPr lang="de-DE" dirty="0" err="1"/>
              <a:t>Kirmizi</a:t>
            </a:r>
            <a:r>
              <a:rPr lang="de-DE" dirty="0"/>
              <a:t>, 72 Jahre, lebt wegen ihrer </a:t>
            </a:r>
            <a:r>
              <a:rPr lang="de-DE" b="1" dirty="0"/>
              <a:t>Demenz</a:t>
            </a:r>
            <a:r>
              <a:rPr lang="de-DE" dirty="0"/>
              <a:t> bei Ihnen im beschützten Bereich. Heute sitzt sie, </a:t>
            </a:r>
            <a:r>
              <a:rPr lang="de-DE" b="1" dirty="0"/>
              <a:t>angezogen mit ihrem Mantel </a:t>
            </a:r>
            <a:r>
              <a:rPr lang="de-DE" dirty="0"/>
              <a:t>und ihrem Koffer an der Seite, im eingegrenzten Garten auf der Bank und wartet auf den Bus. Die Bank steht in der Sonne und es ist ein heißer Sommertag. Frau </a:t>
            </a:r>
            <a:r>
              <a:rPr lang="de-DE" dirty="0" err="1"/>
              <a:t>Kirmizi</a:t>
            </a:r>
            <a:r>
              <a:rPr lang="de-DE" dirty="0"/>
              <a:t> ist </a:t>
            </a:r>
            <a:r>
              <a:rPr lang="de-DE" b="1" dirty="0"/>
              <a:t>inkontinent</a:t>
            </a:r>
            <a:r>
              <a:rPr lang="de-DE" dirty="0"/>
              <a:t> und erst gestern hat die Hausärztin bei ihr eine </a:t>
            </a:r>
            <a:r>
              <a:rPr lang="de-DE" b="1" dirty="0"/>
              <a:t>Blasenentzündung</a:t>
            </a:r>
            <a:r>
              <a:rPr lang="de-DE" dirty="0"/>
              <a:t> festgestellt. </a:t>
            </a:r>
          </a:p>
        </p:txBody>
      </p:sp>
    </p:spTree>
    <p:extLst>
      <p:ext uri="{BB962C8B-B14F-4D97-AF65-F5344CB8AC3E}">
        <p14:creationId xmlns:p14="http://schemas.microsoft.com/office/powerpoint/2010/main" val="731007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62</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3. Frühzeitiges Erkennen von Symptomen</a:t>
            </a:r>
          </a:p>
        </p:txBody>
      </p:sp>
      <p:sp>
        <p:nvSpPr>
          <p:cNvPr id="8" name="Rechteck 7"/>
          <p:cNvSpPr/>
          <p:nvPr/>
        </p:nvSpPr>
        <p:spPr>
          <a:xfrm>
            <a:off x="911424" y="1412776"/>
            <a:ext cx="10153128" cy="3693319"/>
          </a:xfrm>
          <a:prstGeom prst="rect">
            <a:avLst/>
          </a:prstGeom>
        </p:spPr>
        <p:txBody>
          <a:bodyPr wrap="square">
            <a:spAutoFit/>
          </a:bodyPr>
          <a:lstStyle/>
          <a:p>
            <a:endParaRPr lang="de-DE" dirty="0"/>
          </a:p>
          <a:p>
            <a:r>
              <a:rPr lang="de-DE" u="sng" dirty="0"/>
              <a:t>3. 1  Welche der </a:t>
            </a:r>
            <a:r>
              <a:rPr lang="de-DE" b="1" u="sng" dirty="0"/>
              <a:t>Symptome</a:t>
            </a:r>
            <a:r>
              <a:rPr lang="de-DE" u="sng" dirty="0"/>
              <a:t> können Anzeichen für ein gesundheitliches Risiko aufgrund der Hitze sein?</a:t>
            </a:r>
          </a:p>
          <a:p>
            <a:endParaRPr lang="de-DE" dirty="0"/>
          </a:p>
          <a:p>
            <a:pPr>
              <a:lnSpc>
                <a:spcPct val="150000"/>
              </a:lnSpc>
            </a:pPr>
            <a:r>
              <a:rPr lang="de-DE" dirty="0"/>
              <a:t>Sie wollen Frau </a:t>
            </a:r>
            <a:r>
              <a:rPr lang="de-DE" dirty="0" err="1"/>
              <a:t>Kirmizi</a:t>
            </a:r>
            <a:r>
              <a:rPr lang="de-DE" dirty="0"/>
              <a:t> von der heißen Bank in den kühleren Innenbereich holen. Frau </a:t>
            </a:r>
            <a:r>
              <a:rPr lang="de-DE" dirty="0" err="1"/>
              <a:t>Kirmizi</a:t>
            </a:r>
            <a:r>
              <a:rPr lang="de-DE" dirty="0"/>
              <a:t> ist freundlich und lässt sich leicht überzeugen. Heute wehrt sie jedoch Ihre Bitte energisch ab, sie wolle sitzen bleiben. Sie hat einen roten Kopf. Zu trinken möchte sie nichts, sie würde sich dann Zuhause einen Eistee machen. Zuhause würde sie sich dann auch Hinlegen wollen, sie fühle sich heute schwach und ihr ist etwas schwindelig.</a:t>
            </a:r>
          </a:p>
        </p:txBody>
      </p:sp>
    </p:spTree>
    <p:extLst>
      <p:ext uri="{BB962C8B-B14F-4D97-AF65-F5344CB8AC3E}">
        <p14:creationId xmlns:p14="http://schemas.microsoft.com/office/powerpoint/2010/main" val="1029987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63</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3. Frühzeitiges Erkennen von Symptomen</a:t>
            </a:r>
          </a:p>
        </p:txBody>
      </p:sp>
      <p:sp>
        <p:nvSpPr>
          <p:cNvPr id="8" name="Rechteck 7"/>
          <p:cNvSpPr/>
          <p:nvPr/>
        </p:nvSpPr>
        <p:spPr>
          <a:xfrm>
            <a:off x="911424" y="1412776"/>
            <a:ext cx="10153128" cy="3693319"/>
          </a:xfrm>
          <a:prstGeom prst="rect">
            <a:avLst/>
          </a:prstGeom>
        </p:spPr>
        <p:txBody>
          <a:bodyPr wrap="square">
            <a:spAutoFit/>
          </a:bodyPr>
          <a:lstStyle/>
          <a:p>
            <a:endParaRPr lang="de-DE" dirty="0"/>
          </a:p>
          <a:p>
            <a:r>
              <a:rPr lang="de-DE" u="sng" dirty="0"/>
              <a:t>3. 1  Welche der </a:t>
            </a:r>
            <a:r>
              <a:rPr lang="de-DE" b="1" u="sng" dirty="0"/>
              <a:t>Symptome</a:t>
            </a:r>
            <a:r>
              <a:rPr lang="de-DE" u="sng" dirty="0"/>
              <a:t> können Anzeichen für ein gesundheitliches Risiko aufgrund der Hitze sein?</a:t>
            </a:r>
          </a:p>
          <a:p>
            <a:endParaRPr lang="de-DE" dirty="0"/>
          </a:p>
          <a:p>
            <a:pPr>
              <a:lnSpc>
                <a:spcPct val="150000"/>
              </a:lnSpc>
            </a:pPr>
            <a:r>
              <a:rPr lang="de-DE" dirty="0"/>
              <a:t>Sie wollen Frau </a:t>
            </a:r>
            <a:r>
              <a:rPr lang="de-DE" dirty="0" err="1"/>
              <a:t>Kirmizi</a:t>
            </a:r>
            <a:r>
              <a:rPr lang="de-DE" dirty="0"/>
              <a:t> von der heißen Bank in den kühleren Innenbereich holen. Frau </a:t>
            </a:r>
            <a:r>
              <a:rPr lang="de-DE" dirty="0" err="1"/>
              <a:t>Kirmizi</a:t>
            </a:r>
            <a:r>
              <a:rPr lang="de-DE" dirty="0"/>
              <a:t> ist freundlich und lässt sich leicht überzeugen. </a:t>
            </a:r>
            <a:r>
              <a:rPr lang="de-DE" b="1" dirty="0"/>
              <a:t>Heute wehrt sie Ihre Bitte energisch ab</a:t>
            </a:r>
            <a:r>
              <a:rPr lang="de-DE" dirty="0"/>
              <a:t>, sie wolle sitzen bleiben. Sie hat einen </a:t>
            </a:r>
            <a:r>
              <a:rPr lang="de-DE" b="1" dirty="0"/>
              <a:t>roten Kopf. </a:t>
            </a:r>
            <a:r>
              <a:rPr lang="de-DE" dirty="0"/>
              <a:t>Zu trinken möchte sie nichts, sie würde sich dann Zuhause einen Eistee machen. Zuhause würde sie sich dann auch Hinlegen wollen, sie fühle sich heute </a:t>
            </a:r>
            <a:r>
              <a:rPr lang="de-DE" b="1" dirty="0"/>
              <a:t>schwach</a:t>
            </a:r>
            <a:r>
              <a:rPr lang="de-DE" dirty="0"/>
              <a:t> und ihr ist etwas </a:t>
            </a:r>
            <a:r>
              <a:rPr lang="de-DE" b="1" dirty="0"/>
              <a:t>schwindelig</a:t>
            </a:r>
            <a:r>
              <a:rPr lang="de-DE" dirty="0"/>
              <a:t>.</a:t>
            </a:r>
          </a:p>
        </p:txBody>
      </p:sp>
    </p:spTree>
    <p:extLst>
      <p:ext uri="{BB962C8B-B14F-4D97-AF65-F5344CB8AC3E}">
        <p14:creationId xmlns:p14="http://schemas.microsoft.com/office/powerpoint/2010/main" val="2976835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64</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3. Frühzeitiges Erkennen von Symptomen</a:t>
            </a:r>
          </a:p>
        </p:txBody>
      </p:sp>
      <p:sp>
        <p:nvSpPr>
          <p:cNvPr id="7" name="Rechteck 6"/>
          <p:cNvSpPr/>
          <p:nvPr/>
        </p:nvSpPr>
        <p:spPr>
          <a:xfrm>
            <a:off x="911424" y="1412776"/>
            <a:ext cx="10153128" cy="4939814"/>
          </a:xfrm>
          <a:prstGeom prst="rect">
            <a:avLst/>
          </a:prstGeom>
        </p:spPr>
        <p:txBody>
          <a:bodyPr wrap="square">
            <a:spAutoFit/>
          </a:bodyPr>
          <a:lstStyle/>
          <a:p>
            <a:endParaRPr lang="de-DE" dirty="0"/>
          </a:p>
          <a:p>
            <a:r>
              <a:rPr lang="de-DE" u="sng" dirty="0"/>
              <a:t>3.2 Welche der </a:t>
            </a:r>
            <a:r>
              <a:rPr lang="de-DE" b="1" u="sng" dirty="0"/>
              <a:t>Symptome</a:t>
            </a:r>
            <a:r>
              <a:rPr lang="de-DE" u="sng" dirty="0"/>
              <a:t> zeigt Frau </a:t>
            </a:r>
            <a:r>
              <a:rPr lang="de-DE" u="sng" dirty="0" err="1"/>
              <a:t>Grünkorn</a:t>
            </a:r>
            <a:r>
              <a:rPr lang="de-DE" u="sng" dirty="0"/>
              <a:t> für ein gesundheitliches Risiko aufgrund der Hitze?</a:t>
            </a:r>
          </a:p>
          <a:p>
            <a:endParaRPr lang="de-DE" dirty="0"/>
          </a:p>
          <a:p>
            <a:pPr>
              <a:lnSpc>
                <a:spcPct val="150000"/>
              </a:lnSpc>
            </a:pPr>
            <a:r>
              <a:rPr lang="de-DE" dirty="0"/>
              <a:t>Frau Frieda </a:t>
            </a:r>
            <a:r>
              <a:rPr lang="de-DE" dirty="0" err="1"/>
              <a:t>Grünkorn</a:t>
            </a:r>
            <a:r>
              <a:rPr lang="de-DE" dirty="0"/>
              <a:t>, 84 Jahre, liebt es Kreuzworträtsel zu machen. Seit ihrem Schlaganfall, der sie im Gehen einschränkt, lebt sie auf Ihrer Station. Üblicherweise kommt sie sehr langsam, aber selbständig mit ihrem </a:t>
            </a:r>
            <a:r>
              <a:rPr lang="de-DE" dirty="0" err="1"/>
              <a:t>Gehwagen</a:t>
            </a:r>
            <a:r>
              <a:rPr lang="de-DE" dirty="0"/>
              <a:t> in den Speisesaal und freut sich über das Essen in der Gemeinschaft. Heute ist Frau </a:t>
            </a:r>
            <a:r>
              <a:rPr lang="de-DE" dirty="0" err="1"/>
              <a:t>Grünkorn</a:t>
            </a:r>
            <a:r>
              <a:rPr lang="de-DE" dirty="0"/>
              <a:t> nicht zum Mittagessen gekommen. Als Sie nach ihr sehen, sitzt sie über ihrem Kreuzworträtsel und schimpft, dass ihr heute viele Begriffe nicht einfallen. Frau </a:t>
            </a:r>
            <a:r>
              <a:rPr lang="de-DE" dirty="0" err="1"/>
              <a:t>Grünkorn</a:t>
            </a:r>
            <a:r>
              <a:rPr lang="de-DE" dirty="0"/>
              <a:t> möchte heute in ihrem Zimmer essen, aber nur eine ganz kleine Portion. Sie hat heute etwas Kopfweh, ihr ist leicht schwindelig und der Weg zum Speisesaal sei ihr zu </a:t>
            </a:r>
          </a:p>
          <a:p>
            <a:pPr>
              <a:lnSpc>
                <a:spcPct val="150000"/>
              </a:lnSpc>
            </a:pPr>
            <a:r>
              <a:rPr lang="de-DE" dirty="0"/>
              <a:t>anstrengend wegen der Hitze.</a:t>
            </a:r>
          </a:p>
        </p:txBody>
      </p:sp>
    </p:spTree>
    <p:extLst>
      <p:ext uri="{BB962C8B-B14F-4D97-AF65-F5344CB8AC3E}">
        <p14:creationId xmlns:p14="http://schemas.microsoft.com/office/powerpoint/2010/main" val="869478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65</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3. Frühzeitiges Erkennen von Symptomen</a:t>
            </a:r>
          </a:p>
        </p:txBody>
      </p:sp>
      <p:sp>
        <p:nvSpPr>
          <p:cNvPr id="7" name="Rechteck 6"/>
          <p:cNvSpPr/>
          <p:nvPr/>
        </p:nvSpPr>
        <p:spPr>
          <a:xfrm>
            <a:off x="911424" y="1412776"/>
            <a:ext cx="10153128" cy="5216813"/>
          </a:xfrm>
          <a:prstGeom prst="rect">
            <a:avLst/>
          </a:prstGeom>
        </p:spPr>
        <p:txBody>
          <a:bodyPr wrap="square">
            <a:spAutoFit/>
          </a:bodyPr>
          <a:lstStyle/>
          <a:p>
            <a:endParaRPr lang="de-DE" dirty="0"/>
          </a:p>
          <a:p>
            <a:r>
              <a:rPr lang="de-DE" u="sng" dirty="0"/>
              <a:t>3.2 Welche der </a:t>
            </a:r>
            <a:r>
              <a:rPr lang="de-DE" b="1" u="sng" dirty="0"/>
              <a:t>Symptome</a:t>
            </a:r>
            <a:r>
              <a:rPr lang="de-DE" u="sng" dirty="0"/>
              <a:t> zeigt Frau </a:t>
            </a:r>
            <a:r>
              <a:rPr lang="de-DE" u="sng" dirty="0" err="1"/>
              <a:t>Grünkorn</a:t>
            </a:r>
            <a:r>
              <a:rPr lang="de-DE" u="sng" dirty="0"/>
              <a:t> für ein gesundheitliches Risiko aufgrund der Hitze?</a:t>
            </a:r>
          </a:p>
          <a:p>
            <a:endParaRPr lang="de-DE" dirty="0"/>
          </a:p>
          <a:p>
            <a:pPr>
              <a:lnSpc>
                <a:spcPct val="150000"/>
              </a:lnSpc>
            </a:pPr>
            <a:r>
              <a:rPr lang="de-DE" dirty="0"/>
              <a:t>Frau Frieda </a:t>
            </a:r>
            <a:r>
              <a:rPr lang="de-DE" dirty="0" err="1"/>
              <a:t>Grünkorn</a:t>
            </a:r>
            <a:r>
              <a:rPr lang="de-DE" dirty="0"/>
              <a:t>, 84 Jahre, liebt es Kreuzworträtsel zu machen. Seit ihrem Schlaganfall, der sie im Gehen einschränkt, lebt sie auf Ihrer Station. Üblicherweise kommt sie sehr langsam, aber selbständig mit ihrem </a:t>
            </a:r>
            <a:r>
              <a:rPr lang="de-DE" dirty="0" err="1"/>
              <a:t>Gehwagen</a:t>
            </a:r>
            <a:r>
              <a:rPr lang="de-DE" dirty="0"/>
              <a:t> in den Speisesaal und freut sich über das Essen in der Gemeinschaft. Heute ist Frau </a:t>
            </a:r>
            <a:r>
              <a:rPr lang="de-DE" dirty="0" err="1"/>
              <a:t>Grünkorn</a:t>
            </a:r>
            <a:r>
              <a:rPr lang="de-DE" dirty="0"/>
              <a:t> nicht zum Mittagessen gekommen. Als Sie nach ihr sehen, sitzt sie über ihrem Kreuzworträtsel und schimpft, </a:t>
            </a:r>
            <a:r>
              <a:rPr lang="de-DE" b="1" dirty="0"/>
              <a:t>dass ihr heute viele Begriffe nicht einfallen. </a:t>
            </a:r>
            <a:r>
              <a:rPr lang="de-DE" dirty="0"/>
              <a:t>Frau </a:t>
            </a:r>
            <a:r>
              <a:rPr lang="de-DE" dirty="0" err="1"/>
              <a:t>Grünkorn</a:t>
            </a:r>
            <a:r>
              <a:rPr lang="de-DE" dirty="0"/>
              <a:t> möchte heute in ihrem Zimmer essen, aber </a:t>
            </a:r>
            <a:r>
              <a:rPr lang="de-DE" b="1" dirty="0"/>
              <a:t>nur eine ganz kleine Portion</a:t>
            </a:r>
            <a:r>
              <a:rPr lang="de-DE" dirty="0"/>
              <a:t>. Sie hat heute etwas </a:t>
            </a:r>
            <a:r>
              <a:rPr lang="de-DE" b="1" dirty="0"/>
              <a:t>Kopfweh</a:t>
            </a:r>
            <a:r>
              <a:rPr lang="de-DE" dirty="0"/>
              <a:t>, ihr ist leicht </a:t>
            </a:r>
            <a:r>
              <a:rPr lang="de-DE" b="1" dirty="0"/>
              <a:t>schwindelig</a:t>
            </a:r>
            <a:r>
              <a:rPr lang="de-DE" dirty="0"/>
              <a:t> und der </a:t>
            </a:r>
            <a:r>
              <a:rPr lang="de-DE" b="1" dirty="0"/>
              <a:t>Weg zum Speisesaal sei ihr zu anstrengend </a:t>
            </a:r>
            <a:r>
              <a:rPr lang="de-DE" dirty="0"/>
              <a:t>wegen der Hitze.</a:t>
            </a:r>
          </a:p>
          <a:p>
            <a:endParaRPr lang="de-DE" dirty="0"/>
          </a:p>
        </p:txBody>
      </p:sp>
    </p:spTree>
    <p:extLst>
      <p:ext uri="{BB962C8B-B14F-4D97-AF65-F5344CB8AC3E}">
        <p14:creationId xmlns:p14="http://schemas.microsoft.com/office/powerpoint/2010/main" val="558604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66</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4. Präventionsmaßnahmen</a:t>
            </a:r>
          </a:p>
        </p:txBody>
      </p:sp>
      <p:sp>
        <p:nvSpPr>
          <p:cNvPr id="6" name="Rechteck 5"/>
          <p:cNvSpPr/>
          <p:nvPr/>
        </p:nvSpPr>
        <p:spPr>
          <a:xfrm>
            <a:off x="772929" y="1818627"/>
            <a:ext cx="10153128" cy="728789"/>
          </a:xfrm>
          <a:prstGeom prst="rect">
            <a:avLst/>
          </a:prstGeom>
        </p:spPr>
        <p:txBody>
          <a:bodyPr wrap="square">
            <a:spAutoFit/>
          </a:bodyPr>
          <a:lstStyle/>
          <a:p>
            <a:endParaRPr lang="de-DE" dirty="0"/>
          </a:p>
          <a:p>
            <a:pPr marL="342900" indent="-342900">
              <a:lnSpc>
                <a:spcPct val="150000"/>
              </a:lnSpc>
              <a:buFont typeface="+mj-lt"/>
              <a:buAutoNum type="arabicPeriod"/>
            </a:pPr>
            <a:endParaRPr lang="de-DE" b="1" dirty="0"/>
          </a:p>
        </p:txBody>
      </p:sp>
      <p:sp>
        <p:nvSpPr>
          <p:cNvPr id="7" name="Rechteck 6"/>
          <p:cNvSpPr/>
          <p:nvPr/>
        </p:nvSpPr>
        <p:spPr>
          <a:xfrm>
            <a:off x="911424" y="1412776"/>
            <a:ext cx="10153128" cy="1754326"/>
          </a:xfrm>
          <a:prstGeom prst="rect">
            <a:avLst/>
          </a:prstGeom>
        </p:spPr>
        <p:txBody>
          <a:bodyPr wrap="square">
            <a:spAutoFit/>
          </a:bodyPr>
          <a:lstStyle/>
          <a:p>
            <a:endParaRPr lang="de-DE" dirty="0"/>
          </a:p>
          <a:p>
            <a:r>
              <a:rPr lang="de-DE" dirty="0"/>
              <a:t>4.1 Frau Antonia </a:t>
            </a:r>
            <a:r>
              <a:rPr lang="de-DE" dirty="0" err="1"/>
              <a:t>Plava</a:t>
            </a:r>
            <a:r>
              <a:rPr lang="de-DE" dirty="0"/>
              <a:t>, 94 Jahre, ist sehr kommunikativ und hält sich deshalb viel im Aufenthaltsbereich auf. Sie ist nicht dement, aber das mit dem Trinken vergisst sie immer wieder, weil sie einfach keinen Durst empfindet. Welche Möglichkeiten haben Sie, dass Frau </a:t>
            </a:r>
            <a:r>
              <a:rPr lang="de-DE" dirty="0" err="1"/>
              <a:t>Plava</a:t>
            </a:r>
            <a:r>
              <a:rPr lang="de-DE" dirty="0"/>
              <a:t> immer wieder an das Trinken erinnert wird?</a:t>
            </a:r>
          </a:p>
          <a:p>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46" y="2198787"/>
            <a:ext cx="1355421" cy="1916832"/>
          </a:xfrm>
          <a:prstGeom prst="rect">
            <a:avLst/>
          </a:prstGeom>
        </p:spPr>
      </p:pic>
    </p:spTree>
    <p:extLst>
      <p:ext uri="{BB962C8B-B14F-4D97-AF65-F5344CB8AC3E}">
        <p14:creationId xmlns:p14="http://schemas.microsoft.com/office/powerpoint/2010/main" val="16982033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67</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4. Präventionsmaßnahmen</a:t>
            </a:r>
          </a:p>
        </p:txBody>
      </p:sp>
      <p:sp>
        <p:nvSpPr>
          <p:cNvPr id="6" name="Rechteck 5"/>
          <p:cNvSpPr/>
          <p:nvPr/>
        </p:nvSpPr>
        <p:spPr>
          <a:xfrm>
            <a:off x="772929" y="1818627"/>
            <a:ext cx="10153128" cy="728789"/>
          </a:xfrm>
          <a:prstGeom prst="rect">
            <a:avLst/>
          </a:prstGeom>
        </p:spPr>
        <p:txBody>
          <a:bodyPr wrap="square">
            <a:spAutoFit/>
          </a:bodyPr>
          <a:lstStyle/>
          <a:p>
            <a:endParaRPr lang="de-DE" dirty="0"/>
          </a:p>
          <a:p>
            <a:pPr marL="342900" indent="-342900">
              <a:lnSpc>
                <a:spcPct val="150000"/>
              </a:lnSpc>
              <a:buFont typeface="+mj-lt"/>
              <a:buAutoNum type="arabicPeriod"/>
            </a:pPr>
            <a:endParaRPr lang="de-DE" b="1" dirty="0"/>
          </a:p>
        </p:txBody>
      </p:sp>
      <p:sp>
        <p:nvSpPr>
          <p:cNvPr id="7" name="Rechteck 6"/>
          <p:cNvSpPr/>
          <p:nvPr/>
        </p:nvSpPr>
        <p:spPr>
          <a:xfrm>
            <a:off x="911424" y="1412776"/>
            <a:ext cx="10153128" cy="4662815"/>
          </a:xfrm>
          <a:prstGeom prst="rect">
            <a:avLst/>
          </a:prstGeom>
        </p:spPr>
        <p:txBody>
          <a:bodyPr wrap="square">
            <a:spAutoFit/>
          </a:bodyPr>
          <a:lstStyle/>
          <a:p>
            <a:endParaRPr lang="de-DE" dirty="0"/>
          </a:p>
          <a:p>
            <a:r>
              <a:rPr lang="de-DE" dirty="0"/>
              <a:t>4.1 Frau Antonia </a:t>
            </a:r>
            <a:r>
              <a:rPr lang="de-DE" dirty="0" err="1"/>
              <a:t>Plava</a:t>
            </a:r>
            <a:r>
              <a:rPr lang="de-DE" dirty="0"/>
              <a:t>, 94 Jahre, ist sehr kommunikativ und hält sich deshalb viel im Aufenthaltsbereich auf. Sie ist nicht dement, aber das mit dem Trinken vergisst sie immer wieder, weil sie einfach keinen Durst empfindet. Welche Möglichkeiten haben Sie, dass Frau </a:t>
            </a:r>
            <a:r>
              <a:rPr lang="de-DE" dirty="0" err="1"/>
              <a:t>Plava</a:t>
            </a:r>
            <a:r>
              <a:rPr lang="de-DE" dirty="0"/>
              <a:t> immer wieder an das Trinken erinnert wird?</a:t>
            </a:r>
          </a:p>
          <a:p>
            <a:endParaRPr lang="de-DE" dirty="0"/>
          </a:p>
          <a:p>
            <a:pPr marL="285750" indent="-285750">
              <a:lnSpc>
                <a:spcPct val="150000"/>
              </a:lnSpc>
              <a:buFont typeface="Arial" panose="020B0604020202020204" pitchFamily="34" charset="0"/>
              <a:buChar char="•"/>
            </a:pPr>
            <a:r>
              <a:rPr lang="de-DE" b="1" dirty="0"/>
              <a:t>Stellen Sie die Getränke an unterschiedlichen Orten bereit</a:t>
            </a:r>
          </a:p>
          <a:p>
            <a:pPr marL="285750" indent="-285750">
              <a:lnSpc>
                <a:spcPct val="150000"/>
              </a:lnSpc>
              <a:buFont typeface="Arial" panose="020B0604020202020204" pitchFamily="34" charset="0"/>
              <a:buChar char="•"/>
            </a:pPr>
            <a:r>
              <a:rPr lang="de-DE" b="1" dirty="0"/>
              <a:t>Stellen Sie ihr eine </a:t>
            </a:r>
            <a:r>
              <a:rPr lang="de-DE" b="1" dirty="0" err="1"/>
              <a:t>Trinkuhr</a:t>
            </a:r>
            <a:r>
              <a:rPr lang="de-DE" b="1" dirty="0"/>
              <a:t> zur Verfügung</a:t>
            </a:r>
          </a:p>
          <a:p>
            <a:pPr marL="285750" indent="-285750">
              <a:lnSpc>
                <a:spcPct val="150000"/>
              </a:lnSpc>
              <a:buFont typeface="Arial" panose="020B0604020202020204" pitchFamily="34" charset="0"/>
              <a:buChar char="•"/>
            </a:pPr>
            <a:r>
              <a:rPr lang="de-DE" b="1" dirty="0"/>
              <a:t>Informieren Sie den freiwilligen Besuchsdienst und die Angehörigen mit der Bitte sie an das Trinken zu erinnern</a:t>
            </a:r>
          </a:p>
          <a:p>
            <a:pPr marL="285750" indent="-285750">
              <a:lnSpc>
                <a:spcPct val="150000"/>
              </a:lnSpc>
              <a:buFont typeface="Arial" panose="020B0604020202020204" pitchFamily="34" charset="0"/>
              <a:buChar char="•"/>
            </a:pPr>
            <a:r>
              <a:rPr lang="de-DE" b="1" dirty="0"/>
              <a:t>Bieten Sie Trinken bei Beschäftigungen an</a:t>
            </a:r>
          </a:p>
          <a:p>
            <a:pPr marL="285750" indent="-285750">
              <a:lnSpc>
                <a:spcPct val="150000"/>
              </a:lnSpc>
              <a:buFont typeface="Arial" panose="020B0604020202020204" pitchFamily="34" charset="0"/>
              <a:buChar char="•"/>
            </a:pPr>
            <a:r>
              <a:rPr lang="de-DE" b="1" dirty="0"/>
              <a:t>Organisieren Sie Trinkrunden</a:t>
            </a:r>
          </a:p>
          <a:p>
            <a:pPr marL="285750" indent="-285750">
              <a:lnSpc>
                <a:spcPct val="150000"/>
              </a:lnSpc>
              <a:buFont typeface="Arial" panose="020B0604020202020204" pitchFamily="34" charset="0"/>
              <a:buChar char="•"/>
            </a:pPr>
            <a:r>
              <a:rPr lang="de-DE" b="1" dirty="0"/>
              <a:t>Erinnern Sie auf Blättern/Aushängen über die Wichtigkeit des Trinkens</a:t>
            </a:r>
          </a:p>
        </p:txBody>
      </p:sp>
      <p:sp>
        <p:nvSpPr>
          <p:cNvPr id="8" name="Textfeld 7"/>
          <p:cNvSpPr txBox="1"/>
          <p:nvPr/>
        </p:nvSpPr>
        <p:spPr>
          <a:xfrm>
            <a:off x="772929" y="6424597"/>
            <a:ext cx="4609660" cy="323165"/>
          </a:xfrm>
          <a:prstGeom prst="rect">
            <a:avLst/>
          </a:prstGeom>
          <a:noFill/>
        </p:spPr>
        <p:txBody>
          <a:bodyPr wrap="none" rtlCol="0">
            <a:spAutoFit/>
          </a:bodyPr>
          <a:lstStyle/>
          <a:p>
            <a:pPr algn="l"/>
            <a:r>
              <a:rPr lang="de-DE" sz="1500" dirty="0">
                <a:solidFill>
                  <a:schemeClr val="accent1"/>
                </a:solidFill>
              </a:rPr>
              <a:t> Vergleiche Hitzemaßnahmenplan Seite 26-27</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46" y="2198787"/>
            <a:ext cx="1355421" cy="1916832"/>
          </a:xfrm>
          <a:prstGeom prst="rect">
            <a:avLst/>
          </a:prstGeom>
        </p:spPr>
      </p:pic>
    </p:spTree>
    <p:extLst>
      <p:ext uri="{BB962C8B-B14F-4D97-AF65-F5344CB8AC3E}">
        <p14:creationId xmlns:p14="http://schemas.microsoft.com/office/powerpoint/2010/main" val="2905839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68</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4. Präventionsmaßnahmen</a:t>
            </a:r>
          </a:p>
        </p:txBody>
      </p:sp>
      <p:sp>
        <p:nvSpPr>
          <p:cNvPr id="6" name="Rechteck 5"/>
          <p:cNvSpPr/>
          <p:nvPr/>
        </p:nvSpPr>
        <p:spPr>
          <a:xfrm>
            <a:off x="772929" y="1818627"/>
            <a:ext cx="10153128" cy="728789"/>
          </a:xfrm>
          <a:prstGeom prst="rect">
            <a:avLst/>
          </a:prstGeom>
        </p:spPr>
        <p:txBody>
          <a:bodyPr wrap="square">
            <a:spAutoFit/>
          </a:bodyPr>
          <a:lstStyle/>
          <a:p>
            <a:endParaRPr lang="de-DE" dirty="0"/>
          </a:p>
          <a:p>
            <a:pPr marL="342900" indent="-342900">
              <a:lnSpc>
                <a:spcPct val="150000"/>
              </a:lnSpc>
              <a:buFont typeface="+mj-lt"/>
              <a:buAutoNum type="arabicPeriod"/>
            </a:pPr>
            <a:endParaRPr lang="de-DE" b="1" dirty="0"/>
          </a:p>
        </p:txBody>
      </p:sp>
      <p:sp>
        <p:nvSpPr>
          <p:cNvPr id="7" name="Rechteck 6"/>
          <p:cNvSpPr/>
          <p:nvPr/>
        </p:nvSpPr>
        <p:spPr>
          <a:xfrm>
            <a:off x="884311" y="1484783"/>
            <a:ext cx="10324257" cy="1754326"/>
          </a:xfrm>
          <a:prstGeom prst="rect">
            <a:avLst/>
          </a:prstGeom>
        </p:spPr>
        <p:txBody>
          <a:bodyPr wrap="square">
            <a:spAutoFit/>
          </a:bodyPr>
          <a:lstStyle/>
          <a:p>
            <a:endParaRPr lang="de-DE" dirty="0"/>
          </a:p>
          <a:p>
            <a:r>
              <a:rPr lang="de-DE" dirty="0"/>
              <a:t>4.2 Es ist eine Hitzewelle angekündigt. Sie rechnen damit, dass es in den zehn Zimmern, die zur Südseite zeigen wieder sehr heiß wird. </a:t>
            </a:r>
            <a:r>
              <a:rPr lang="de-DE" u="sng" dirty="0"/>
              <a:t>Welche Möglichkeiten haben Sie, dass </a:t>
            </a:r>
            <a:r>
              <a:rPr lang="de-DE" u="sng" dirty="0" err="1"/>
              <a:t>BewohnerInnen</a:t>
            </a:r>
            <a:r>
              <a:rPr lang="de-DE" u="sng" dirty="0"/>
              <a:t> in der ganz heißen Zeit in kühlere Räume ausweichen können?  </a:t>
            </a:r>
          </a:p>
          <a:p>
            <a:r>
              <a:rPr lang="de-DE" u="sng" dirty="0"/>
              <a:t>Kann eine Aktivität in kühleren Räumen angeboten werden?</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8618" y="2471337"/>
            <a:ext cx="2633472" cy="3429000"/>
          </a:xfrm>
          <a:prstGeom prst="rect">
            <a:avLst/>
          </a:prstGeom>
        </p:spPr>
      </p:pic>
    </p:spTree>
    <p:extLst>
      <p:ext uri="{BB962C8B-B14F-4D97-AF65-F5344CB8AC3E}">
        <p14:creationId xmlns:p14="http://schemas.microsoft.com/office/powerpoint/2010/main" val="322420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69</a:t>
            </a:fld>
            <a:endParaRPr lang="de-DE"/>
          </a:p>
        </p:txBody>
      </p:sp>
      <p:sp>
        <p:nvSpPr>
          <p:cNvPr id="6" name="Rechteck 5"/>
          <p:cNvSpPr/>
          <p:nvPr/>
        </p:nvSpPr>
        <p:spPr>
          <a:xfrm>
            <a:off x="772929" y="1818627"/>
            <a:ext cx="10153128" cy="728789"/>
          </a:xfrm>
          <a:prstGeom prst="rect">
            <a:avLst/>
          </a:prstGeom>
        </p:spPr>
        <p:txBody>
          <a:bodyPr wrap="square">
            <a:spAutoFit/>
          </a:bodyPr>
          <a:lstStyle/>
          <a:p>
            <a:endParaRPr lang="de-DE" dirty="0"/>
          </a:p>
          <a:p>
            <a:pPr marL="342900" indent="-342900">
              <a:lnSpc>
                <a:spcPct val="150000"/>
              </a:lnSpc>
              <a:buFont typeface="+mj-lt"/>
              <a:buAutoNum type="arabicPeriod"/>
            </a:pPr>
            <a:endParaRPr lang="de-DE" b="1" dirty="0"/>
          </a:p>
        </p:txBody>
      </p:sp>
      <p:sp>
        <p:nvSpPr>
          <p:cNvPr id="3" name="Rechteck 2"/>
          <p:cNvSpPr/>
          <p:nvPr/>
        </p:nvSpPr>
        <p:spPr>
          <a:xfrm>
            <a:off x="911424" y="1513091"/>
            <a:ext cx="10225136" cy="2529282"/>
          </a:xfrm>
          <a:prstGeom prst="rect">
            <a:avLst/>
          </a:prstGeom>
        </p:spPr>
        <p:txBody>
          <a:bodyPr wrap="square">
            <a:spAutoFit/>
          </a:bodyPr>
          <a:lstStyle/>
          <a:p>
            <a:pPr>
              <a:lnSpc>
                <a:spcPct val="150000"/>
              </a:lnSpc>
            </a:pPr>
            <a:r>
              <a:rPr lang="de-DE" dirty="0"/>
              <a:t>4.3 Sebastian, ein Schüler am Ende des ersten Ausbildungsjahres berichtet Ihnen, dass Herr </a:t>
            </a:r>
            <a:r>
              <a:rPr lang="de-DE" dirty="0" err="1"/>
              <a:t>Schwartzer</a:t>
            </a:r>
            <a:r>
              <a:rPr lang="de-DE" dirty="0"/>
              <a:t> (seine Diagnosen: Morbus Parkinson, insulinpflichtiger Diabetes mellitus, Laktoseintoleranz, Bluthochdruck, Herzinfarkt, Niereninsuffizienz, Schuppenflechte, Einsamkeit) heute noch kaum getrunken hat. </a:t>
            </a:r>
            <a:r>
              <a:rPr lang="de-DE" u="sng" dirty="0"/>
              <a:t>Welche weiteren Fragen stellen Sie an Herrn </a:t>
            </a:r>
            <a:r>
              <a:rPr lang="de-DE" u="sng" dirty="0" err="1"/>
              <a:t>Schwartzer</a:t>
            </a:r>
            <a:r>
              <a:rPr lang="de-DE" u="sng" dirty="0"/>
              <a:t>, um herauszubekommen warum er nicht trinkt? </a:t>
            </a:r>
            <a:endParaRPr lang="de-DE" dirty="0"/>
          </a:p>
        </p:txBody>
      </p:sp>
      <p:sp>
        <p:nvSpPr>
          <p:cNvPr id="10" name="Textplatzhalter 4"/>
          <p:cNvSpPr>
            <a:spLocks noGrp="1"/>
          </p:cNvSpPr>
          <p:nvPr>
            <p:ph type="body" sz="quarter" idx="13"/>
          </p:nvPr>
        </p:nvSpPr>
        <p:spPr>
          <a:xfrm>
            <a:off x="874712" y="1047403"/>
            <a:ext cx="10334602" cy="405683"/>
          </a:xfrm>
        </p:spPr>
        <p:txBody>
          <a:bodyPr/>
          <a:lstStyle/>
          <a:p>
            <a:r>
              <a:rPr lang="de-DE" dirty="0"/>
              <a:t>4. Präventionsmaßnahmen          </a:t>
            </a:r>
            <a:r>
              <a:rPr lang="de-DE" sz="2400" b="0" dirty="0"/>
              <a:t>(diese Frage ist für Pflegende)</a:t>
            </a:r>
          </a:p>
        </p:txBody>
      </p:sp>
    </p:spTree>
    <p:extLst>
      <p:ext uri="{BB962C8B-B14F-4D97-AF65-F5344CB8AC3E}">
        <p14:creationId xmlns:p14="http://schemas.microsoft.com/office/powerpoint/2010/main" val="311947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3416320"/>
          </a:xfrm>
          <a:prstGeom prst="rect">
            <a:avLst/>
          </a:prstGeom>
        </p:spPr>
        <p:txBody>
          <a:bodyPr wrap="square">
            <a:spAutoFit/>
          </a:bodyPr>
          <a:lstStyle/>
          <a:p>
            <a:endParaRPr lang="de-DE" dirty="0"/>
          </a:p>
          <a:p>
            <a:r>
              <a:rPr lang="de-DE" u="sng" dirty="0"/>
              <a:t>1.1 Es wird zunehmend wärmer in Deutschland.</a:t>
            </a:r>
          </a:p>
          <a:p>
            <a:endParaRPr lang="de-DE" dirty="0"/>
          </a:p>
          <a:p>
            <a:pPr>
              <a:lnSpc>
                <a:spcPct val="200000"/>
              </a:lnSpc>
            </a:pPr>
            <a:r>
              <a:rPr lang="de-DE" dirty="0"/>
              <a:t>Wie warm ist es an </a:t>
            </a:r>
            <a:r>
              <a:rPr lang="de-DE" b="1" dirty="0"/>
              <a:t>Sommertagen</a:t>
            </a:r>
            <a:r>
              <a:rPr lang="de-DE" dirty="0"/>
              <a:t>? 			</a:t>
            </a:r>
          </a:p>
          <a:p>
            <a:pPr>
              <a:lnSpc>
                <a:spcPct val="200000"/>
              </a:lnSpc>
            </a:pPr>
            <a:r>
              <a:rPr lang="de-DE" dirty="0"/>
              <a:t>Wie warm ist es an </a:t>
            </a:r>
            <a:r>
              <a:rPr lang="de-DE" b="1" dirty="0"/>
              <a:t>Hitzetagen</a:t>
            </a:r>
            <a:r>
              <a:rPr lang="de-DE" dirty="0"/>
              <a:t>? 			</a:t>
            </a:r>
          </a:p>
          <a:p>
            <a:pPr>
              <a:lnSpc>
                <a:spcPct val="200000"/>
              </a:lnSpc>
            </a:pPr>
            <a:r>
              <a:rPr lang="de-DE" dirty="0"/>
              <a:t>Wie warm ist es in </a:t>
            </a:r>
            <a:r>
              <a:rPr lang="de-DE" b="1" dirty="0"/>
              <a:t>tropischen Nächten</a:t>
            </a:r>
            <a:r>
              <a:rPr lang="de-DE" dirty="0"/>
              <a:t>? </a:t>
            </a:r>
          </a:p>
          <a:p>
            <a:pPr>
              <a:lnSpc>
                <a:spcPct val="200000"/>
              </a:lnSpc>
            </a:pPr>
            <a:r>
              <a:rPr lang="de-DE" dirty="0"/>
              <a:t>		</a:t>
            </a:r>
          </a:p>
          <a:p>
            <a:r>
              <a:rPr lang="de-DE" dirty="0"/>
              <a:t>Was wird unter einer </a:t>
            </a:r>
            <a:r>
              <a:rPr lang="de-DE" b="1" dirty="0"/>
              <a:t>Hitzewelle</a:t>
            </a:r>
            <a:r>
              <a:rPr lang="de-DE" dirty="0"/>
              <a:t> verstanden? 		</a:t>
            </a:r>
            <a:endParaRPr lang="de-DE" b="1"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424" y="1196752"/>
            <a:ext cx="1996448" cy="1330571"/>
          </a:xfrm>
          <a:prstGeom prst="rect">
            <a:avLst/>
          </a:prstGeom>
        </p:spPr>
      </p:pic>
    </p:spTree>
    <p:extLst>
      <p:ext uri="{BB962C8B-B14F-4D97-AF65-F5344CB8AC3E}">
        <p14:creationId xmlns:p14="http://schemas.microsoft.com/office/powerpoint/2010/main" val="4046103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70</a:t>
            </a:fld>
            <a:endParaRPr lang="de-DE"/>
          </a:p>
        </p:txBody>
      </p:sp>
      <p:sp>
        <p:nvSpPr>
          <p:cNvPr id="6" name="Rechteck 5"/>
          <p:cNvSpPr/>
          <p:nvPr/>
        </p:nvSpPr>
        <p:spPr>
          <a:xfrm>
            <a:off x="772929" y="1818627"/>
            <a:ext cx="10153128" cy="728789"/>
          </a:xfrm>
          <a:prstGeom prst="rect">
            <a:avLst/>
          </a:prstGeom>
        </p:spPr>
        <p:txBody>
          <a:bodyPr wrap="square">
            <a:spAutoFit/>
          </a:bodyPr>
          <a:lstStyle/>
          <a:p>
            <a:endParaRPr lang="de-DE" dirty="0"/>
          </a:p>
          <a:p>
            <a:pPr marL="342900" indent="-342900">
              <a:lnSpc>
                <a:spcPct val="150000"/>
              </a:lnSpc>
              <a:buFont typeface="+mj-lt"/>
              <a:buAutoNum type="arabicPeriod"/>
            </a:pPr>
            <a:endParaRPr lang="de-DE" b="1" dirty="0"/>
          </a:p>
        </p:txBody>
      </p:sp>
      <p:sp>
        <p:nvSpPr>
          <p:cNvPr id="3" name="Rechteck 2"/>
          <p:cNvSpPr/>
          <p:nvPr/>
        </p:nvSpPr>
        <p:spPr>
          <a:xfrm>
            <a:off x="911424" y="1513091"/>
            <a:ext cx="10225136" cy="5078313"/>
          </a:xfrm>
          <a:prstGeom prst="rect">
            <a:avLst/>
          </a:prstGeom>
        </p:spPr>
        <p:txBody>
          <a:bodyPr wrap="square">
            <a:spAutoFit/>
          </a:bodyPr>
          <a:lstStyle/>
          <a:p>
            <a:pPr>
              <a:lnSpc>
                <a:spcPct val="150000"/>
              </a:lnSpc>
            </a:pPr>
            <a:r>
              <a:rPr lang="de-DE" dirty="0"/>
              <a:t>4.3 Sebastian, ein Schüler am Ende des ersten Ausbildungsjahres berichtet Ihnen, dass Herr </a:t>
            </a:r>
            <a:r>
              <a:rPr lang="de-DE" dirty="0" err="1"/>
              <a:t>Schwartzer</a:t>
            </a:r>
            <a:r>
              <a:rPr lang="de-DE" dirty="0"/>
              <a:t> (seine Diagnosen: Morbus Parkinson, insulinpflichtiger Diabetes mellitus, Laktoseintoleranz, Bluthochdruck, Herzinfarkt, Niereninsuffizienz, Schuppenflechte, Einsamkeit) heute noch kaum getrunken hat. </a:t>
            </a:r>
            <a:r>
              <a:rPr lang="de-DE" u="sng" dirty="0"/>
              <a:t>Welche weiteren Fragen stellen Sie an Herrn </a:t>
            </a:r>
            <a:r>
              <a:rPr lang="de-DE" u="sng" dirty="0" err="1"/>
              <a:t>Schwartzer</a:t>
            </a:r>
            <a:r>
              <a:rPr lang="de-DE" u="sng" dirty="0"/>
              <a:t> um herauszubekommen warum er nicht trinkt? </a:t>
            </a:r>
            <a:endParaRPr lang="de-DE" dirty="0"/>
          </a:p>
          <a:p>
            <a:pPr marL="285750" lvl="0" indent="-285750" fontAlgn="base">
              <a:lnSpc>
                <a:spcPct val="150000"/>
              </a:lnSpc>
              <a:buFont typeface="Arial" panose="020B0604020202020204" pitchFamily="34" charset="0"/>
              <a:buChar char="•"/>
            </a:pPr>
            <a:r>
              <a:rPr lang="de-DE" sz="1400" b="1" dirty="0"/>
              <a:t>Welche Trinkgewohnheiten haben Sie? Haben Sie ein Lieblingsgetränk?</a:t>
            </a:r>
          </a:p>
          <a:p>
            <a:pPr marL="285750" lvl="0" indent="-285750" fontAlgn="base">
              <a:lnSpc>
                <a:spcPct val="150000"/>
              </a:lnSpc>
              <a:buFont typeface="Arial" panose="020B0604020202020204" pitchFamily="34" charset="0"/>
              <a:buChar char="•"/>
            </a:pPr>
            <a:r>
              <a:rPr lang="de-DE" sz="1400" b="1" dirty="0"/>
              <a:t>Vergessen Sie zu trinken? Fehlt Ihnen die Motivation zu trinken?</a:t>
            </a:r>
          </a:p>
          <a:p>
            <a:pPr marL="285750" indent="-285750" fontAlgn="base">
              <a:lnSpc>
                <a:spcPct val="150000"/>
              </a:lnSpc>
              <a:buFont typeface="Arial" panose="020B0604020202020204" pitchFamily="34" charset="0"/>
              <a:buChar char="•"/>
            </a:pPr>
            <a:r>
              <a:rPr lang="de-DE" sz="1400" b="1" dirty="0"/>
              <a:t>Können Sie den Trinkbecher nicht selbständig füllen und halten?</a:t>
            </a:r>
          </a:p>
          <a:p>
            <a:pPr marL="285750" lvl="0" indent="-285750" fontAlgn="base">
              <a:lnSpc>
                <a:spcPct val="150000"/>
              </a:lnSpc>
              <a:buFont typeface="Arial" panose="020B0604020202020204" pitchFamily="34" charset="0"/>
              <a:buChar char="•"/>
            </a:pPr>
            <a:r>
              <a:rPr lang="de-DE" sz="1400" b="1" dirty="0"/>
              <a:t>Trauen Sie sich nicht zu sagen, wenn Sie Unterstützung beim Einschenken/Trinken brauchen? </a:t>
            </a:r>
          </a:p>
          <a:p>
            <a:pPr marL="285750" lvl="0" indent="-285750" fontAlgn="base">
              <a:lnSpc>
                <a:spcPct val="150000"/>
              </a:lnSpc>
              <a:buFont typeface="Arial" panose="020B0604020202020204" pitchFamily="34" charset="0"/>
              <a:buChar char="•"/>
            </a:pPr>
            <a:r>
              <a:rPr lang="de-DE" sz="1400" b="1" dirty="0"/>
              <a:t>Haben Sie kein Durstgefühl? </a:t>
            </a:r>
          </a:p>
          <a:p>
            <a:pPr marL="285750" lvl="0" indent="-285750" fontAlgn="base">
              <a:lnSpc>
                <a:spcPct val="150000"/>
              </a:lnSpc>
              <a:buFont typeface="Arial" panose="020B0604020202020204" pitchFamily="34" charset="0"/>
              <a:buChar char="•"/>
            </a:pPr>
            <a:r>
              <a:rPr lang="de-DE" sz="1400" b="1" dirty="0"/>
              <a:t>Leiden Sie unter Übelkeit oder Geschmacksveränderungen?</a:t>
            </a:r>
          </a:p>
          <a:p>
            <a:pPr marL="285750" lvl="0" indent="-285750" fontAlgn="base">
              <a:lnSpc>
                <a:spcPct val="150000"/>
              </a:lnSpc>
              <a:buFont typeface="Arial" panose="020B0604020202020204" pitchFamily="34" charset="0"/>
              <a:buChar char="•"/>
            </a:pPr>
            <a:r>
              <a:rPr lang="de-DE" sz="1400" b="1" dirty="0"/>
              <a:t>Haben Sie eine Munderkrankung, Aphten oder Zahnprobleme?</a:t>
            </a:r>
          </a:p>
          <a:p>
            <a:pPr marL="285750" lvl="0" indent="-285750" fontAlgn="base">
              <a:lnSpc>
                <a:spcPct val="150000"/>
              </a:lnSpc>
              <a:buFont typeface="Arial" panose="020B0604020202020204" pitchFamily="34" charset="0"/>
              <a:buChar char="•"/>
            </a:pPr>
            <a:r>
              <a:rPr lang="de-DE" sz="1400" b="1" dirty="0"/>
              <a:t>Wissen Sie, warum es wichtig ist, an diesen heißen Tagen ausreichend zu trinken?</a:t>
            </a:r>
          </a:p>
          <a:p>
            <a:pPr marL="285750" lvl="0" indent="-285750" fontAlgn="base">
              <a:lnSpc>
                <a:spcPct val="150000"/>
              </a:lnSpc>
              <a:buFont typeface="Arial" panose="020B0604020202020204" pitchFamily="34" charset="0"/>
              <a:buChar char="•"/>
            </a:pPr>
            <a:r>
              <a:rPr lang="de-DE" sz="1400" b="1" dirty="0"/>
              <a:t>Möchten Sie eine Erinnerungsunterstützung, damit Sie nicht vergessen zu trinken?</a:t>
            </a:r>
          </a:p>
        </p:txBody>
      </p:sp>
      <p:sp>
        <p:nvSpPr>
          <p:cNvPr id="7" name="Textfeld 6"/>
          <p:cNvSpPr txBox="1"/>
          <p:nvPr/>
        </p:nvSpPr>
        <p:spPr>
          <a:xfrm>
            <a:off x="892682" y="6448394"/>
            <a:ext cx="4609660" cy="323165"/>
          </a:xfrm>
          <a:prstGeom prst="rect">
            <a:avLst/>
          </a:prstGeom>
          <a:noFill/>
        </p:spPr>
        <p:txBody>
          <a:bodyPr wrap="none" rtlCol="0">
            <a:spAutoFit/>
          </a:bodyPr>
          <a:lstStyle/>
          <a:p>
            <a:pPr algn="l"/>
            <a:r>
              <a:rPr lang="de-DE" sz="1500" dirty="0">
                <a:solidFill>
                  <a:schemeClr val="accent1"/>
                </a:solidFill>
              </a:rPr>
              <a:t> Vergleiche Hitzemaßnahmenplan Seite 22-23</a:t>
            </a:r>
          </a:p>
        </p:txBody>
      </p:sp>
      <p:sp>
        <p:nvSpPr>
          <p:cNvPr id="9" name="Textplatzhalter 4"/>
          <p:cNvSpPr>
            <a:spLocks noGrp="1"/>
          </p:cNvSpPr>
          <p:nvPr>
            <p:ph type="body" sz="quarter" idx="13"/>
          </p:nvPr>
        </p:nvSpPr>
        <p:spPr>
          <a:xfrm>
            <a:off x="874712" y="1047403"/>
            <a:ext cx="10334602" cy="405683"/>
          </a:xfrm>
        </p:spPr>
        <p:txBody>
          <a:bodyPr/>
          <a:lstStyle/>
          <a:p>
            <a:r>
              <a:rPr lang="de-DE" dirty="0"/>
              <a:t>4. Präventionsmaßnahmen          </a:t>
            </a:r>
            <a:r>
              <a:rPr lang="de-DE" sz="2400" b="0" dirty="0"/>
              <a:t>(diese Frage ist für Pflegende)</a:t>
            </a:r>
          </a:p>
        </p:txBody>
      </p:sp>
    </p:spTree>
    <p:extLst>
      <p:ext uri="{BB962C8B-B14F-4D97-AF65-F5344CB8AC3E}">
        <p14:creationId xmlns:p14="http://schemas.microsoft.com/office/powerpoint/2010/main" val="2814465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71</a:t>
            </a:fld>
            <a:endParaRPr lang="de-DE"/>
          </a:p>
        </p:txBody>
      </p:sp>
      <p:sp>
        <p:nvSpPr>
          <p:cNvPr id="5" name="Textplatzhalter 4"/>
          <p:cNvSpPr>
            <a:spLocks noGrp="1"/>
          </p:cNvSpPr>
          <p:nvPr>
            <p:ph type="body" sz="quarter" idx="13"/>
          </p:nvPr>
        </p:nvSpPr>
        <p:spPr>
          <a:xfrm>
            <a:off x="874712" y="1047403"/>
            <a:ext cx="10334602" cy="405683"/>
          </a:xfrm>
        </p:spPr>
        <p:txBody>
          <a:bodyPr/>
          <a:lstStyle/>
          <a:p>
            <a:r>
              <a:rPr lang="de-DE" dirty="0"/>
              <a:t>4. Präventionsmaßnahmen          </a:t>
            </a:r>
            <a:r>
              <a:rPr lang="de-DE" sz="2400" b="0" dirty="0"/>
              <a:t>(diese Frage ist für Pflegende)</a:t>
            </a:r>
          </a:p>
        </p:txBody>
      </p:sp>
      <p:sp>
        <p:nvSpPr>
          <p:cNvPr id="6" name="Rechteck 5"/>
          <p:cNvSpPr/>
          <p:nvPr/>
        </p:nvSpPr>
        <p:spPr>
          <a:xfrm>
            <a:off x="772929" y="1818627"/>
            <a:ext cx="10153128" cy="728789"/>
          </a:xfrm>
          <a:prstGeom prst="rect">
            <a:avLst/>
          </a:prstGeom>
        </p:spPr>
        <p:txBody>
          <a:bodyPr wrap="square">
            <a:spAutoFit/>
          </a:bodyPr>
          <a:lstStyle/>
          <a:p>
            <a:endParaRPr lang="de-DE" dirty="0"/>
          </a:p>
          <a:p>
            <a:pPr marL="342900" indent="-342900">
              <a:lnSpc>
                <a:spcPct val="150000"/>
              </a:lnSpc>
              <a:buFont typeface="+mj-lt"/>
              <a:buAutoNum type="arabicPeriod"/>
            </a:pPr>
            <a:endParaRPr lang="de-DE" b="1" dirty="0"/>
          </a:p>
        </p:txBody>
      </p:sp>
      <p:sp>
        <p:nvSpPr>
          <p:cNvPr id="8" name="Rechteck 7"/>
          <p:cNvSpPr/>
          <p:nvPr/>
        </p:nvSpPr>
        <p:spPr>
          <a:xfrm>
            <a:off x="898221" y="1403432"/>
            <a:ext cx="10153128" cy="4524315"/>
          </a:xfrm>
          <a:prstGeom prst="rect">
            <a:avLst/>
          </a:prstGeom>
        </p:spPr>
        <p:txBody>
          <a:bodyPr wrap="square">
            <a:spAutoFit/>
          </a:bodyPr>
          <a:lstStyle/>
          <a:p>
            <a:endParaRPr lang="de-DE" dirty="0"/>
          </a:p>
          <a:p>
            <a:r>
              <a:rPr lang="de-DE" dirty="0"/>
              <a:t>4.4 Frau Rother, 72 Jahre, muss aufgrund ihrer Erkrankungen eine Menge an Medikamenten einnehmen. Sie kontrollieren die Medikamente, ob diese möglicherweise bei Hitze eine zusätzliche Belastung des Organismus darstellen oder sogar ihr Gesundheitsrisiko verstärken. </a:t>
            </a:r>
            <a:r>
              <a:rPr lang="de-DE" u="sng" dirty="0"/>
              <a:t>Welche Gefahren bestehen bei folgenden Medikamenten?</a:t>
            </a:r>
          </a:p>
          <a:p>
            <a:r>
              <a:rPr lang="de-DE" dirty="0"/>
              <a:t>	</a:t>
            </a:r>
          </a:p>
          <a:p>
            <a:endParaRPr lang="de-DE" dirty="0"/>
          </a:p>
          <a:p>
            <a:r>
              <a:rPr lang="de-DE" dirty="0"/>
              <a:t>	</a:t>
            </a:r>
          </a:p>
          <a:p>
            <a:r>
              <a:rPr lang="de-DE" dirty="0"/>
              <a:t>	</a:t>
            </a:r>
          </a:p>
          <a:p>
            <a:endParaRPr lang="de-DE" dirty="0"/>
          </a:p>
          <a:p>
            <a:endParaRPr lang="de-DE" dirty="0"/>
          </a:p>
          <a:p>
            <a:endParaRPr lang="de-DE" dirty="0"/>
          </a:p>
          <a:p>
            <a:endParaRPr lang="de-DE" dirty="0"/>
          </a:p>
          <a:p>
            <a:r>
              <a:rPr lang="de-DE" dirty="0"/>
              <a:t>l </a:t>
            </a:r>
          </a:p>
          <a:p>
            <a:r>
              <a:rPr lang="de-DE" dirty="0"/>
              <a:t> </a:t>
            </a:r>
          </a:p>
        </p:txBody>
      </p:sp>
      <p:graphicFrame>
        <p:nvGraphicFramePr>
          <p:cNvPr id="10" name="Tabelle 9"/>
          <p:cNvGraphicFramePr>
            <a:graphicFrameLocks noGrp="1"/>
          </p:cNvGraphicFramePr>
          <p:nvPr>
            <p:extLst>
              <p:ext uri="{D42A27DB-BD31-4B8C-83A1-F6EECF244321}">
                <p14:modId xmlns:p14="http://schemas.microsoft.com/office/powerpoint/2010/main" val="3352845487"/>
              </p:ext>
            </p:extLst>
          </p:nvPr>
        </p:nvGraphicFramePr>
        <p:xfrm>
          <a:off x="898221" y="3486193"/>
          <a:ext cx="10316936" cy="2908847"/>
        </p:xfrm>
        <a:graphic>
          <a:graphicData uri="http://schemas.openxmlformats.org/drawingml/2006/table">
            <a:tbl>
              <a:tblPr firstRow="1" bandRow="1">
                <a:tableStyleId>{5C22544A-7EE6-4342-B048-85BDC9FD1C3A}</a:tableStyleId>
              </a:tblPr>
              <a:tblGrid>
                <a:gridCol w="3037539">
                  <a:extLst>
                    <a:ext uri="{9D8B030D-6E8A-4147-A177-3AD203B41FA5}">
                      <a16:colId xmlns:a16="http://schemas.microsoft.com/office/drawing/2014/main" val="3151850049"/>
                    </a:ext>
                  </a:extLst>
                </a:gridCol>
                <a:gridCol w="7279397">
                  <a:extLst>
                    <a:ext uri="{9D8B030D-6E8A-4147-A177-3AD203B41FA5}">
                      <a16:colId xmlns:a16="http://schemas.microsoft.com/office/drawing/2014/main" val="20001"/>
                    </a:ext>
                  </a:extLst>
                </a:gridCol>
              </a:tblGrid>
              <a:tr h="0">
                <a:tc>
                  <a:txBody>
                    <a:bodyPr/>
                    <a:lstStyle/>
                    <a:p>
                      <a:r>
                        <a:rPr lang="de-DE" sz="1800" dirty="0"/>
                        <a:t>Ihre Medikamente</a:t>
                      </a:r>
                    </a:p>
                  </a:txBody>
                  <a:tcPr/>
                </a:tc>
                <a:tc>
                  <a:txBody>
                    <a:bodyPr/>
                    <a:lstStyle/>
                    <a:p>
                      <a:r>
                        <a:rPr lang="de-DE" sz="1800" dirty="0"/>
                        <a:t>Gefahren</a:t>
                      </a:r>
                    </a:p>
                  </a:txBody>
                  <a:tcPr/>
                </a:tc>
                <a:extLst>
                  <a:ext uri="{0D108BD9-81ED-4DB2-BD59-A6C34878D82A}">
                    <a16:rowId xmlns:a16="http://schemas.microsoft.com/office/drawing/2014/main" val="2460199200"/>
                  </a:ext>
                </a:extLst>
              </a:tr>
              <a:tr h="714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err="1"/>
                        <a:t>Bisoporol</a:t>
                      </a:r>
                      <a:r>
                        <a:rPr lang="de-DE" sz="1800"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b="1" baseline="0" dirty="0"/>
                        <a:t>(Beta-Blocker)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b="0" dirty="0"/>
                    </a:p>
                  </a:txBody>
                  <a:tcPr/>
                </a:tc>
                <a:extLst>
                  <a:ext uri="{0D108BD9-81ED-4DB2-BD59-A6C34878D82A}">
                    <a16:rowId xmlns:a16="http://schemas.microsoft.com/office/drawing/2014/main" val="2725082284"/>
                  </a:ext>
                </a:extLst>
              </a:tr>
              <a:tr h="7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err="1">
                          <a:solidFill>
                            <a:schemeClr val="dk1"/>
                          </a:solidFill>
                          <a:latin typeface="+mn-lt"/>
                          <a:ea typeface="+mn-ea"/>
                          <a:cs typeface="+mn-cs"/>
                        </a:rPr>
                        <a:t>Ramipril</a:t>
                      </a:r>
                      <a:endParaRPr lang="de-DE" sz="1800" b="1"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(ACE-Hemmer)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680974961"/>
                  </a:ext>
                </a:extLst>
              </a:tr>
              <a:tr h="397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t>Marcumar® (Gerinnungshemmer)</a:t>
                      </a:r>
                      <a:endParaRPr kumimoji="0" lang="de-DE" sz="18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656130165"/>
                  </a:ext>
                </a:extLst>
              </a:tr>
            </a:tbl>
          </a:graphicData>
        </a:graphic>
      </p:graphicFrame>
    </p:spTree>
    <p:extLst>
      <p:ext uri="{BB962C8B-B14F-4D97-AF65-F5344CB8AC3E}">
        <p14:creationId xmlns:p14="http://schemas.microsoft.com/office/powerpoint/2010/main" val="362409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72</a:t>
            </a:fld>
            <a:endParaRPr lang="de-DE"/>
          </a:p>
        </p:txBody>
      </p:sp>
      <p:sp>
        <p:nvSpPr>
          <p:cNvPr id="5" name="Textplatzhalter 4"/>
          <p:cNvSpPr>
            <a:spLocks noGrp="1"/>
          </p:cNvSpPr>
          <p:nvPr>
            <p:ph type="body" sz="quarter" idx="13"/>
          </p:nvPr>
        </p:nvSpPr>
        <p:spPr>
          <a:xfrm>
            <a:off x="874712" y="1047403"/>
            <a:ext cx="10334602" cy="405683"/>
          </a:xfrm>
        </p:spPr>
        <p:txBody>
          <a:bodyPr/>
          <a:lstStyle/>
          <a:p>
            <a:r>
              <a:rPr lang="de-DE" dirty="0"/>
              <a:t>4. Präventionsmaßnahmen          </a:t>
            </a:r>
            <a:r>
              <a:rPr lang="de-DE" sz="2400" b="0" dirty="0"/>
              <a:t>(diese Frage ist für Pflegende)</a:t>
            </a:r>
          </a:p>
        </p:txBody>
      </p:sp>
      <p:sp>
        <p:nvSpPr>
          <p:cNvPr id="6" name="Rechteck 5"/>
          <p:cNvSpPr/>
          <p:nvPr/>
        </p:nvSpPr>
        <p:spPr>
          <a:xfrm>
            <a:off x="772929" y="1818627"/>
            <a:ext cx="10153128" cy="728789"/>
          </a:xfrm>
          <a:prstGeom prst="rect">
            <a:avLst/>
          </a:prstGeom>
        </p:spPr>
        <p:txBody>
          <a:bodyPr wrap="square">
            <a:spAutoFit/>
          </a:bodyPr>
          <a:lstStyle/>
          <a:p>
            <a:endParaRPr lang="de-DE" dirty="0"/>
          </a:p>
          <a:p>
            <a:pPr marL="342900" indent="-342900">
              <a:lnSpc>
                <a:spcPct val="150000"/>
              </a:lnSpc>
              <a:buFont typeface="+mj-lt"/>
              <a:buAutoNum type="arabicPeriod"/>
            </a:pPr>
            <a:endParaRPr lang="de-DE" b="1" dirty="0"/>
          </a:p>
        </p:txBody>
      </p:sp>
      <p:sp>
        <p:nvSpPr>
          <p:cNvPr id="8" name="Rechteck 7"/>
          <p:cNvSpPr/>
          <p:nvPr/>
        </p:nvSpPr>
        <p:spPr>
          <a:xfrm>
            <a:off x="898221" y="1403432"/>
            <a:ext cx="10153128" cy="4524315"/>
          </a:xfrm>
          <a:prstGeom prst="rect">
            <a:avLst/>
          </a:prstGeom>
        </p:spPr>
        <p:txBody>
          <a:bodyPr wrap="square">
            <a:spAutoFit/>
          </a:bodyPr>
          <a:lstStyle/>
          <a:p>
            <a:endParaRPr lang="de-DE" dirty="0"/>
          </a:p>
          <a:p>
            <a:r>
              <a:rPr lang="de-DE" dirty="0"/>
              <a:t>4.4 Frau Rother, 72 Jahre, muss auf Grund ihrer Erkrankungen eine Menge an Medikamenten einnehmen. Sie kontrollieren die Medikamente, ob diese eine möglicherweise bei Hitze eine zusätzliche Belastung des Organismus darstellen oder sogar ihr Gesundheitsrisiko verstärken. </a:t>
            </a:r>
            <a:r>
              <a:rPr lang="de-DE" u="sng" dirty="0"/>
              <a:t>Welche Gefahren bestehen bei folgenden Medikamenten?</a:t>
            </a:r>
          </a:p>
          <a:p>
            <a:r>
              <a:rPr lang="de-DE" dirty="0"/>
              <a:t>	</a:t>
            </a:r>
          </a:p>
          <a:p>
            <a:endParaRPr lang="de-DE" dirty="0"/>
          </a:p>
          <a:p>
            <a:r>
              <a:rPr lang="de-DE" dirty="0"/>
              <a:t>	</a:t>
            </a:r>
          </a:p>
          <a:p>
            <a:r>
              <a:rPr lang="de-DE" dirty="0"/>
              <a:t>	</a:t>
            </a:r>
          </a:p>
          <a:p>
            <a:endParaRPr lang="de-DE" dirty="0"/>
          </a:p>
          <a:p>
            <a:endParaRPr lang="de-DE" dirty="0"/>
          </a:p>
          <a:p>
            <a:endParaRPr lang="de-DE" dirty="0"/>
          </a:p>
          <a:p>
            <a:endParaRPr lang="de-DE" dirty="0"/>
          </a:p>
          <a:p>
            <a:r>
              <a:rPr lang="de-DE" dirty="0"/>
              <a:t>l </a:t>
            </a:r>
          </a:p>
          <a:p>
            <a:r>
              <a:rPr lang="de-DE" dirty="0"/>
              <a:t> </a:t>
            </a:r>
          </a:p>
        </p:txBody>
      </p:sp>
      <p:graphicFrame>
        <p:nvGraphicFramePr>
          <p:cNvPr id="10" name="Tabelle 9"/>
          <p:cNvGraphicFramePr>
            <a:graphicFrameLocks noGrp="1"/>
          </p:cNvGraphicFramePr>
          <p:nvPr>
            <p:extLst>
              <p:ext uri="{D42A27DB-BD31-4B8C-83A1-F6EECF244321}">
                <p14:modId xmlns:p14="http://schemas.microsoft.com/office/powerpoint/2010/main" val="3262826731"/>
              </p:ext>
            </p:extLst>
          </p:nvPr>
        </p:nvGraphicFramePr>
        <p:xfrm>
          <a:off x="898221" y="3284984"/>
          <a:ext cx="10316936" cy="3183167"/>
        </p:xfrm>
        <a:graphic>
          <a:graphicData uri="http://schemas.openxmlformats.org/drawingml/2006/table">
            <a:tbl>
              <a:tblPr firstRow="1" bandRow="1">
                <a:tableStyleId>{5C22544A-7EE6-4342-B048-85BDC9FD1C3A}</a:tableStyleId>
              </a:tblPr>
              <a:tblGrid>
                <a:gridCol w="3037539">
                  <a:extLst>
                    <a:ext uri="{9D8B030D-6E8A-4147-A177-3AD203B41FA5}">
                      <a16:colId xmlns:a16="http://schemas.microsoft.com/office/drawing/2014/main" val="3151850049"/>
                    </a:ext>
                  </a:extLst>
                </a:gridCol>
                <a:gridCol w="7279397">
                  <a:extLst>
                    <a:ext uri="{9D8B030D-6E8A-4147-A177-3AD203B41FA5}">
                      <a16:colId xmlns:a16="http://schemas.microsoft.com/office/drawing/2014/main" val="20001"/>
                    </a:ext>
                  </a:extLst>
                </a:gridCol>
              </a:tblGrid>
              <a:tr h="0">
                <a:tc>
                  <a:txBody>
                    <a:bodyPr/>
                    <a:lstStyle/>
                    <a:p>
                      <a:r>
                        <a:rPr lang="de-DE" sz="1800" dirty="0"/>
                        <a:t>Ihre Medikamente</a:t>
                      </a:r>
                    </a:p>
                  </a:txBody>
                  <a:tcPr/>
                </a:tc>
                <a:tc>
                  <a:txBody>
                    <a:bodyPr/>
                    <a:lstStyle/>
                    <a:p>
                      <a:r>
                        <a:rPr lang="de-DE" sz="1800" dirty="0"/>
                        <a:t>Gefahren</a:t>
                      </a:r>
                    </a:p>
                  </a:txBody>
                  <a:tcPr/>
                </a:tc>
                <a:extLst>
                  <a:ext uri="{0D108BD9-81ED-4DB2-BD59-A6C34878D82A}">
                    <a16:rowId xmlns:a16="http://schemas.microsoft.com/office/drawing/2014/main" val="2460199200"/>
                  </a:ext>
                </a:extLst>
              </a:tr>
              <a:tr h="714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err="1"/>
                        <a:t>Bisoporol</a:t>
                      </a:r>
                      <a:r>
                        <a:rPr lang="de-DE" sz="1800"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b="1" baseline="0" dirty="0"/>
                        <a:t>(Beta-Blocker)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Können eine Gefäßverengung fördern oder die Herzleistung verringern</a:t>
                      </a:r>
                      <a:endParaRPr lang="de-DE" sz="1800" b="0" dirty="0"/>
                    </a:p>
                  </a:txBody>
                  <a:tcPr/>
                </a:tc>
                <a:extLst>
                  <a:ext uri="{0D108BD9-81ED-4DB2-BD59-A6C34878D82A}">
                    <a16:rowId xmlns:a16="http://schemas.microsoft.com/office/drawing/2014/main" val="2725082284"/>
                  </a:ext>
                </a:extLst>
              </a:tr>
              <a:tr h="7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err="1">
                          <a:solidFill>
                            <a:schemeClr val="dk1"/>
                          </a:solidFill>
                          <a:latin typeface="+mn-lt"/>
                          <a:ea typeface="+mn-ea"/>
                          <a:cs typeface="+mn-cs"/>
                        </a:rPr>
                        <a:t>Ramipril</a:t>
                      </a:r>
                      <a:endParaRPr lang="de-DE" sz="1800" b="1"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(ACE-Hemmer)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Können den Wasser- und Elektrolythaushalt verändern bzw. eine Dekompensation des Stoffwechsels/Herz-Kreislaufsystems 	</a:t>
                      </a:r>
                    </a:p>
                  </a:txBody>
                  <a:tcPr/>
                </a:tc>
                <a:extLst>
                  <a:ext uri="{0D108BD9-81ED-4DB2-BD59-A6C34878D82A}">
                    <a16:rowId xmlns:a16="http://schemas.microsoft.com/office/drawing/2014/main" val="680974961"/>
                  </a:ext>
                </a:extLst>
              </a:tr>
              <a:tr h="397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t>Marcumar® (Gerinnungshemmer)</a:t>
                      </a:r>
                      <a:endParaRPr kumimoji="0" lang="de-DE" sz="18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Können eine geringere therapeutischer Breite haben wobei z.B. bei einer Niereninsuffizienz eine Anhäufung der Wirkstoffe möglich sein kann</a:t>
                      </a:r>
                      <a:endParaRPr kumimoji="0" lang="de-DE"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656130165"/>
                  </a:ext>
                </a:extLst>
              </a:tr>
            </a:tbl>
          </a:graphicData>
        </a:graphic>
      </p:graphicFrame>
      <p:sp>
        <p:nvSpPr>
          <p:cNvPr id="9" name="Textfeld 8"/>
          <p:cNvSpPr txBox="1"/>
          <p:nvPr/>
        </p:nvSpPr>
        <p:spPr>
          <a:xfrm>
            <a:off x="772929" y="6424597"/>
            <a:ext cx="4609660" cy="323165"/>
          </a:xfrm>
          <a:prstGeom prst="rect">
            <a:avLst/>
          </a:prstGeom>
          <a:noFill/>
        </p:spPr>
        <p:txBody>
          <a:bodyPr wrap="none" rtlCol="0">
            <a:spAutoFit/>
          </a:bodyPr>
          <a:lstStyle/>
          <a:p>
            <a:pPr algn="l"/>
            <a:r>
              <a:rPr lang="de-DE" sz="1500" dirty="0">
                <a:solidFill>
                  <a:schemeClr val="accent1"/>
                </a:solidFill>
              </a:rPr>
              <a:t> Vergleiche Hitzemaßnahmenplan Seite 65-67</a:t>
            </a:r>
          </a:p>
        </p:txBody>
      </p:sp>
    </p:spTree>
    <p:extLst>
      <p:ext uri="{BB962C8B-B14F-4D97-AF65-F5344CB8AC3E}">
        <p14:creationId xmlns:p14="http://schemas.microsoft.com/office/powerpoint/2010/main" val="958465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73</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5. Richtige Ernährung bei Hitze</a:t>
            </a:r>
          </a:p>
        </p:txBody>
      </p:sp>
      <p:sp>
        <p:nvSpPr>
          <p:cNvPr id="7" name="Rechteck 6"/>
          <p:cNvSpPr/>
          <p:nvPr/>
        </p:nvSpPr>
        <p:spPr>
          <a:xfrm>
            <a:off x="874712" y="1406014"/>
            <a:ext cx="10153128" cy="2031325"/>
          </a:xfrm>
          <a:prstGeom prst="rect">
            <a:avLst/>
          </a:prstGeom>
        </p:spPr>
        <p:txBody>
          <a:bodyPr wrap="square">
            <a:spAutoFit/>
          </a:bodyPr>
          <a:lstStyle/>
          <a:p>
            <a:endParaRPr lang="de-DE" dirty="0"/>
          </a:p>
          <a:p>
            <a:r>
              <a:rPr lang="de-DE" dirty="0"/>
              <a:t>5.1 Über die Pflegedienstleitung wurde im Pflegeheim an jeden Bereich eine Warnung des Deutschen Wetterdienstes, Warnstufe 2, weitergeleitet. Die Küchenleitung ruft Sie an, um den Bedarf für abwechslungsreiche Getränke statt einem Nachmittagskaffee abzufragen. </a:t>
            </a:r>
            <a:r>
              <a:rPr lang="de-DE" u="sng" dirty="0"/>
              <a:t>Welche Getränke oder Abwechslung würden Sie gerne zusätzlich zu Wasser und Tee/Kaffee anbieten?</a:t>
            </a:r>
          </a:p>
          <a:p>
            <a:endParaRPr lang="de-DE" u="sng" dirty="0"/>
          </a:p>
        </p:txBody>
      </p:sp>
    </p:spTree>
    <p:extLst>
      <p:ext uri="{BB962C8B-B14F-4D97-AF65-F5344CB8AC3E}">
        <p14:creationId xmlns:p14="http://schemas.microsoft.com/office/powerpoint/2010/main" val="32695721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74</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5. Richtige Ernährung bei Hitze</a:t>
            </a:r>
          </a:p>
        </p:txBody>
      </p:sp>
      <p:sp>
        <p:nvSpPr>
          <p:cNvPr id="7" name="Rechteck 6"/>
          <p:cNvSpPr/>
          <p:nvPr/>
        </p:nvSpPr>
        <p:spPr>
          <a:xfrm>
            <a:off x="874712" y="1406014"/>
            <a:ext cx="10153128" cy="4616648"/>
          </a:xfrm>
          <a:prstGeom prst="rect">
            <a:avLst/>
          </a:prstGeom>
        </p:spPr>
        <p:txBody>
          <a:bodyPr wrap="square">
            <a:spAutoFit/>
          </a:bodyPr>
          <a:lstStyle/>
          <a:p>
            <a:endParaRPr lang="de-DE" dirty="0"/>
          </a:p>
          <a:p>
            <a:r>
              <a:rPr lang="de-DE" dirty="0"/>
              <a:t>5.1 Über die Pflegedienstleitung wurde im Pflegeheim an jeden Bereich eine Warnung des Deutschen Wetterdienstes, Warnstufe 2, weitergeleitet. Die Küchenleitung ruft Sie an, um den Bedarf für abwechslungsreiche Getränke statt einem Nachmittagskaffee abzufragen. </a:t>
            </a:r>
            <a:r>
              <a:rPr lang="de-DE" u="sng" dirty="0"/>
              <a:t>Welche Getränke oder Abwechslung würden Sie gerne zusätzlich zu Wasser und Tee/Kaffee anbieten?</a:t>
            </a:r>
          </a:p>
          <a:p>
            <a:endParaRPr lang="de-DE" u="sng" dirty="0"/>
          </a:p>
          <a:p>
            <a:pPr marL="285750" lvl="0" indent="-285750">
              <a:lnSpc>
                <a:spcPct val="150000"/>
              </a:lnSpc>
              <a:buFont typeface="Arial" panose="020B0604020202020204" pitchFamily="34" charset="0"/>
              <a:buChar char="•"/>
            </a:pPr>
            <a:r>
              <a:rPr lang="de-DE" sz="1400" b="1" dirty="0"/>
              <a:t>Leichte Saftschorlen</a:t>
            </a:r>
          </a:p>
          <a:p>
            <a:pPr marL="285750" lvl="0" indent="-285750">
              <a:lnSpc>
                <a:spcPct val="150000"/>
              </a:lnSpc>
              <a:buFont typeface="Arial" panose="020B0604020202020204" pitchFamily="34" charset="0"/>
              <a:buChar char="•"/>
            </a:pPr>
            <a:r>
              <a:rPr lang="de-DE" sz="1400" b="1" dirty="0"/>
              <a:t>Alkoholfreie Cocktails oder Bowlen</a:t>
            </a:r>
          </a:p>
          <a:p>
            <a:pPr marL="285750" indent="-285750">
              <a:lnSpc>
                <a:spcPct val="150000"/>
              </a:lnSpc>
              <a:buFont typeface="Arial" panose="020B0604020202020204" pitchFamily="34" charset="0"/>
              <a:buChar char="•"/>
            </a:pPr>
            <a:r>
              <a:rPr lang="de-DE" sz="1400" b="1" dirty="0"/>
              <a:t>Minze im Wasser</a:t>
            </a:r>
          </a:p>
          <a:p>
            <a:pPr marL="285750" indent="-285750">
              <a:lnSpc>
                <a:spcPct val="150000"/>
              </a:lnSpc>
              <a:buFont typeface="Arial" panose="020B0604020202020204" pitchFamily="34" charset="0"/>
              <a:buChar char="•"/>
            </a:pPr>
            <a:r>
              <a:rPr lang="de-DE" sz="1400" b="1" dirty="0"/>
              <a:t>Orangenscheibe am </a:t>
            </a:r>
            <a:r>
              <a:rPr lang="de-DE" sz="1400" b="1" dirty="0" err="1"/>
              <a:t>Glasrand</a:t>
            </a:r>
            <a:r>
              <a:rPr lang="de-DE" sz="1400" b="1" dirty="0"/>
              <a:t> </a:t>
            </a:r>
          </a:p>
          <a:p>
            <a:pPr marL="285750" indent="-285750">
              <a:lnSpc>
                <a:spcPct val="150000"/>
              </a:lnSpc>
              <a:buFont typeface="Arial" panose="020B0604020202020204" pitchFamily="34" charset="0"/>
              <a:buChar char="•"/>
            </a:pPr>
            <a:r>
              <a:rPr lang="de-DE" sz="1400" b="1" dirty="0"/>
              <a:t>Eistee aus kaltem Tee, Zitrone etc. </a:t>
            </a:r>
          </a:p>
          <a:p>
            <a:pPr marL="285750" indent="-285750">
              <a:lnSpc>
                <a:spcPct val="150000"/>
              </a:lnSpc>
              <a:buFont typeface="Arial" panose="020B0604020202020204" pitchFamily="34" charset="0"/>
              <a:buChar char="•"/>
            </a:pPr>
            <a:r>
              <a:rPr lang="de-DE" sz="1400" b="1" dirty="0"/>
              <a:t>Eiswürfel, gerne aus Saft</a:t>
            </a:r>
          </a:p>
          <a:p>
            <a:pPr marL="285750" lvl="0" indent="-285750">
              <a:lnSpc>
                <a:spcPct val="150000"/>
              </a:lnSpc>
              <a:buFont typeface="Arial" panose="020B0604020202020204" pitchFamily="34" charset="0"/>
              <a:buChar char="•"/>
            </a:pPr>
            <a:r>
              <a:rPr lang="de-DE" sz="1400" b="1" dirty="0"/>
              <a:t>Eiskaffee mit Eiswürfeln</a:t>
            </a:r>
          </a:p>
          <a:p>
            <a:pPr marL="285750" lvl="0" indent="-285750">
              <a:lnSpc>
                <a:spcPct val="150000"/>
              </a:lnSpc>
              <a:buFont typeface="Arial" panose="020B0604020202020204" pitchFamily="34" charset="0"/>
              <a:buChar char="•"/>
            </a:pPr>
            <a:r>
              <a:rPr lang="de-DE" sz="1400" b="1" dirty="0"/>
              <a:t>Eiswürfel am Stiel </a:t>
            </a:r>
          </a:p>
        </p:txBody>
      </p:sp>
      <p:sp>
        <p:nvSpPr>
          <p:cNvPr id="8" name="Textfeld 7"/>
          <p:cNvSpPr txBox="1"/>
          <p:nvPr/>
        </p:nvSpPr>
        <p:spPr>
          <a:xfrm>
            <a:off x="772929" y="6424597"/>
            <a:ext cx="4401269" cy="323165"/>
          </a:xfrm>
          <a:prstGeom prst="rect">
            <a:avLst/>
          </a:prstGeom>
          <a:noFill/>
        </p:spPr>
        <p:txBody>
          <a:bodyPr wrap="none" rtlCol="0">
            <a:spAutoFit/>
          </a:bodyPr>
          <a:lstStyle/>
          <a:p>
            <a:pPr algn="l"/>
            <a:r>
              <a:rPr lang="de-DE" sz="1500" dirty="0">
                <a:solidFill>
                  <a:schemeClr val="accent1"/>
                </a:solidFill>
              </a:rPr>
              <a:t> Vergleiche Hitzemaßnahmenplan Seite 27</a:t>
            </a:r>
          </a:p>
        </p:txBody>
      </p:sp>
    </p:spTree>
    <p:extLst>
      <p:ext uri="{BB962C8B-B14F-4D97-AF65-F5344CB8AC3E}">
        <p14:creationId xmlns:p14="http://schemas.microsoft.com/office/powerpoint/2010/main" val="238170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75</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5. Richtige Ernährung bei Hitze</a:t>
            </a:r>
          </a:p>
        </p:txBody>
      </p:sp>
      <p:sp>
        <p:nvSpPr>
          <p:cNvPr id="7" name="Rechteck 6"/>
          <p:cNvSpPr/>
          <p:nvPr/>
        </p:nvSpPr>
        <p:spPr>
          <a:xfrm>
            <a:off x="874712" y="1406014"/>
            <a:ext cx="10153128" cy="2031325"/>
          </a:xfrm>
          <a:prstGeom prst="rect">
            <a:avLst/>
          </a:prstGeom>
        </p:spPr>
        <p:txBody>
          <a:bodyPr wrap="square">
            <a:spAutoFit/>
          </a:bodyPr>
          <a:lstStyle/>
          <a:p>
            <a:endParaRPr lang="de-DE" dirty="0"/>
          </a:p>
          <a:p>
            <a:r>
              <a:rPr lang="de-DE" dirty="0"/>
              <a:t>5.2. Herr Gustav </a:t>
            </a:r>
            <a:r>
              <a:rPr lang="de-DE" dirty="0" err="1"/>
              <a:t>Rostmaier</a:t>
            </a:r>
            <a:r>
              <a:rPr lang="de-DE" dirty="0"/>
              <a:t> ist 99 Jahre alt. Er mag sehr gerne deftiges deutsches Essen und wird ungehalten, wenn er nicht mittags Fleisch zu essen bekommt. Er hätte in den Kriegszeiten zu wenig zu Essen gehabt und hätte sein ganzes Leben hart gearbeitet, nun wolle er nicht am guten Essen sparen. Er ist kein Freund von Obst und Salat. </a:t>
            </a:r>
            <a:r>
              <a:rPr lang="de-DE" u="sng" dirty="0"/>
              <a:t>Was können Sie ihm alternativ zu schwerem Essen bei dem heißen Wetter anbieten?</a:t>
            </a:r>
          </a:p>
        </p:txBody>
      </p:sp>
    </p:spTree>
    <p:extLst>
      <p:ext uri="{BB962C8B-B14F-4D97-AF65-F5344CB8AC3E}">
        <p14:creationId xmlns:p14="http://schemas.microsoft.com/office/powerpoint/2010/main" val="4302131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76</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6.  Trinkmotivation</a:t>
            </a:r>
          </a:p>
        </p:txBody>
      </p:sp>
      <p:sp>
        <p:nvSpPr>
          <p:cNvPr id="7" name="Rechteck 6"/>
          <p:cNvSpPr/>
          <p:nvPr/>
        </p:nvSpPr>
        <p:spPr>
          <a:xfrm>
            <a:off x="911424" y="1474155"/>
            <a:ext cx="10153128" cy="1615827"/>
          </a:xfrm>
          <a:prstGeom prst="rect">
            <a:avLst/>
          </a:prstGeom>
        </p:spPr>
        <p:txBody>
          <a:bodyPr wrap="square">
            <a:spAutoFit/>
          </a:bodyPr>
          <a:lstStyle/>
          <a:p>
            <a:endParaRPr lang="de-DE" dirty="0"/>
          </a:p>
          <a:p>
            <a:r>
              <a:rPr lang="de-DE" dirty="0"/>
              <a:t>6.1 Herr Josef </a:t>
            </a:r>
            <a:r>
              <a:rPr lang="de-DE" dirty="0" err="1"/>
              <a:t>Tinto</a:t>
            </a:r>
            <a:r>
              <a:rPr lang="de-DE" dirty="0"/>
              <a:t> ist hochgradig dement und trinkt nicht selbständig. Er mag auch nicht so gerne Trinken. </a:t>
            </a:r>
            <a:r>
              <a:rPr lang="de-DE" u="sng" dirty="0"/>
              <a:t>Wie können Sie ihn zum Trinken motivieren ?</a:t>
            </a:r>
          </a:p>
          <a:p>
            <a:endParaRPr lang="de-DE" dirty="0"/>
          </a:p>
          <a:p>
            <a:pPr>
              <a:lnSpc>
                <a:spcPct val="150000"/>
              </a:lnSpc>
            </a:pP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0296" y="3089982"/>
            <a:ext cx="2418059" cy="1358268"/>
          </a:xfrm>
          <a:prstGeom prst="rect">
            <a:avLst/>
          </a:prstGeom>
        </p:spPr>
      </p:pic>
    </p:spTree>
    <p:extLst>
      <p:ext uri="{BB962C8B-B14F-4D97-AF65-F5344CB8AC3E}">
        <p14:creationId xmlns:p14="http://schemas.microsoft.com/office/powerpoint/2010/main" val="37357687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77</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6.  Trinkmotivation</a:t>
            </a:r>
          </a:p>
        </p:txBody>
      </p:sp>
      <p:sp>
        <p:nvSpPr>
          <p:cNvPr id="7" name="Rechteck 6"/>
          <p:cNvSpPr/>
          <p:nvPr/>
        </p:nvSpPr>
        <p:spPr>
          <a:xfrm>
            <a:off x="911424" y="1474155"/>
            <a:ext cx="10153128" cy="5678478"/>
          </a:xfrm>
          <a:prstGeom prst="rect">
            <a:avLst/>
          </a:prstGeom>
        </p:spPr>
        <p:txBody>
          <a:bodyPr wrap="square">
            <a:spAutoFit/>
          </a:bodyPr>
          <a:lstStyle/>
          <a:p>
            <a:endParaRPr lang="de-DE" dirty="0"/>
          </a:p>
          <a:p>
            <a:r>
              <a:rPr lang="de-DE" dirty="0"/>
              <a:t>6.1 Herr Josef </a:t>
            </a:r>
            <a:r>
              <a:rPr lang="de-DE" dirty="0" err="1"/>
              <a:t>Tinto</a:t>
            </a:r>
            <a:r>
              <a:rPr lang="de-DE" dirty="0"/>
              <a:t> ist hochgradig dement und trinkt nicht selbständig. Er mag auch nicht so gerne Trinken. </a:t>
            </a:r>
            <a:r>
              <a:rPr lang="de-DE" u="sng" dirty="0"/>
              <a:t>Wie können Sie ihn zum Trinken motivieren ?</a:t>
            </a:r>
          </a:p>
          <a:p>
            <a:endParaRPr lang="de-DE" dirty="0"/>
          </a:p>
          <a:p>
            <a:pPr marL="285750" indent="-285750">
              <a:lnSpc>
                <a:spcPct val="150000"/>
              </a:lnSpc>
              <a:buFont typeface="Arial" panose="020B0604020202020204" pitchFamily="34" charset="0"/>
              <a:buChar char="•"/>
            </a:pPr>
            <a:r>
              <a:rPr lang="de-DE" sz="1600" b="1" dirty="0"/>
              <a:t>Verteilen Sie die Trinkmenge über den Tag </a:t>
            </a:r>
          </a:p>
          <a:p>
            <a:pPr marL="285750" indent="-285750">
              <a:lnSpc>
                <a:spcPct val="150000"/>
              </a:lnSpc>
              <a:buFont typeface="Arial" panose="020B0604020202020204" pitchFamily="34" charset="0"/>
              <a:buChar char="•"/>
            </a:pPr>
            <a:r>
              <a:rPr lang="de-DE" sz="1600" b="1" dirty="0"/>
              <a:t>Geben Sie Zeit zum Trinken </a:t>
            </a:r>
          </a:p>
          <a:p>
            <a:pPr marL="285750" indent="-285750">
              <a:lnSpc>
                <a:spcPct val="150000"/>
              </a:lnSpc>
              <a:buFont typeface="Arial" panose="020B0604020202020204" pitchFamily="34" charset="0"/>
              <a:buChar char="•"/>
            </a:pPr>
            <a:r>
              <a:rPr lang="de-DE" sz="1600" b="1" dirty="0"/>
              <a:t>Stellen Sie größere Trinkgefäße bereit </a:t>
            </a:r>
          </a:p>
          <a:p>
            <a:pPr marL="285750" indent="-285750">
              <a:lnSpc>
                <a:spcPct val="150000"/>
              </a:lnSpc>
              <a:buFont typeface="Arial" panose="020B0604020202020204" pitchFamily="34" charset="0"/>
              <a:buChar char="•"/>
            </a:pPr>
            <a:r>
              <a:rPr lang="de-DE" sz="1600" b="1" dirty="0"/>
              <a:t>nutzen Sie farbige Trinkgefäße </a:t>
            </a:r>
          </a:p>
          <a:p>
            <a:pPr marL="285750" indent="-285750">
              <a:lnSpc>
                <a:spcPct val="150000"/>
              </a:lnSpc>
              <a:buFont typeface="Arial" panose="020B0604020202020204" pitchFamily="34" charset="0"/>
              <a:buChar char="•"/>
            </a:pPr>
            <a:r>
              <a:rPr lang="de-DE" sz="1600" b="1" dirty="0"/>
              <a:t>Bieten Sie Hilfsmittel an: Strohhalm, Trinkbecher mit Griffen </a:t>
            </a:r>
            <a:endParaRPr lang="de-DE" sz="1600" dirty="0"/>
          </a:p>
          <a:p>
            <a:pPr marL="285750" indent="-285750">
              <a:lnSpc>
                <a:spcPct val="150000"/>
              </a:lnSpc>
              <a:buFont typeface="Arial" panose="020B0604020202020204" pitchFamily="34" charset="0"/>
              <a:buChar char="•"/>
            </a:pPr>
            <a:r>
              <a:rPr lang="de-DE" sz="1600" b="1" dirty="0"/>
              <a:t>Trinken Sie mit Ihren Bewohnern gemeinsam </a:t>
            </a:r>
          </a:p>
          <a:p>
            <a:pPr marL="285750" indent="-285750">
              <a:lnSpc>
                <a:spcPct val="150000"/>
              </a:lnSpc>
              <a:buFont typeface="Arial" panose="020B0604020202020204" pitchFamily="34" charset="0"/>
              <a:buChar char="•"/>
            </a:pPr>
            <a:r>
              <a:rPr lang="de-DE" sz="1600" b="1" dirty="0"/>
              <a:t>Organisieren Sie Trinkrunden, lassen Sie die Leute anstoßen </a:t>
            </a:r>
          </a:p>
          <a:p>
            <a:pPr marL="285750" indent="-285750">
              <a:lnSpc>
                <a:spcPct val="150000"/>
              </a:lnSpc>
              <a:buFont typeface="Arial" panose="020B0604020202020204" pitchFamily="34" charset="0"/>
              <a:buChar char="•"/>
            </a:pPr>
            <a:r>
              <a:rPr lang="de-DE" sz="1600" b="1" dirty="0"/>
              <a:t>Informieren Sie andere Berufsgruppen, den freiwilligen Besuchsdienst </a:t>
            </a:r>
          </a:p>
          <a:p>
            <a:pPr marL="285750" indent="-285750">
              <a:lnSpc>
                <a:spcPct val="150000"/>
              </a:lnSpc>
              <a:buFont typeface="Arial" panose="020B0604020202020204" pitchFamily="34" charset="0"/>
              <a:buChar char="•"/>
            </a:pPr>
            <a:r>
              <a:rPr lang="de-DE" sz="1600" b="1" dirty="0"/>
              <a:t>Informieren Sie die Angehörigen</a:t>
            </a:r>
          </a:p>
          <a:p>
            <a:pPr marL="285750" indent="-285750">
              <a:lnSpc>
                <a:spcPct val="150000"/>
              </a:lnSpc>
              <a:buFont typeface="Arial" panose="020B0604020202020204" pitchFamily="34" charset="0"/>
              <a:buChar char="•"/>
            </a:pPr>
            <a:r>
              <a:rPr lang="de-DE" sz="1600" b="1" dirty="0"/>
              <a:t>Bieten Sie abwechslungsreiche Getränke/seine Lieblingsgetränke an</a:t>
            </a:r>
          </a:p>
          <a:p>
            <a:pPr marL="342900" indent="-342900">
              <a:lnSpc>
                <a:spcPct val="150000"/>
              </a:lnSpc>
              <a:buAutoNum type="arabicPeriod"/>
            </a:pPr>
            <a:endParaRPr lang="de-DE" sz="1600" b="1" dirty="0"/>
          </a:p>
          <a:p>
            <a:pPr>
              <a:lnSpc>
                <a:spcPct val="150000"/>
              </a:lnSpc>
            </a:pPr>
            <a:endParaRPr lang="de-DE" dirty="0"/>
          </a:p>
        </p:txBody>
      </p:sp>
      <p:sp>
        <p:nvSpPr>
          <p:cNvPr id="8" name="Textfeld 7"/>
          <p:cNvSpPr txBox="1"/>
          <p:nvPr/>
        </p:nvSpPr>
        <p:spPr>
          <a:xfrm>
            <a:off x="772929" y="6346195"/>
            <a:ext cx="4609660" cy="323165"/>
          </a:xfrm>
          <a:prstGeom prst="rect">
            <a:avLst/>
          </a:prstGeom>
          <a:noFill/>
        </p:spPr>
        <p:txBody>
          <a:bodyPr wrap="none" rtlCol="0">
            <a:spAutoFit/>
          </a:bodyPr>
          <a:lstStyle/>
          <a:p>
            <a:pPr algn="l"/>
            <a:r>
              <a:rPr lang="de-DE" sz="1500" dirty="0">
                <a:solidFill>
                  <a:schemeClr val="accent1"/>
                </a:solidFill>
              </a:rPr>
              <a:t> Vergleiche Hitzemaßnahmenplan Seite 26-27</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0296" y="3089982"/>
            <a:ext cx="2418059" cy="1358268"/>
          </a:xfrm>
          <a:prstGeom prst="rect">
            <a:avLst/>
          </a:prstGeom>
        </p:spPr>
      </p:pic>
    </p:spTree>
    <p:extLst>
      <p:ext uri="{BB962C8B-B14F-4D97-AF65-F5344CB8AC3E}">
        <p14:creationId xmlns:p14="http://schemas.microsoft.com/office/powerpoint/2010/main" val="2092175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78</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7. Schutz der Mitarbeiter bei Hitze</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424" y="1772816"/>
            <a:ext cx="1996448" cy="1330571"/>
          </a:xfrm>
          <a:prstGeom prst="rect">
            <a:avLst/>
          </a:prstGeom>
        </p:spPr>
      </p:pic>
      <p:sp>
        <p:nvSpPr>
          <p:cNvPr id="8" name="Rechteck 7"/>
          <p:cNvSpPr/>
          <p:nvPr/>
        </p:nvSpPr>
        <p:spPr>
          <a:xfrm>
            <a:off x="911424" y="1791999"/>
            <a:ext cx="8712968" cy="2031325"/>
          </a:xfrm>
          <a:prstGeom prst="rect">
            <a:avLst/>
          </a:prstGeom>
        </p:spPr>
        <p:txBody>
          <a:bodyPr wrap="square">
            <a:spAutoFit/>
          </a:bodyPr>
          <a:lstStyle/>
          <a:p>
            <a:r>
              <a:rPr lang="de-DE" dirty="0"/>
              <a:t>7.1 In dem Pflegeheim in dem Sie arbeiten, hat sich die ‚Arbeitsgruppe Hitze‘ etabliert. Sie sind Mitglied in dieser Arbeitsgruppe. Dabei soll nicht nur der Fokus auf den </a:t>
            </a:r>
            <a:r>
              <a:rPr lang="de-DE" dirty="0" err="1"/>
              <a:t>BewohnerInnen</a:t>
            </a:r>
            <a:r>
              <a:rPr lang="de-DE" dirty="0"/>
              <a:t> liegen, sondern auch das Wohlbefinden der </a:t>
            </a:r>
            <a:r>
              <a:rPr lang="de-DE" dirty="0" err="1"/>
              <a:t>MitarbeiterInnen</a:t>
            </a:r>
            <a:r>
              <a:rPr lang="de-DE" dirty="0"/>
              <a:t> bei hitzebedingter Belastung am Arbeitsplatz. Es soll ein Maßnahmenplan erarbeitet werden, der den </a:t>
            </a:r>
            <a:r>
              <a:rPr lang="de-DE" dirty="0" err="1"/>
              <a:t>MitarbeiterInnen</a:t>
            </a:r>
            <a:r>
              <a:rPr lang="de-DE" dirty="0"/>
              <a:t> das Arbeiten bei Hitze erleichtern soll. </a:t>
            </a:r>
            <a:r>
              <a:rPr lang="de-DE" u="sng" dirty="0"/>
              <a:t>Was schlagen Sie vor?</a:t>
            </a:r>
          </a:p>
        </p:txBody>
      </p:sp>
    </p:spTree>
    <p:extLst>
      <p:ext uri="{BB962C8B-B14F-4D97-AF65-F5344CB8AC3E}">
        <p14:creationId xmlns:p14="http://schemas.microsoft.com/office/powerpoint/2010/main" val="25920248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79</a:t>
            </a:fld>
            <a:endParaRPr lang="de-DE"/>
          </a:p>
        </p:txBody>
      </p:sp>
      <p:sp>
        <p:nvSpPr>
          <p:cNvPr id="5" name="Textplatzhalter 4"/>
          <p:cNvSpPr>
            <a:spLocks noGrp="1"/>
          </p:cNvSpPr>
          <p:nvPr>
            <p:ph type="body" sz="quarter" idx="13"/>
          </p:nvPr>
        </p:nvSpPr>
        <p:spPr>
          <a:xfrm>
            <a:off x="874712" y="1047403"/>
            <a:ext cx="10333856" cy="390295"/>
          </a:xfrm>
        </p:spPr>
        <p:txBody>
          <a:bodyPr/>
          <a:lstStyle/>
          <a:p>
            <a:r>
              <a:rPr lang="de-DE" dirty="0"/>
              <a:t>8. Bauliche Maßnahmen zum Schutz vor Hitze</a:t>
            </a:r>
          </a:p>
        </p:txBody>
      </p:sp>
      <p:sp>
        <p:nvSpPr>
          <p:cNvPr id="7" name="Rechteck 6"/>
          <p:cNvSpPr/>
          <p:nvPr/>
        </p:nvSpPr>
        <p:spPr>
          <a:xfrm>
            <a:off x="874712" y="1406014"/>
            <a:ext cx="10153128" cy="2585323"/>
          </a:xfrm>
          <a:prstGeom prst="rect">
            <a:avLst/>
          </a:prstGeom>
        </p:spPr>
        <p:txBody>
          <a:bodyPr wrap="square">
            <a:spAutoFit/>
          </a:bodyPr>
          <a:lstStyle/>
          <a:p>
            <a:endParaRPr lang="de-DE" dirty="0"/>
          </a:p>
          <a:p>
            <a:r>
              <a:rPr lang="de-DE" dirty="0"/>
              <a:t>8. 1 In der ‚Arbeitsgruppe Hitze‘, bei der Sie sich engagieren, soll in der nächsten Sitzung besprochen werden, welche baulichen Rahmenbedingungen an Ihrem Haus zu Hitzebelastungen für </a:t>
            </a:r>
            <a:r>
              <a:rPr lang="de-DE" dirty="0" err="1"/>
              <a:t>BewohnerInnen</a:t>
            </a:r>
            <a:r>
              <a:rPr lang="de-DE" dirty="0"/>
              <a:t> und Personal führen. </a:t>
            </a:r>
          </a:p>
          <a:p>
            <a:pPr marL="342900" indent="-342900">
              <a:buAutoNum type="alphaLcParenR"/>
            </a:pPr>
            <a:r>
              <a:rPr lang="de-DE" u="sng" dirty="0"/>
              <a:t>Damit Sie gut vorbereitet sind, machen Sie sich nun eine konkrete Liste, was Sie vorbringen möchten.</a:t>
            </a:r>
          </a:p>
          <a:p>
            <a:pPr marL="342900" indent="-342900">
              <a:buAutoNum type="alphaLcParenR"/>
            </a:pPr>
            <a:r>
              <a:rPr lang="de-DE" u="sng" dirty="0"/>
              <a:t>Haben Sie auch schon kreative und nachhaltige Lösungen zur Verbesserung der Belastungssituation im Haus und in der Gartenanlage im Kopf?</a:t>
            </a:r>
          </a:p>
          <a:p>
            <a:endParaRPr lang="de-DE" u="sng"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580" y="3817543"/>
            <a:ext cx="2169164" cy="2824433"/>
          </a:xfrm>
          <a:prstGeom prst="rect">
            <a:avLst/>
          </a:prstGeom>
        </p:spPr>
      </p:pic>
    </p:spTree>
    <p:extLst>
      <p:ext uri="{BB962C8B-B14F-4D97-AF65-F5344CB8AC3E}">
        <p14:creationId xmlns:p14="http://schemas.microsoft.com/office/powerpoint/2010/main" val="101735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8</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3970318"/>
          </a:xfrm>
          <a:prstGeom prst="rect">
            <a:avLst/>
          </a:prstGeom>
        </p:spPr>
        <p:txBody>
          <a:bodyPr wrap="square">
            <a:spAutoFit/>
          </a:bodyPr>
          <a:lstStyle/>
          <a:p>
            <a:endParaRPr lang="de-DE" dirty="0"/>
          </a:p>
          <a:p>
            <a:r>
              <a:rPr lang="de-DE" u="sng" dirty="0"/>
              <a:t>1.1 Es wird zunehmend wärmer in Deutschland. </a:t>
            </a:r>
            <a:endParaRPr lang="de-DE" dirty="0"/>
          </a:p>
          <a:p>
            <a:pPr>
              <a:lnSpc>
                <a:spcPct val="200000"/>
              </a:lnSpc>
            </a:pPr>
            <a:r>
              <a:rPr lang="de-DE" dirty="0"/>
              <a:t>Wie warm ist es an </a:t>
            </a:r>
            <a:r>
              <a:rPr lang="de-DE" b="1" dirty="0"/>
              <a:t>Sommertagen</a:t>
            </a:r>
            <a:r>
              <a:rPr lang="de-DE" dirty="0"/>
              <a:t>? 			</a:t>
            </a:r>
            <a:r>
              <a:rPr lang="de-DE" b="1" dirty="0"/>
              <a:t>25°C oder wärmer </a:t>
            </a:r>
          </a:p>
          <a:p>
            <a:pPr>
              <a:lnSpc>
                <a:spcPct val="200000"/>
              </a:lnSpc>
            </a:pPr>
            <a:r>
              <a:rPr lang="de-DE" dirty="0"/>
              <a:t>Wie warm ist es an </a:t>
            </a:r>
            <a:r>
              <a:rPr lang="de-DE" b="1" dirty="0"/>
              <a:t>Hitzetagen</a:t>
            </a:r>
            <a:r>
              <a:rPr lang="de-DE" dirty="0"/>
              <a:t>? 			</a:t>
            </a:r>
            <a:r>
              <a:rPr lang="de-DE" b="1" dirty="0"/>
              <a:t>30°C oder wärmer </a:t>
            </a:r>
          </a:p>
          <a:p>
            <a:pPr>
              <a:lnSpc>
                <a:spcPct val="200000"/>
              </a:lnSpc>
            </a:pPr>
            <a:r>
              <a:rPr lang="de-DE" dirty="0"/>
              <a:t>Wie warm ist es in </a:t>
            </a:r>
            <a:r>
              <a:rPr lang="de-DE" b="1" dirty="0"/>
              <a:t>tropischen Nächten</a:t>
            </a:r>
            <a:r>
              <a:rPr lang="de-DE" dirty="0"/>
              <a:t>? 		</a:t>
            </a:r>
            <a:r>
              <a:rPr lang="de-DE" b="1" dirty="0"/>
              <a:t>wärmer als 20°C </a:t>
            </a:r>
          </a:p>
          <a:p>
            <a:pPr>
              <a:lnSpc>
                <a:spcPct val="200000"/>
              </a:lnSpc>
            </a:pPr>
            <a:endParaRPr lang="de-DE" dirty="0"/>
          </a:p>
          <a:p>
            <a:r>
              <a:rPr lang="de-DE" dirty="0"/>
              <a:t>Was wird unter einer </a:t>
            </a:r>
            <a:r>
              <a:rPr lang="de-DE" b="1" dirty="0"/>
              <a:t>Hitzewelle</a:t>
            </a:r>
            <a:r>
              <a:rPr lang="de-DE" dirty="0"/>
              <a:t> verstanden? 		</a:t>
            </a:r>
            <a:r>
              <a:rPr lang="de-DE" b="1" dirty="0"/>
              <a:t>Die Temperaturen liegen 							an drei oder mehr 								aufeinanderfolgenden 							Tagen bei 30°C oder mehr</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424" y="1196752"/>
            <a:ext cx="1996448" cy="1330571"/>
          </a:xfrm>
          <a:prstGeom prst="rect">
            <a:avLst/>
          </a:prstGeom>
        </p:spPr>
      </p:pic>
      <p:sp>
        <p:nvSpPr>
          <p:cNvPr id="7" name="Textfeld 6"/>
          <p:cNvSpPr txBox="1"/>
          <p:nvPr/>
        </p:nvSpPr>
        <p:spPr>
          <a:xfrm>
            <a:off x="983432" y="6237312"/>
            <a:ext cx="4080348" cy="323165"/>
          </a:xfrm>
          <a:prstGeom prst="rect">
            <a:avLst/>
          </a:prstGeom>
          <a:noFill/>
        </p:spPr>
        <p:txBody>
          <a:bodyPr wrap="none" rtlCol="0">
            <a:spAutoFit/>
          </a:bodyPr>
          <a:lstStyle/>
          <a:p>
            <a:pPr algn="l"/>
            <a:r>
              <a:rPr lang="de-DE" sz="1500" dirty="0">
                <a:solidFill>
                  <a:schemeClr val="accent1"/>
                </a:solidFill>
              </a:rPr>
              <a:t>Vergleiche Hitzemaßnahmenplan Seite 7</a:t>
            </a:r>
          </a:p>
        </p:txBody>
      </p:sp>
    </p:spTree>
    <p:extLst>
      <p:ext uri="{BB962C8B-B14F-4D97-AF65-F5344CB8AC3E}">
        <p14:creationId xmlns:p14="http://schemas.microsoft.com/office/powerpoint/2010/main" val="40381022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1556792"/>
            <a:ext cx="11280576" cy="1512168"/>
          </a:xfrm>
        </p:spPr>
        <p:txBody>
          <a:bodyPr/>
          <a:lstStyle/>
          <a:p>
            <a:r>
              <a:rPr lang="de-DE" dirty="0"/>
              <a:t>Hitzemaßnahmenplan für stationäre </a:t>
            </a:r>
            <a:br>
              <a:rPr lang="de-DE" dirty="0"/>
            </a:br>
            <a:r>
              <a:rPr lang="de-DE" dirty="0"/>
              <a:t>Einrichtungen der Altenpflege – </a:t>
            </a:r>
            <a:br>
              <a:rPr lang="de-DE" dirty="0"/>
            </a:br>
            <a:r>
              <a:rPr lang="de-DE" sz="2400" dirty="0"/>
              <a:t>Aus der Praxis für die Praxis </a:t>
            </a:r>
            <a:endParaRPr lang="de-DE" dirty="0"/>
          </a:p>
        </p:txBody>
      </p:sp>
      <p:sp>
        <p:nvSpPr>
          <p:cNvPr id="4" name="Textplatzhalter 3"/>
          <p:cNvSpPr>
            <a:spLocks noGrp="1"/>
          </p:cNvSpPr>
          <p:nvPr>
            <p:ph type="body" sz="quarter" idx="13"/>
          </p:nvPr>
        </p:nvSpPr>
        <p:spPr>
          <a:xfrm>
            <a:off x="914659" y="3068960"/>
            <a:ext cx="9332959" cy="565146"/>
          </a:xfrm>
        </p:spPr>
        <p:txBody>
          <a:bodyPr/>
          <a:lstStyle/>
          <a:p>
            <a:r>
              <a:rPr lang="de-DE" dirty="0"/>
              <a:t>Vielen Dank für Ihre Aufmerksamkeit !</a:t>
            </a:r>
          </a:p>
        </p:txBody>
      </p:sp>
      <p:sp>
        <p:nvSpPr>
          <p:cNvPr id="5" name="Textplatzhalter 4"/>
          <p:cNvSpPr txBox="1">
            <a:spLocks/>
          </p:cNvSpPr>
          <p:nvPr/>
        </p:nvSpPr>
        <p:spPr>
          <a:xfrm>
            <a:off x="914659" y="3852279"/>
            <a:ext cx="4535098" cy="728849"/>
          </a:xfrm>
          <a:prstGeom prst="rect">
            <a:avLst/>
          </a:prstGeom>
        </p:spPr>
        <p:txBody>
          <a:bodyPr/>
          <a:lstStyle>
            <a:lvl1pPr marL="176213" indent="-176213" algn="l" defTabSz="914400" rtl="0" eaLnBrk="1" latinLnBrk="0" hangingPunct="1">
              <a:lnSpc>
                <a:spcPct val="110000"/>
              </a:lnSpc>
              <a:spcBef>
                <a:spcPts val="0"/>
              </a:spcBef>
              <a:spcAft>
                <a:spcPts val="800"/>
              </a:spcAft>
              <a:buClr>
                <a:schemeClr val="accent1"/>
              </a:buClr>
              <a:buFont typeface="Wingdings" panose="05000000000000000000" pitchFamily="2" charset="2"/>
              <a:buChar char="§"/>
              <a:defRPr sz="1500" kern="1200">
                <a:solidFill>
                  <a:schemeClr val="tx1"/>
                </a:solidFill>
                <a:latin typeface="+mn-lt"/>
                <a:ea typeface="+mn-ea"/>
                <a:cs typeface="+mn-cs"/>
              </a:defRPr>
            </a:lvl1pPr>
            <a:lvl2pPr marL="358775"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solidFill>
                  <a:srgbClr val="00B050"/>
                </a:solidFill>
              </a:rPr>
              <a:t>Birgit Wershofen, Hanna Mertes, </a:t>
            </a:r>
          </a:p>
          <a:p>
            <a:pPr marL="0" indent="0">
              <a:buNone/>
            </a:pPr>
            <a:r>
              <a:rPr lang="de-DE" b="1" dirty="0">
                <a:solidFill>
                  <a:srgbClr val="00B050"/>
                </a:solidFill>
              </a:rPr>
              <a:t>Dr. Julia Schoierer, Katharina </a:t>
            </a:r>
            <a:r>
              <a:rPr lang="de-DE" b="1" dirty="0" err="1">
                <a:solidFill>
                  <a:srgbClr val="00B050"/>
                </a:solidFill>
              </a:rPr>
              <a:t>Deering</a:t>
            </a:r>
            <a:endParaRPr lang="de-DE" b="1" dirty="0">
              <a:solidFill>
                <a:srgbClr val="00B050"/>
              </a:solidFill>
            </a:endParaRPr>
          </a:p>
          <a:p>
            <a:endParaRPr lang="de-DE" dirty="0">
              <a:solidFill>
                <a:srgbClr val="00B050"/>
              </a:solidFill>
            </a:endParaRPr>
          </a:p>
        </p:txBody>
      </p:sp>
      <p:sp>
        <p:nvSpPr>
          <p:cNvPr id="6" name="Textplatzhalter 5"/>
          <p:cNvSpPr txBox="1">
            <a:spLocks/>
          </p:cNvSpPr>
          <p:nvPr/>
        </p:nvSpPr>
        <p:spPr>
          <a:xfrm>
            <a:off x="914659" y="4901303"/>
            <a:ext cx="6549493" cy="1480025"/>
          </a:xfrm>
          <a:prstGeom prst="rect">
            <a:avLst/>
          </a:prstGeom>
        </p:spPr>
        <p:txBody>
          <a:bodyPr/>
          <a:lstStyle>
            <a:lvl1pPr marL="176213" indent="-176213" algn="l" defTabSz="914400" rtl="0" eaLnBrk="1" latinLnBrk="0" hangingPunct="1">
              <a:lnSpc>
                <a:spcPct val="110000"/>
              </a:lnSpc>
              <a:spcBef>
                <a:spcPts val="0"/>
              </a:spcBef>
              <a:spcAft>
                <a:spcPts val="800"/>
              </a:spcAft>
              <a:buClr>
                <a:schemeClr val="accent1"/>
              </a:buClr>
              <a:buFont typeface="Wingdings" panose="05000000000000000000" pitchFamily="2" charset="2"/>
              <a:buChar char="§"/>
              <a:defRPr sz="1500" kern="1200">
                <a:solidFill>
                  <a:schemeClr val="tx1"/>
                </a:solidFill>
                <a:latin typeface="+mn-lt"/>
                <a:ea typeface="+mn-ea"/>
                <a:cs typeface="+mn-cs"/>
              </a:defRPr>
            </a:lvl1pPr>
            <a:lvl2pPr marL="358775"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rgbClr val="00B050"/>
                </a:solidFill>
              </a:rPr>
              <a:t>Institut und Poliklinik für Arbeits-, Sozial- und Umweltmedizin, </a:t>
            </a:r>
          </a:p>
          <a:p>
            <a:pPr marL="0" indent="0">
              <a:buNone/>
            </a:pPr>
            <a:r>
              <a:rPr lang="de-DE" dirty="0">
                <a:solidFill>
                  <a:srgbClr val="00B050"/>
                </a:solidFill>
              </a:rPr>
              <a:t>AG Globale Umwelt-Gesundheit </a:t>
            </a:r>
          </a:p>
          <a:p>
            <a:pPr marL="0" indent="0">
              <a:buNone/>
            </a:pPr>
            <a:r>
              <a:rPr lang="de-DE" dirty="0">
                <a:solidFill>
                  <a:srgbClr val="00B050"/>
                </a:solidFill>
              </a:rPr>
              <a:t>Institut für Didaktik und Ausbildungsforschung in der Medizin, </a:t>
            </a:r>
          </a:p>
          <a:p>
            <a:pPr marL="0" indent="0">
              <a:buNone/>
            </a:pPr>
            <a:r>
              <a:rPr lang="de-DE" dirty="0">
                <a:solidFill>
                  <a:srgbClr val="00B050"/>
                </a:solidFill>
              </a:rPr>
              <a:t>Klinikum der Universität </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0295" y="4216703"/>
            <a:ext cx="32099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92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3806148" cy="390295"/>
          </a:xfrm>
        </p:spPr>
        <p:txBody>
          <a:bodyPr/>
          <a:lstStyle/>
          <a:p>
            <a:r>
              <a:rPr lang="de-DE" dirty="0"/>
              <a:t>Hitzemaßnahmenplan</a:t>
            </a:r>
          </a:p>
        </p:txBody>
      </p:sp>
      <p:sp>
        <p:nvSpPr>
          <p:cNvPr id="4" name="Foliennummernplatzhalter 3"/>
          <p:cNvSpPr>
            <a:spLocks noGrp="1"/>
          </p:cNvSpPr>
          <p:nvPr>
            <p:ph type="sldNum" sz="quarter" idx="12"/>
          </p:nvPr>
        </p:nvSpPr>
        <p:spPr/>
        <p:txBody>
          <a:bodyPr/>
          <a:lstStyle/>
          <a:p>
            <a:fld id="{C457A7E8-3F45-46AC-80A6-5B03F18BB502}" type="slidenum">
              <a:rPr lang="de-DE" smtClean="0"/>
              <a:t>9</a:t>
            </a:fld>
            <a:endParaRPr lang="de-DE"/>
          </a:p>
        </p:txBody>
      </p:sp>
      <p:sp>
        <p:nvSpPr>
          <p:cNvPr id="5" name="Textplatzhalter 4"/>
          <p:cNvSpPr>
            <a:spLocks noGrp="1"/>
          </p:cNvSpPr>
          <p:nvPr>
            <p:ph type="body" sz="quarter" idx="13"/>
          </p:nvPr>
        </p:nvSpPr>
        <p:spPr>
          <a:xfrm>
            <a:off x="874712" y="1047403"/>
            <a:ext cx="6364541" cy="390295"/>
          </a:xfrm>
        </p:spPr>
        <p:txBody>
          <a:bodyPr/>
          <a:lstStyle/>
          <a:p>
            <a:r>
              <a:rPr lang="de-DE" dirty="0"/>
              <a:t>1. Modul – Allgemeine Informationen</a:t>
            </a:r>
          </a:p>
        </p:txBody>
      </p:sp>
      <p:sp>
        <p:nvSpPr>
          <p:cNvPr id="6" name="Rechteck 5"/>
          <p:cNvSpPr/>
          <p:nvPr/>
        </p:nvSpPr>
        <p:spPr>
          <a:xfrm>
            <a:off x="869319" y="1772816"/>
            <a:ext cx="10153128" cy="646331"/>
          </a:xfrm>
          <a:prstGeom prst="rect">
            <a:avLst/>
          </a:prstGeom>
        </p:spPr>
        <p:txBody>
          <a:bodyPr wrap="square">
            <a:spAutoFit/>
          </a:bodyPr>
          <a:lstStyle/>
          <a:p>
            <a:endParaRPr lang="de-DE" dirty="0"/>
          </a:p>
          <a:p>
            <a:r>
              <a:rPr lang="de-DE" u="sng" dirty="0"/>
              <a:t>1.2 Warum gefährden heiße Tage, Hitzewellen und Tropennächte Ihre Bewohner? </a:t>
            </a:r>
          </a:p>
        </p:txBody>
      </p:sp>
    </p:spTree>
    <p:extLst>
      <p:ext uri="{BB962C8B-B14F-4D97-AF65-F5344CB8AC3E}">
        <p14:creationId xmlns:p14="http://schemas.microsoft.com/office/powerpoint/2010/main" val="585583173"/>
      </p:ext>
    </p:extLst>
  </p:cSld>
  <p:clrMapOvr>
    <a:masterClrMapping/>
  </p:clrMapOvr>
</p:sld>
</file>

<file path=ppt/theme/theme1.xml><?xml version="1.0" encoding="utf-8"?>
<a:theme xmlns:a="http://schemas.openxmlformats.org/drawingml/2006/main" name="LMU">
  <a:themeElements>
    <a:clrScheme name="Benutzerdefiniert 222">
      <a:dk1>
        <a:sysClr val="windowText" lastClr="000000"/>
      </a:dk1>
      <a:lt1>
        <a:sysClr val="window" lastClr="FFFFFF"/>
      </a:lt1>
      <a:dk2>
        <a:srgbClr val="9D9D9D"/>
      </a:dk2>
      <a:lt2>
        <a:srgbClr val="D0D0D0"/>
      </a:lt2>
      <a:accent1>
        <a:srgbClr val="007E36"/>
      </a:accent1>
      <a:accent2>
        <a:srgbClr val="59AB7C"/>
      </a:accent2>
      <a:accent3>
        <a:srgbClr val="A6D2B9"/>
      </a:accent3>
      <a:accent4>
        <a:srgbClr val="A6CA56"/>
      </a:accent4>
      <a:accent5>
        <a:srgbClr val="C5DC91"/>
      </a:accent5>
      <a:accent6>
        <a:srgbClr val="E0ECC4"/>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500" dirty="0" err="1" smtClean="0"/>
        </a:defPPr>
      </a:lstStyle>
    </a:txDef>
  </a:objectDefaults>
  <a:extraClrSchemeLst/>
  <a:custClrLst>
    <a:custClr name="Orange">
      <a:srgbClr val="E68200"/>
    </a:custClr>
    <a:custClr name="Orange 65%">
      <a:srgbClr val="EFAE59"/>
    </a:custClr>
    <a:custClr name="Lila">
      <a:srgbClr val="863776"/>
    </a:custClr>
    <a:custClr name="Lila 65%">
      <a:srgbClr val="B07DA6"/>
    </a:custClr>
    <a:custClr name="Gelb">
      <a:srgbClr val="FDC500"/>
    </a:custClr>
    <a:custClr name="Gelb 65%">
      <a:srgbClr val="FED959"/>
    </a:custClr>
    <a:custClr name="Rosa">
      <a:srgbClr val="F6AA8A"/>
    </a:custClr>
    <a:custClr name="Rosa 65%">
      <a:srgbClr val="F9C8B3"/>
    </a:custClr>
    <a:custClr name="Pink">
      <a:srgbClr val="E60060"/>
    </a:custClr>
    <a:custClr name="Pink 65%">
      <a:srgbClr val="EF5997"/>
    </a:custClr>
    <a:custClr name="Rostrot">
      <a:srgbClr val="9C1006"/>
    </a:custClr>
    <a:custClr name="Rostrot 65%">
      <a:srgbClr val="BF635D"/>
    </a:custClr>
    <a:custClr name="Flieder">
      <a:srgbClr val="5F388E"/>
    </a:custClr>
    <a:custClr name="Flieder 65%">
      <a:srgbClr val="977DB5"/>
    </a:custClr>
    <a:custClr name="Hellblau">
      <a:srgbClr val="29BDEF"/>
    </a:custClr>
    <a:custClr name="Hellblau 65%">
      <a:srgbClr val="74D4F5"/>
    </a:custClr>
    <a:custClr name="Petrol">
      <a:srgbClr val="007188"/>
    </a:custClr>
    <a:custClr name="Petrol 65%">
      <a:srgbClr val="59A3B2"/>
    </a:custClr>
    <a:custClr name="Olivgrün">
      <a:srgbClr val="5C6833"/>
    </a:custClr>
    <a:custClr name="Olivgrün 65%">
      <a:srgbClr val="959D7A"/>
    </a:custClr>
    <a:custClr name="Mittelbraun">
      <a:srgbClr val="77482D"/>
    </a:custClr>
    <a:custClr name="Mittelbraun 65%">
      <a:srgbClr val="A68876"/>
    </a:custClr>
  </a:custClrLst>
  <a:extLst>
    <a:ext uri="{05A4C25C-085E-4340-85A3-A5531E510DB2}">
      <thm15:themeFamily xmlns:thm15="http://schemas.microsoft.com/office/thememl/2012/main" name="LMU Klinikum_PowerPoint_16x9.potx" id="{10DD0EC3-A2FC-4DB9-96E2-3E013604DDEB}" vid="{DF7B04B0-7EF3-4205-988B-84CE49114099}"/>
    </a:ext>
  </a:extLst>
</a:theme>
</file>

<file path=ppt/theme/theme2.xml><?xml version="1.0" encoding="utf-8"?>
<a:theme xmlns:a="http://schemas.openxmlformats.org/drawingml/2006/main" name="Office">
  <a:themeElements>
    <a:clrScheme name="Benutzerdefiniert 222">
      <a:dk1>
        <a:sysClr val="windowText" lastClr="000000"/>
      </a:dk1>
      <a:lt1>
        <a:sysClr val="window" lastClr="FFFFFF"/>
      </a:lt1>
      <a:dk2>
        <a:srgbClr val="9D9D9D"/>
      </a:dk2>
      <a:lt2>
        <a:srgbClr val="D0D0D0"/>
      </a:lt2>
      <a:accent1>
        <a:srgbClr val="007E36"/>
      </a:accent1>
      <a:accent2>
        <a:srgbClr val="59AB7C"/>
      </a:accent2>
      <a:accent3>
        <a:srgbClr val="A6D2B9"/>
      </a:accent3>
      <a:accent4>
        <a:srgbClr val="A6CA56"/>
      </a:accent4>
      <a:accent5>
        <a:srgbClr val="C5DC91"/>
      </a:accent5>
      <a:accent6>
        <a:srgbClr val="E0ECC4"/>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22">
      <a:dk1>
        <a:sysClr val="windowText" lastClr="000000"/>
      </a:dk1>
      <a:lt1>
        <a:sysClr val="window" lastClr="FFFFFF"/>
      </a:lt1>
      <a:dk2>
        <a:srgbClr val="9D9D9D"/>
      </a:dk2>
      <a:lt2>
        <a:srgbClr val="D0D0D0"/>
      </a:lt2>
      <a:accent1>
        <a:srgbClr val="007E36"/>
      </a:accent1>
      <a:accent2>
        <a:srgbClr val="59AB7C"/>
      </a:accent2>
      <a:accent3>
        <a:srgbClr val="A6D2B9"/>
      </a:accent3>
      <a:accent4>
        <a:srgbClr val="A6CA56"/>
      </a:accent4>
      <a:accent5>
        <a:srgbClr val="C5DC91"/>
      </a:accent5>
      <a:accent6>
        <a:srgbClr val="E0ECC4"/>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191031_LMU Klinikum_PowerPoint_16x9</Template>
  <TotalTime>0</TotalTime>
  <Words>5904</Words>
  <Application>Microsoft Office PowerPoint</Application>
  <PresentationFormat>Breitbild</PresentationFormat>
  <Paragraphs>799</Paragraphs>
  <Slides>80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80</vt:i4>
      </vt:variant>
    </vt:vector>
  </HeadingPairs>
  <TitlesOfParts>
    <vt:vector size="85" baseType="lpstr">
      <vt:lpstr>Arial</vt:lpstr>
      <vt:lpstr>Symbol</vt:lpstr>
      <vt:lpstr>Verdana</vt:lpstr>
      <vt:lpstr>Wingdings</vt:lpstr>
      <vt:lpstr>LMU</vt:lpstr>
      <vt:lpstr>Hitzemaßnahmenplan für stationäre  Einrichtungen der Altenpflege –  Aus der Praxis für die Praxis </vt:lpstr>
      <vt:lpstr>Hitzemaßnahmenplan für stationäre  Einrichtungen der Altenpflege –  Aus der Praxis für die Praxis </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 für stationäre  Einrichtungen der Altenpflege –  Aus der Praxis für die Praxis </vt:lpstr>
      <vt:lpstr>Hitzemaßnahmenplan für stationäre  Einrichtungen der Altenpflege –  Aus der Praxis für die Praxis </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vt:lpstr>
      <vt:lpstr>Hitzemaßnahmenplan für stationäre  Einrichtungen der Altenpflege –  Aus der Praxis für die Praxis </vt:lpstr>
    </vt:vector>
  </TitlesOfParts>
  <Company>Klinikum der Universitaet Muenchen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hthun</dc:creator>
  <cp:lastModifiedBy>Hanna Mertes</cp:lastModifiedBy>
  <cp:revision>146</cp:revision>
  <dcterms:created xsi:type="dcterms:W3CDTF">2020-02-12T10:35:02Z</dcterms:created>
  <dcterms:modified xsi:type="dcterms:W3CDTF">2020-06-18T13:50:36Z</dcterms:modified>
</cp:coreProperties>
</file>