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90" r:id="rId4"/>
    <p:sldId id="289" r:id="rId5"/>
    <p:sldId id="294" r:id="rId6"/>
    <p:sldId id="257" r:id="rId7"/>
    <p:sldId id="263" r:id="rId8"/>
    <p:sldId id="295" r:id="rId9"/>
    <p:sldId id="288" r:id="rId10"/>
    <p:sldId id="260" r:id="rId11"/>
    <p:sldId id="261" r:id="rId12"/>
    <p:sldId id="259" r:id="rId13"/>
    <p:sldId id="291" r:id="rId14"/>
    <p:sldId id="284" r:id="rId15"/>
    <p:sldId id="282" r:id="rId16"/>
    <p:sldId id="283" r:id="rId17"/>
    <p:sldId id="297" r:id="rId18"/>
    <p:sldId id="264" r:id="rId19"/>
    <p:sldId id="265" r:id="rId20"/>
    <p:sldId id="266" r:id="rId21"/>
    <p:sldId id="298" r:id="rId22"/>
    <p:sldId id="267" r:id="rId23"/>
    <p:sldId id="269" r:id="rId24"/>
    <p:sldId id="301" r:id="rId25"/>
    <p:sldId id="270" r:id="rId26"/>
    <p:sldId id="300" r:id="rId27"/>
    <p:sldId id="271" r:id="rId28"/>
    <p:sldId id="272" r:id="rId29"/>
    <p:sldId id="273" r:id="rId30"/>
    <p:sldId id="274" r:id="rId31"/>
    <p:sldId id="275" r:id="rId32"/>
    <p:sldId id="281" r:id="rId33"/>
    <p:sldId id="302" r:id="rId34"/>
    <p:sldId id="299" r:id="rId35"/>
    <p:sldId id="276" r:id="rId36"/>
    <p:sldId id="292" r:id="rId37"/>
    <p:sldId id="277" r:id="rId38"/>
    <p:sldId id="293" r:id="rId39"/>
    <p:sldId id="279" r:id="rId40"/>
    <p:sldId id="278"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Estimated number of deaths</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B21D-4C63-88CB-2BBF2F30901D}"/>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B21D-4C63-88CB-2BBF2F30901D}"/>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5-B21D-4C63-88CB-2BBF2F30901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7-B21D-4C63-88CB-2BBF2F30901D}"/>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9-B21D-4C63-88CB-2BBF2F30901D}"/>
              </c:ext>
            </c:extLst>
          </c:dPt>
          <c:cat>
            <c:numRef>
              <c:f>Sheet1!$A$3:$A$17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Sheet1!$B$3:$B$17</c:f>
              <c:numCache>
                <c:formatCode>General</c:formatCode>
                <c:ptCount val="15"/>
                <c:pt idx="0">
                  <c:v>2300</c:v>
                </c:pt>
                <c:pt idx="1">
                  <c:v>1300</c:v>
                </c:pt>
                <c:pt idx="2">
                  <c:v>7600</c:v>
                </c:pt>
                <c:pt idx="3">
                  <c:v>1100</c:v>
                </c:pt>
                <c:pt idx="4">
                  <c:v>1600</c:v>
                </c:pt>
                <c:pt idx="5">
                  <c:v>6200</c:v>
                </c:pt>
                <c:pt idx="6">
                  <c:v>400</c:v>
                </c:pt>
                <c:pt idx="7">
                  <c:v>1300</c:v>
                </c:pt>
                <c:pt idx="8">
                  <c:v>800</c:v>
                </c:pt>
                <c:pt idx="9">
                  <c:v>3700</c:v>
                </c:pt>
                <c:pt idx="10">
                  <c:v>300</c:v>
                </c:pt>
                <c:pt idx="11">
                  <c:v>1200</c:v>
                </c:pt>
                <c:pt idx="12">
                  <c:v>3300</c:v>
                </c:pt>
                <c:pt idx="13">
                  <c:v>1400</c:v>
                </c:pt>
                <c:pt idx="14">
                  <c:v>6100</c:v>
                </c:pt>
              </c:numCache>
            </c:numRef>
          </c:val>
          <c:extLst>
            <c:ext xmlns:c16="http://schemas.microsoft.com/office/drawing/2014/chart" uri="{C3380CC4-5D6E-409C-BE32-E72D297353CC}">
              <c16:uniqueId val="{0000000A-B21D-4C63-88CB-2BBF2F30901D}"/>
            </c:ext>
          </c:extLst>
        </c:ser>
        <c:dLbls>
          <c:showLegendKey val="0"/>
          <c:showVal val="0"/>
          <c:showCatName val="0"/>
          <c:showSerName val="0"/>
          <c:showPercent val="0"/>
          <c:showBubbleSize val="0"/>
        </c:dLbls>
        <c:gapWidth val="219"/>
        <c:axId val="91903488"/>
        <c:axId val="91905408"/>
      </c:barChart>
      <c:catAx>
        <c:axId val="919034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aseline="0" dirty="0" err="1"/>
                  <a:t>Jahr</a:t>
                </a:r>
                <a:endParaRPr lang="en-US" sz="1600" baseline="0"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91905408"/>
        <c:crosses val="autoZero"/>
        <c:auto val="1"/>
        <c:lblAlgn val="ctr"/>
        <c:lblOffset val="100"/>
        <c:noMultiLvlLbl val="0"/>
      </c:catAx>
      <c:valAx>
        <c:axId val="9190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aseline="0" dirty="0" err="1"/>
                  <a:t>Anzahl</a:t>
                </a:r>
                <a:r>
                  <a:rPr lang="en-US" sz="1600" baseline="0" dirty="0"/>
                  <a:t> </a:t>
                </a:r>
                <a:r>
                  <a:rPr lang="en-US" sz="1600" baseline="0" dirty="0" err="1"/>
                  <a:t>Todesfälle</a:t>
                </a:r>
                <a:endParaRPr lang="en-US" sz="1600" baseline="0"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91903488"/>
        <c:crosses val="autoZero"/>
        <c:crossBetween val="between"/>
      </c:valAx>
      <c:spPr>
        <a:noFill/>
        <a:ln>
          <a:noFill/>
        </a:ln>
        <a:effectLst/>
      </c:spPr>
    </c:plotArea>
    <c:plotVisOnly val="1"/>
    <c:dispBlanksAs val="gap"/>
    <c:showDLblsOverMax val="0"/>
  </c:chart>
  <c:spPr>
    <a:noFill/>
    <a:ln>
      <a:noFill/>
    </a:ln>
    <a:effectLst/>
  </c:spPr>
  <c:txPr>
    <a:bodyPr/>
    <a:lstStyle/>
    <a:p>
      <a:pPr>
        <a:defRPr sz="1300" b="1" i="0" baseline="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5.xml.rels><?xml version="1.0" encoding="UTF-8" standalone="yes"?>
<Relationships xmlns="http://schemas.openxmlformats.org/package/2006/relationships"><Relationship Id="rId3" Type="http://schemas.openxmlformats.org/officeDocument/2006/relationships/hyperlink" Target="https://www.bundesgesundheitsministerium.de/service/publikationen/praevention/details.html?bmg%5bpubid%5d=3315" TargetMode="External"/><Relationship Id="rId2" Type="http://schemas.openxmlformats.org/officeDocument/2006/relationships/hyperlink" Target="http://www.dwd.de/DE/service/newsletter/newsletter_hitzewarnungen_node.html" TargetMode="External"/><Relationship Id="rId1" Type="http://schemas.openxmlformats.org/officeDocument/2006/relationships/hyperlink" Target="http://www.klinikum.uni-muenchen.de/Bildungsmodule-Aerzte/de/bildungsmodule-mfa/Materialien-Hitze-Gesundheit/index.html" TargetMode="External"/><Relationship Id="rId4" Type="http://schemas.openxmlformats.org/officeDocument/2006/relationships/hyperlink" Target="https://link.springer.com/article/10.1007/s00391-019-01594-4"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www.dosing.de/" TargetMode="External"/></Relationships>
</file>

<file path=ppt/diagrams/_rels/drawing15.xml.rels><?xml version="1.0" encoding="UTF-8" standalone="yes"?>
<Relationships xmlns="http://schemas.openxmlformats.org/package/2006/relationships"><Relationship Id="rId3" Type="http://schemas.openxmlformats.org/officeDocument/2006/relationships/hyperlink" Target="http://www.dwd.de/DE/service/newsletter/newsletter_hitzewarnungen_node.html" TargetMode="External"/><Relationship Id="rId2" Type="http://schemas.openxmlformats.org/officeDocument/2006/relationships/hyperlink" Target="https://link.springer.com/article/10.1007/s00391-019-01594-4" TargetMode="External"/><Relationship Id="rId1" Type="http://schemas.openxmlformats.org/officeDocument/2006/relationships/hyperlink" Target="http://www.klinikum.uni-muenchen.de/Bildungsmodule-Aerzte/de/bildungsmodule-mfa/Materialien-Hitze-Gesundheit/index.html" TargetMode="External"/><Relationship Id="rId4" Type="http://schemas.openxmlformats.org/officeDocument/2006/relationships/hyperlink" Target="https://www.bundesgesundheitsministerium.de/service/publikationen/praevention/details.html?bmg%5bpubid%5d=3315"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http://www.dosing.de/"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1F9AE-ABDE-446B-9412-3D0331C5A2F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EB73ED9-018B-4DD1-B76D-AB21A05862CB}">
      <dgm:prSet/>
      <dgm:spPr>
        <a:solidFill>
          <a:schemeClr val="accent1">
            <a:lumMod val="50000"/>
          </a:schemeClr>
        </a:solidFill>
      </dgm:spPr>
      <dgm:t>
        <a:bodyPr/>
        <a:lstStyle/>
        <a:p>
          <a:r>
            <a:rPr lang="de-DE" b="1" dirty="0"/>
            <a:t>2. Hitzeaktionspläne und Handlungsmöglichkeiten für Ärzte</a:t>
          </a:r>
          <a:endParaRPr lang="en-US" b="1" dirty="0"/>
        </a:p>
      </dgm:t>
    </dgm:pt>
    <dgm:pt modelId="{939725E3-32BC-4477-B719-389543CCC065}" type="parTrans" cxnId="{1C0B24C1-839D-46EF-B182-8852A92B525D}">
      <dgm:prSet/>
      <dgm:spPr/>
      <dgm:t>
        <a:bodyPr/>
        <a:lstStyle/>
        <a:p>
          <a:endParaRPr lang="en-US"/>
        </a:p>
      </dgm:t>
    </dgm:pt>
    <dgm:pt modelId="{9EFB8EDD-9345-4AE3-9B04-C6601F353FA7}" type="sibTrans" cxnId="{1C0B24C1-839D-46EF-B182-8852A92B525D}">
      <dgm:prSet/>
      <dgm:spPr/>
      <dgm:t>
        <a:bodyPr/>
        <a:lstStyle/>
        <a:p>
          <a:endParaRPr lang="en-US"/>
        </a:p>
      </dgm:t>
    </dgm:pt>
    <dgm:pt modelId="{AB0C7876-1065-44D2-B428-4E1DBDD66381}">
      <dgm:prSet/>
      <dgm:spPr>
        <a:solidFill>
          <a:schemeClr val="accent1">
            <a:lumMod val="50000"/>
          </a:schemeClr>
        </a:solidFill>
      </dgm:spPr>
      <dgm:t>
        <a:bodyPr/>
        <a:lstStyle/>
        <a:p>
          <a:r>
            <a:rPr lang="de-DE" b="1" dirty="0"/>
            <a:t>1. Hitzebedingte Gesundheitsschäden und Risikofaktoren</a:t>
          </a:r>
          <a:endParaRPr lang="en-US" b="1" dirty="0"/>
        </a:p>
      </dgm:t>
    </dgm:pt>
    <dgm:pt modelId="{4A6A1586-DAA1-468A-A013-451A0BA0F382}" type="parTrans" cxnId="{00125A0E-1DC6-43AA-82FD-71A61810FAA9}">
      <dgm:prSet/>
      <dgm:spPr/>
      <dgm:t>
        <a:bodyPr/>
        <a:lstStyle/>
        <a:p>
          <a:endParaRPr lang="en-US"/>
        </a:p>
      </dgm:t>
    </dgm:pt>
    <dgm:pt modelId="{23DADD63-CF77-4937-B8EA-A453D5DC9EB6}" type="sibTrans" cxnId="{00125A0E-1DC6-43AA-82FD-71A61810FAA9}">
      <dgm:prSet/>
      <dgm:spPr/>
      <dgm:t>
        <a:bodyPr/>
        <a:lstStyle/>
        <a:p>
          <a:endParaRPr lang="en-US"/>
        </a:p>
      </dgm:t>
    </dgm:pt>
    <dgm:pt modelId="{8177F3C3-DA82-4D70-A06B-2F71C49373AC}">
      <dgm:prSet/>
      <dgm:spPr>
        <a:solidFill>
          <a:schemeClr val="accent1">
            <a:lumMod val="50000"/>
          </a:schemeClr>
        </a:solidFill>
      </dgm:spPr>
      <dgm:t>
        <a:bodyPr/>
        <a:lstStyle/>
        <a:p>
          <a:r>
            <a:rPr lang="de-DE" b="1" dirty="0"/>
            <a:t>3. Fazit für die Praxis</a:t>
          </a:r>
          <a:endParaRPr lang="en-US" b="1" dirty="0"/>
        </a:p>
      </dgm:t>
    </dgm:pt>
    <dgm:pt modelId="{54C95954-1AB4-4F5A-B2F4-64FB56A2ED29}" type="parTrans" cxnId="{EB5109AF-A9EC-43E3-92BC-EE2F9BC210D2}">
      <dgm:prSet/>
      <dgm:spPr/>
      <dgm:t>
        <a:bodyPr/>
        <a:lstStyle/>
        <a:p>
          <a:endParaRPr lang="en-US"/>
        </a:p>
      </dgm:t>
    </dgm:pt>
    <dgm:pt modelId="{5D07576F-0A30-4AE2-AE19-0E89D3F29F2D}" type="sibTrans" cxnId="{EB5109AF-A9EC-43E3-92BC-EE2F9BC210D2}">
      <dgm:prSet/>
      <dgm:spPr/>
      <dgm:t>
        <a:bodyPr/>
        <a:lstStyle/>
        <a:p>
          <a:endParaRPr lang="en-US"/>
        </a:p>
      </dgm:t>
    </dgm:pt>
    <dgm:pt modelId="{F6F56A66-86AE-4870-AA9F-419C01910BB1}" type="pres">
      <dgm:prSet presAssocID="{50D1F9AE-ABDE-446B-9412-3D0331C5A2FA}" presName="linear" presStyleCnt="0">
        <dgm:presLayoutVars>
          <dgm:animLvl val="lvl"/>
          <dgm:resizeHandles val="exact"/>
        </dgm:presLayoutVars>
      </dgm:prSet>
      <dgm:spPr/>
      <dgm:t>
        <a:bodyPr/>
        <a:lstStyle/>
        <a:p>
          <a:endParaRPr lang="de-DE"/>
        </a:p>
      </dgm:t>
    </dgm:pt>
    <dgm:pt modelId="{EECBEDE5-F632-4F74-899D-58007695FD32}" type="pres">
      <dgm:prSet presAssocID="{AB0C7876-1065-44D2-B428-4E1DBDD66381}" presName="parentText" presStyleLbl="node1" presStyleIdx="0" presStyleCnt="3" custLinFactNeighborY="-34321">
        <dgm:presLayoutVars>
          <dgm:chMax val="0"/>
          <dgm:bulletEnabled val="1"/>
        </dgm:presLayoutVars>
      </dgm:prSet>
      <dgm:spPr/>
      <dgm:t>
        <a:bodyPr/>
        <a:lstStyle/>
        <a:p>
          <a:endParaRPr lang="de-DE"/>
        </a:p>
      </dgm:t>
    </dgm:pt>
    <dgm:pt modelId="{46515D0E-7F5B-4A16-8436-6990A3CB4867}" type="pres">
      <dgm:prSet presAssocID="{23DADD63-CF77-4937-B8EA-A453D5DC9EB6}" presName="spacer" presStyleCnt="0"/>
      <dgm:spPr/>
    </dgm:pt>
    <dgm:pt modelId="{9703458C-E0A1-4EC9-B661-93E496CE4272}" type="pres">
      <dgm:prSet presAssocID="{AEB73ED9-018B-4DD1-B76D-AB21A05862CB}" presName="parentText" presStyleLbl="node1" presStyleIdx="1" presStyleCnt="3">
        <dgm:presLayoutVars>
          <dgm:chMax val="0"/>
          <dgm:bulletEnabled val="1"/>
        </dgm:presLayoutVars>
      </dgm:prSet>
      <dgm:spPr/>
      <dgm:t>
        <a:bodyPr/>
        <a:lstStyle/>
        <a:p>
          <a:endParaRPr lang="de-DE"/>
        </a:p>
      </dgm:t>
    </dgm:pt>
    <dgm:pt modelId="{6F7DF196-B5E5-4F37-A821-40E09ED81F2B}" type="pres">
      <dgm:prSet presAssocID="{9EFB8EDD-9345-4AE3-9B04-C6601F353FA7}" presName="spacer" presStyleCnt="0"/>
      <dgm:spPr/>
    </dgm:pt>
    <dgm:pt modelId="{4BF8F57C-B564-4EF0-AEA5-692C6E815FCF}" type="pres">
      <dgm:prSet presAssocID="{8177F3C3-DA82-4D70-A06B-2F71C49373AC}" presName="parentText" presStyleLbl="node1" presStyleIdx="2" presStyleCnt="3">
        <dgm:presLayoutVars>
          <dgm:chMax val="0"/>
          <dgm:bulletEnabled val="1"/>
        </dgm:presLayoutVars>
      </dgm:prSet>
      <dgm:spPr/>
      <dgm:t>
        <a:bodyPr/>
        <a:lstStyle/>
        <a:p>
          <a:endParaRPr lang="de-DE"/>
        </a:p>
      </dgm:t>
    </dgm:pt>
  </dgm:ptLst>
  <dgm:cxnLst>
    <dgm:cxn modelId="{2C0D1E8D-1FFC-4770-BC06-682C62CBE1DF}" type="presOf" srcId="{AEB73ED9-018B-4DD1-B76D-AB21A05862CB}" destId="{9703458C-E0A1-4EC9-B661-93E496CE4272}" srcOrd="0" destOrd="0" presId="urn:microsoft.com/office/officeart/2005/8/layout/vList2"/>
    <dgm:cxn modelId="{1C0B24C1-839D-46EF-B182-8852A92B525D}" srcId="{50D1F9AE-ABDE-446B-9412-3D0331C5A2FA}" destId="{AEB73ED9-018B-4DD1-B76D-AB21A05862CB}" srcOrd="1" destOrd="0" parTransId="{939725E3-32BC-4477-B719-389543CCC065}" sibTransId="{9EFB8EDD-9345-4AE3-9B04-C6601F353FA7}"/>
    <dgm:cxn modelId="{05250656-168A-4578-BD9A-DCC8EAD95474}" type="presOf" srcId="{AB0C7876-1065-44D2-B428-4E1DBDD66381}" destId="{EECBEDE5-F632-4F74-899D-58007695FD32}" srcOrd="0" destOrd="0" presId="urn:microsoft.com/office/officeart/2005/8/layout/vList2"/>
    <dgm:cxn modelId="{EB5109AF-A9EC-43E3-92BC-EE2F9BC210D2}" srcId="{50D1F9AE-ABDE-446B-9412-3D0331C5A2FA}" destId="{8177F3C3-DA82-4D70-A06B-2F71C49373AC}" srcOrd="2" destOrd="0" parTransId="{54C95954-1AB4-4F5A-B2F4-64FB56A2ED29}" sibTransId="{5D07576F-0A30-4AE2-AE19-0E89D3F29F2D}"/>
    <dgm:cxn modelId="{00125A0E-1DC6-43AA-82FD-71A61810FAA9}" srcId="{50D1F9AE-ABDE-446B-9412-3D0331C5A2FA}" destId="{AB0C7876-1065-44D2-B428-4E1DBDD66381}" srcOrd="0" destOrd="0" parTransId="{4A6A1586-DAA1-468A-A013-451A0BA0F382}" sibTransId="{23DADD63-CF77-4937-B8EA-A453D5DC9EB6}"/>
    <dgm:cxn modelId="{515B9C95-1B74-4D67-9659-D696E4B4EACE}" type="presOf" srcId="{8177F3C3-DA82-4D70-A06B-2F71C49373AC}" destId="{4BF8F57C-B564-4EF0-AEA5-692C6E815FCF}" srcOrd="0" destOrd="0" presId="urn:microsoft.com/office/officeart/2005/8/layout/vList2"/>
    <dgm:cxn modelId="{7C8B18BC-159D-491E-948E-3A51DE7E5464}" type="presOf" srcId="{50D1F9AE-ABDE-446B-9412-3D0331C5A2FA}" destId="{F6F56A66-86AE-4870-AA9F-419C01910BB1}" srcOrd="0" destOrd="0" presId="urn:microsoft.com/office/officeart/2005/8/layout/vList2"/>
    <dgm:cxn modelId="{C920B549-1658-4ED0-8E6A-2D3C2B22A65D}" type="presParOf" srcId="{F6F56A66-86AE-4870-AA9F-419C01910BB1}" destId="{EECBEDE5-F632-4F74-899D-58007695FD32}" srcOrd="0" destOrd="0" presId="urn:microsoft.com/office/officeart/2005/8/layout/vList2"/>
    <dgm:cxn modelId="{0FB335F5-EE82-41A7-8ED0-B4DEA9146555}" type="presParOf" srcId="{F6F56A66-86AE-4870-AA9F-419C01910BB1}" destId="{46515D0E-7F5B-4A16-8436-6990A3CB4867}" srcOrd="1" destOrd="0" presId="urn:microsoft.com/office/officeart/2005/8/layout/vList2"/>
    <dgm:cxn modelId="{A0909ECD-408D-4387-8A6B-C5DB6CD21513}" type="presParOf" srcId="{F6F56A66-86AE-4870-AA9F-419C01910BB1}" destId="{9703458C-E0A1-4EC9-B661-93E496CE4272}" srcOrd="2" destOrd="0" presId="urn:microsoft.com/office/officeart/2005/8/layout/vList2"/>
    <dgm:cxn modelId="{5B64455E-C52E-4071-836C-3AE606CF43C5}" type="presParOf" srcId="{F6F56A66-86AE-4870-AA9F-419C01910BB1}" destId="{6F7DF196-B5E5-4F37-A821-40E09ED81F2B}" srcOrd="3" destOrd="0" presId="urn:microsoft.com/office/officeart/2005/8/layout/vList2"/>
    <dgm:cxn modelId="{563551E1-1BF7-4979-93F1-04DFBCECE27E}" type="presParOf" srcId="{F6F56A66-86AE-4870-AA9F-419C01910BB1}" destId="{4BF8F57C-B564-4EF0-AEA5-692C6E815F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44E234-4ADA-4D9E-AC89-8C775F6847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83E709-9F17-4655-B4A7-51AB76621696}">
      <dgm:prSet/>
      <dgm:spPr/>
      <dgm:t>
        <a:bodyPr/>
        <a:lstStyle/>
        <a:p>
          <a:pPr rtl="0"/>
          <a:r>
            <a:rPr lang="de-DE" b="1" u="sng" dirty="0"/>
            <a:t>V. Besondere Beachtung von Risikogruppen</a:t>
          </a:r>
          <a:endParaRPr lang="en-US" dirty="0"/>
        </a:p>
      </dgm:t>
    </dgm:pt>
    <dgm:pt modelId="{F5D69126-75AC-4DD3-96D8-8F850C315595}" type="parTrans" cxnId="{EF940C2D-D631-4032-AE00-3121895CA3F0}">
      <dgm:prSet/>
      <dgm:spPr/>
      <dgm:t>
        <a:bodyPr/>
        <a:lstStyle/>
        <a:p>
          <a:endParaRPr lang="en-US"/>
        </a:p>
      </dgm:t>
    </dgm:pt>
    <dgm:pt modelId="{70C6333B-C989-48AF-89F0-88260327FFC1}" type="sibTrans" cxnId="{EF940C2D-D631-4032-AE00-3121895CA3F0}">
      <dgm:prSet/>
      <dgm:spPr/>
      <dgm:t>
        <a:bodyPr/>
        <a:lstStyle/>
        <a:p>
          <a:endParaRPr lang="en-US"/>
        </a:p>
      </dgm:t>
    </dgm:pt>
    <dgm:pt modelId="{CF346135-D700-4018-A3EF-DCBAA929510C}">
      <dgm:prSet/>
      <dgm:spPr/>
      <dgm:t>
        <a:bodyPr/>
        <a:lstStyle/>
        <a:p>
          <a:pPr rtl="0"/>
          <a:r>
            <a:rPr lang="de-DE" dirty="0"/>
            <a:t>MP als Hauptkontakt für ältere/ alleinstehende Menschen</a:t>
          </a:r>
          <a:endParaRPr lang="en-US" dirty="0"/>
        </a:p>
      </dgm:t>
    </dgm:pt>
    <dgm:pt modelId="{AC0C60AF-6CC9-482C-BEF3-5239C743ED27}" type="parTrans" cxnId="{BC8A54FB-9974-44F6-BB47-3D309B615D2E}">
      <dgm:prSet/>
      <dgm:spPr/>
      <dgm:t>
        <a:bodyPr/>
        <a:lstStyle/>
        <a:p>
          <a:endParaRPr lang="en-US"/>
        </a:p>
      </dgm:t>
    </dgm:pt>
    <dgm:pt modelId="{4628C058-C487-4C8B-B884-D278579FE538}" type="sibTrans" cxnId="{BC8A54FB-9974-44F6-BB47-3D309B615D2E}">
      <dgm:prSet/>
      <dgm:spPr/>
      <dgm:t>
        <a:bodyPr/>
        <a:lstStyle/>
        <a:p>
          <a:endParaRPr lang="en-US"/>
        </a:p>
      </dgm:t>
    </dgm:pt>
    <dgm:pt modelId="{5A491AB5-148E-4E93-B863-E781003D68DC}">
      <dgm:prSet/>
      <dgm:spPr/>
      <dgm:t>
        <a:bodyPr/>
        <a:lstStyle/>
        <a:p>
          <a:pPr rtl="0"/>
          <a:r>
            <a:rPr lang="en-US" b="1" u="sng" dirty="0"/>
            <a:t>VI. </a:t>
          </a:r>
          <a:r>
            <a:rPr lang="en-US" b="1" u="sng" dirty="0" err="1"/>
            <a:t>Vorbereitung</a:t>
          </a:r>
          <a:r>
            <a:rPr lang="en-US" b="1" u="sng" dirty="0"/>
            <a:t> der </a:t>
          </a:r>
          <a:r>
            <a:rPr lang="en-US" b="1" u="sng" dirty="0" err="1"/>
            <a:t>Gesundheits</a:t>
          </a:r>
          <a:r>
            <a:rPr lang="en-US" b="1" u="sng" dirty="0"/>
            <a:t>- und </a:t>
          </a:r>
          <a:r>
            <a:rPr lang="en-US" b="1" u="sng" dirty="0" err="1"/>
            <a:t>Sozialsysteme</a:t>
          </a:r>
          <a:endParaRPr lang="en-US" dirty="0"/>
        </a:p>
      </dgm:t>
    </dgm:pt>
    <dgm:pt modelId="{2BFB214D-AA0F-47BD-802B-BE5F0D102878}" type="parTrans" cxnId="{46306DFF-C66D-4C00-8185-EAA43D1EC088}">
      <dgm:prSet/>
      <dgm:spPr/>
      <dgm:t>
        <a:bodyPr/>
        <a:lstStyle/>
        <a:p>
          <a:endParaRPr lang="en-US"/>
        </a:p>
      </dgm:t>
    </dgm:pt>
    <dgm:pt modelId="{73CB2448-DFA7-4B12-9821-F7FF9103FC0F}" type="sibTrans" cxnId="{46306DFF-C66D-4C00-8185-EAA43D1EC088}">
      <dgm:prSet/>
      <dgm:spPr/>
      <dgm:t>
        <a:bodyPr/>
        <a:lstStyle/>
        <a:p>
          <a:endParaRPr lang="en-US"/>
        </a:p>
      </dgm:t>
    </dgm:pt>
    <dgm:pt modelId="{FE228224-CCEC-4074-9540-40F0FD131E06}">
      <dgm:prSet/>
      <dgm:spPr/>
      <dgm:t>
        <a:bodyPr/>
        <a:lstStyle/>
        <a:p>
          <a:pPr rtl="0"/>
          <a:r>
            <a:rPr lang="de-DE" dirty="0"/>
            <a:t>Schulung von medizinischem Personal </a:t>
          </a:r>
          <a:endParaRPr lang="en-US" dirty="0"/>
        </a:p>
      </dgm:t>
    </dgm:pt>
    <dgm:pt modelId="{CAFA9B4D-CEA2-4EC4-8F04-AE51D36E5147}" type="parTrans" cxnId="{B846751B-AB74-4DB2-A611-78F1322BADCC}">
      <dgm:prSet/>
      <dgm:spPr/>
      <dgm:t>
        <a:bodyPr/>
        <a:lstStyle/>
        <a:p>
          <a:endParaRPr lang="en-US"/>
        </a:p>
      </dgm:t>
    </dgm:pt>
    <dgm:pt modelId="{6EFF26E3-D49E-40E2-8288-5A1613CE65EA}" type="sibTrans" cxnId="{B846751B-AB74-4DB2-A611-78F1322BADCC}">
      <dgm:prSet/>
      <dgm:spPr/>
      <dgm:t>
        <a:bodyPr/>
        <a:lstStyle/>
        <a:p>
          <a:endParaRPr lang="en-US"/>
        </a:p>
      </dgm:t>
    </dgm:pt>
    <dgm:pt modelId="{BEB0213B-A0A0-4988-A4EA-03484C420A15}">
      <dgm:prSet/>
      <dgm:spPr/>
      <dgm:t>
        <a:bodyPr/>
        <a:lstStyle/>
        <a:p>
          <a:pPr rtl="0"/>
          <a:r>
            <a:rPr lang="en-US" b="1" dirty="0">
              <a:solidFill>
                <a:schemeClr val="accent1">
                  <a:lumMod val="40000"/>
                  <a:lumOff val="60000"/>
                </a:schemeClr>
              </a:solidFill>
            </a:rPr>
            <a:t>VII. </a:t>
          </a:r>
          <a:r>
            <a:rPr lang="en-US" b="1" dirty="0" err="1">
              <a:solidFill>
                <a:schemeClr val="accent1">
                  <a:lumMod val="40000"/>
                  <a:lumOff val="60000"/>
                </a:schemeClr>
              </a:solidFill>
            </a:rPr>
            <a:t>Langfristige</a:t>
          </a:r>
          <a:r>
            <a:rPr lang="en-US" b="1" dirty="0">
              <a:solidFill>
                <a:schemeClr val="accent1">
                  <a:lumMod val="40000"/>
                  <a:lumOff val="60000"/>
                </a:schemeClr>
              </a:solidFill>
            </a:rPr>
            <a:t> </a:t>
          </a:r>
          <a:r>
            <a:rPr lang="en-US" b="1" dirty="0" err="1">
              <a:solidFill>
                <a:schemeClr val="accent1">
                  <a:lumMod val="40000"/>
                  <a:lumOff val="60000"/>
                </a:schemeClr>
              </a:solidFill>
            </a:rPr>
            <a:t>Stadtplanung</a:t>
          </a:r>
          <a:r>
            <a:rPr lang="en-US" b="1" dirty="0">
              <a:solidFill>
                <a:schemeClr val="accent1">
                  <a:lumMod val="40000"/>
                  <a:lumOff val="60000"/>
                </a:schemeClr>
              </a:solidFill>
            </a:rPr>
            <a:t> und </a:t>
          </a:r>
          <a:r>
            <a:rPr lang="en-US" b="1" dirty="0" err="1">
              <a:solidFill>
                <a:schemeClr val="accent1">
                  <a:lumMod val="40000"/>
                  <a:lumOff val="60000"/>
                </a:schemeClr>
              </a:solidFill>
            </a:rPr>
            <a:t>Bauwesen</a:t>
          </a:r>
          <a:endParaRPr lang="en-US" b="1" dirty="0">
            <a:solidFill>
              <a:schemeClr val="accent1">
                <a:lumMod val="40000"/>
                <a:lumOff val="60000"/>
              </a:schemeClr>
            </a:solidFill>
          </a:endParaRPr>
        </a:p>
      </dgm:t>
    </dgm:pt>
    <dgm:pt modelId="{4A042FFF-EA5D-483E-A3A2-F048C343C934}" type="parTrans" cxnId="{1D1ED43D-1176-45E2-9A63-F592DA571182}">
      <dgm:prSet/>
      <dgm:spPr/>
      <dgm:t>
        <a:bodyPr/>
        <a:lstStyle/>
        <a:p>
          <a:endParaRPr lang="en-US"/>
        </a:p>
      </dgm:t>
    </dgm:pt>
    <dgm:pt modelId="{18058121-50AA-4E99-91B4-0EA6E12CAA8C}" type="sibTrans" cxnId="{1D1ED43D-1176-45E2-9A63-F592DA571182}">
      <dgm:prSet/>
      <dgm:spPr/>
      <dgm:t>
        <a:bodyPr/>
        <a:lstStyle/>
        <a:p>
          <a:endParaRPr lang="en-US"/>
        </a:p>
      </dgm:t>
    </dgm:pt>
    <dgm:pt modelId="{32B8C8BB-ED40-4560-BF41-8ABEDE01B87C}">
      <dgm:prSet/>
      <dgm:spPr/>
      <dgm:t>
        <a:bodyPr/>
        <a:lstStyle/>
        <a:p>
          <a:pPr rtl="0"/>
          <a:r>
            <a:rPr lang="de-DE" b="1" u="sng" dirty="0"/>
            <a:t>VIII. Monitoring und Evaluation der </a:t>
          </a:r>
          <a:r>
            <a:rPr lang="en-US" b="1" u="sng" dirty="0" err="1"/>
            <a:t>Maßnahmen</a:t>
          </a:r>
          <a:endParaRPr lang="en-US" b="1" dirty="0"/>
        </a:p>
      </dgm:t>
    </dgm:pt>
    <dgm:pt modelId="{9A52450D-BD4C-444F-B43A-473A69C663E7}" type="parTrans" cxnId="{E4420C8B-60E7-4A8F-BBB5-113EE43F5F72}">
      <dgm:prSet/>
      <dgm:spPr/>
      <dgm:t>
        <a:bodyPr/>
        <a:lstStyle/>
        <a:p>
          <a:endParaRPr lang="en-US"/>
        </a:p>
      </dgm:t>
    </dgm:pt>
    <dgm:pt modelId="{23365448-3855-42E7-AFB5-6674F94E256C}" type="sibTrans" cxnId="{E4420C8B-60E7-4A8F-BBB5-113EE43F5F72}">
      <dgm:prSet/>
      <dgm:spPr/>
      <dgm:t>
        <a:bodyPr/>
        <a:lstStyle/>
        <a:p>
          <a:endParaRPr lang="en-US"/>
        </a:p>
      </dgm:t>
    </dgm:pt>
    <dgm:pt modelId="{70BA9B7A-A3D3-4297-A99E-D558738A71D4}">
      <dgm:prSet/>
      <dgm:spPr/>
      <dgm:t>
        <a:bodyPr/>
        <a:lstStyle/>
        <a:p>
          <a:pPr rtl="0"/>
          <a:r>
            <a:rPr lang="de-DE" dirty="0"/>
            <a:t>Praxen als Datenquelle </a:t>
          </a:r>
          <a:endParaRPr lang="en-US" dirty="0"/>
        </a:p>
      </dgm:t>
    </dgm:pt>
    <dgm:pt modelId="{556BF03E-C0E7-4DF1-9BA8-2E30918A2D6F}" type="parTrans" cxnId="{6A43A155-ED05-4A19-8794-F549C4652E5E}">
      <dgm:prSet/>
      <dgm:spPr/>
      <dgm:t>
        <a:bodyPr/>
        <a:lstStyle/>
        <a:p>
          <a:endParaRPr lang="en-US"/>
        </a:p>
      </dgm:t>
    </dgm:pt>
    <dgm:pt modelId="{57C3CF66-0D31-4857-8D74-BEB59E6197FB}" type="sibTrans" cxnId="{6A43A155-ED05-4A19-8794-F549C4652E5E}">
      <dgm:prSet/>
      <dgm:spPr/>
      <dgm:t>
        <a:bodyPr/>
        <a:lstStyle/>
        <a:p>
          <a:endParaRPr lang="en-US"/>
        </a:p>
      </dgm:t>
    </dgm:pt>
    <dgm:pt modelId="{949F6352-B40E-41F9-A675-32A97D6D08C5}">
      <dgm:prSet/>
      <dgm:spPr/>
      <dgm:t>
        <a:bodyPr/>
        <a:lstStyle/>
        <a:p>
          <a:pPr rtl="0"/>
          <a:r>
            <a:rPr lang="de-DE" dirty="0"/>
            <a:t>Pflegeheime/ Praxen</a:t>
          </a:r>
          <a:endParaRPr lang="en-US" dirty="0"/>
        </a:p>
      </dgm:t>
    </dgm:pt>
    <dgm:pt modelId="{BBD59CBD-9674-4A45-A6C0-29EDD6F6B48C}">
      <dgm:prSet/>
      <dgm:spPr/>
      <dgm:t>
        <a:bodyPr/>
        <a:lstStyle/>
        <a:p>
          <a:pPr rtl="0"/>
          <a:r>
            <a:rPr lang="de-DE" b="1" u="sng" dirty="0"/>
            <a:t>IV. Reduzierung von Hitze in Innenräumen</a:t>
          </a:r>
          <a:endParaRPr lang="en-US" b="1" dirty="0"/>
        </a:p>
      </dgm:t>
    </dgm:pt>
    <dgm:pt modelId="{5E8CFFA7-BFDA-45D2-A14A-80051277A01D}" type="sibTrans" cxnId="{0B4A0477-6E00-4C27-9607-6B7EF956D020}">
      <dgm:prSet/>
      <dgm:spPr/>
      <dgm:t>
        <a:bodyPr/>
        <a:lstStyle/>
        <a:p>
          <a:endParaRPr lang="en-US"/>
        </a:p>
      </dgm:t>
    </dgm:pt>
    <dgm:pt modelId="{399C716A-4C88-4FC3-B144-B72CE52C94BF}" type="parTrans" cxnId="{0B4A0477-6E00-4C27-9607-6B7EF956D020}">
      <dgm:prSet/>
      <dgm:spPr/>
      <dgm:t>
        <a:bodyPr/>
        <a:lstStyle/>
        <a:p>
          <a:endParaRPr lang="en-US"/>
        </a:p>
      </dgm:t>
    </dgm:pt>
    <dgm:pt modelId="{AED70EBE-1C3B-4D45-8AB1-B745BFBCF5DA}" type="sibTrans" cxnId="{4A6C2B05-81CE-459A-9A34-E534DB23C09C}">
      <dgm:prSet/>
      <dgm:spPr/>
      <dgm:t>
        <a:bodyPr/>
        <a:lstStyle/>
        <a:p>
          <a:endParaRPr lang="en-US"/>
        </a:p>
      </dgm:t>
    </dgm:pt>
    <dgm:pt modelId="{690A7B09-0A52-49AD-B5F0-9D7EA4A3B3AA}" type="parTrans" cxnId="{4A6C2B05-81CE-459A-9A34-E534DB23C09C}">
      <dgm:prSet/>
      <dgm:spPr/>
      <dgm:t>
        <a:bodyPr/>
        <a:lstStyle/>
        <a:p>
          <a:endParaRPr lang="en-US"/>
        </a:p>
      </dgm:t>
    </dgm:pt>
    <dgm:pt modelId="{A3C136B5-E436-486A-85B2-599972D4F572}">
      <dgm:prSet/>
      <dgm:spPr/>
      <dgm:t>
        <a:bodyPr/>
        <a:lstStyle/>
        <a:p>
          <a:pPr rtl="0"/>
          <a:r>
            <a:rPr lang="de-DE" dirty="0"/>
            <a:t>MP als Informationsquelle (incl. Flyer etc.)</a:t>
          </a:r>
          <a:endParaRPr lang="en-US" dirty="0"/>
        </a:p>
      </dgm:t>
    </dgm:pt>
    <dgm:pt modelId="{0AB09875-9FB3-4245-B37C-453304BB37B5}">
      <dgm:prSet/>
      <dgm:spPr/>
      <dgm:t>
        <a:bodyPr/>
        <a:lstStyle/>
        <a:p>
          <a:pPr rtl="0"/>
          <a:r>
            <a:rPr lang="en-US" b="1" u="sng" dirty="0"/>
            <a:t>III. Information und </a:t>
          </a:r>
          <a:r>
            <a:rPr lang="en-US" b="1" u="sng" dirty="0" err="1"/>
            <a:t>Kommunikation</a:t>
          </a:r>
          <a:endParaRPr lang="en-US" b="1" dirty="0"/>
        </a:p>
      </dgm:t>
    </dgm:pt>
    <dgm:pt modelId="{5B8C9964-E35D-407A-A2FA-8EA8A6A1ED13}" type="sibTrans" cxnId="{E3A247D5-30E2-43A4-9E52-05D4BB803165}">
      <dgm:prSet/>
      <dgm:spPr/>
      <dgm:t>
        <a:bodyPr/>
        <a:lstStyle/>
        <a:p>
          <a:endParaRPr lang="en-US"/>
        </a:p>
      </dgm:t>
    </dgm:pt>
    <dgm:pt modelId="{33525FCA-03AB-4EF4-8E05-77097905DA85}" type="parTrans" cxnId="{E3A247D5-30E2-43A4-9E52-05D4BB803165}">
      <dgm:prSet/>
      <dgm:spPr/>
      <dgm:t>
        <a:bodyPr/>
        <a:lstStyle/>
        <a:p>
          <a:endParaRPr lang="en-US"/>
        </a:p>
      </dgm:t>
    </dgm:pt>
    <dgm:pt modelId="{CE4319D8-EA34-4CC6-AEF7-4981C33DB966}" type="sibTrans" cxnId="{BD4682EC-C96E-48E4-9A6A-1E32F3B72FDD}">
      <dgm:prSet/>
      <dgm:spPr/>
      <dgm:t>
        <a:bodyPr/>
        <a:lstStyle/>
        <a:p>
          <a:endParaRPr lang="en-US"/>
        </a:p>
      </dgm:t>
    </dgm:pt>
    <dgm:pt modelId="{B04DC05F-7E72-4F98-A24E-DD2F494E625F}" type="parTrans" cxnId="{BD4682EC-C96E-48E4-9A6A-1E32F3B72FDD}">
      <dgm:prSet/>
      <dgm:spPr/>
      <dgm:t>
        <a:bodyPr/>
        <a:lstStyle/>
        <a:p>
          <a:endParaRPr lang="en-US"/>
        </a:p>
      </dgm:t>
    </dgm:pt>
    <dgm:pt modelId="{A8B3D3F5-B94C-4E0F-9B4D-1C27390D5A1E}">
      <dgm:prSet/>
      <dgm:spPr/>
      <dgm:t>
        <a:bodyPr/>
        <a:lstStyle/>
        <a:p>
          <a:pPr rtl="0"/>
          <a:r>
            <a:rPr lang="de-DE" dirty="0"/>
            <a:t>MP als Empfänger und Multiplikator von Hitzewarnungen</a:t>
          </a:r>
          <a:endParaRPr lang="en-US" dirty="0"/>
        </a:p>
      </dgm:t>
    </dgm:pt>
    <dgm:pt modelId="{4A268E4F-848B-48EB-BB25-6211D5DB6F5A}">
      <dgm:prSet/>
      <dgm:spPr/>
      <dgm:t>
        <a:bodyPr/>
        <a:lstStyle/>
        <a:p>
          <a:pPr rtl="0"/>
          <a:r>
            <a:rPr lang="en-US" b="1" u="sng" dirty="0"/>
            <a:t>II. </a:t>
          </a:r>
          <a:r>
            <a:rPr lang="en-US" b="1" u="sng" dirty="0" err="1"/>
            <a:t>Nutzung</a:t>
          </a:r>
          <a:r>
            <a:rPr lang="en-US" b="1" u="sng" dirty="0"/>
            <a:t> </a:t>
          </a:r>
          <a:r>
            <a:rPr lang="en-US" b="1" u="sng" dirty="0" err="1"/>
            <a:t>eines</a:t>
          </a:r>
          <a:r>
            <a:rPr lang="en-US" b="1" u="sng" dirty="0"/>
            <a:t> </a:t>
          </a:r>
          <a:r>
            <a:rPr lang="en-US" b="1" u="sng" dirty="0" err="1"/>
            <a:t>Hitzewarnsystems</a:t>
          </a:r>
          <a:endParaRPr lang="en-US" b="1" dirty="0"/>
        </a:p>
      </dgm:t>
    </dgm:pt>
    <dgm:pt modelId="{DA9FC965-BE40-4147-BD6E-5906A829942E}" type="sibTrans" cxnId="{E6CD90BB-4F9D-4148-8E4F-05A5DE1DD04D}">
      <dgm:prSet/>
      <dgm:spPr/>
      <dgm:t>
        <a:bodyPr/>
        <a:lstStyle/>
        <a:p>
          <a:endParaRPr lang="en-US"/>
        </a:p>
      </dgm:t>
    </dgm:pt>
    <dgm:pt modelId="{813154A1-D22B-488D-87EA-3715C8B60C96}" type="parTrans" cxnId="{E6CD90BB-4F9D-4148-8E4F-05A5DE1DD04D}">
      <dgm:prSet/>
      <dgm:spPr/>
      <dgm:t>
        <a:bodyPr/>
        <a:lstStyle/>
        <a:p>
          <a:endParaRPr lang="en-US"/>
        </a:p>
      </dgm:t>
    </dgm:pt>
    <dgm:pt modelId="{F61CB3DD-48BE-4A85-9E68-E99F0AB4E0B5}" type="sibTrans" cxnId="{FD043FC4-65EC-4AE1-BEDE-556AF85EFBD1}">
      <dgm:prSet/>
      <dgm:spPr/>
      <dgm:t>
        <a:bodyPr/>
        <a:lstStyle/>
        <a:p>
          <a:endParaRPr lang="en-US"/>
        </a:p>
      </dgm:t>
    </dgm:pt>
    <dgm:pt modelId="{E54E91A7-BF78-42D0-8EDF-53E02459F506}" type="parTrans" cxnId="{FD043FC4-65EC-4AE1-BEDE-556AF85EFBD1}">
      <dgm:prSet/>
      <dgm:spPr/>
      <dgm:t>
        <a:bodyPr/>
        <a:lstStyle/>
        <a:p>
          <a:endParaRPr lang="en-US"/>
        </a:p>
      </dgm:t>
    </dgm:pt>
    <dgm:pt modelId="{5CAC8A61-15B1-4805-94E8-0EE4957E243A}">
      <dgm:prSet/>
      <dgm:spPr/>
      <dgm:t>
        <a:bodyPr/>
        <a:lstStyle/>
        <a:p>
          <a:pPr rtl="0"/>
          <a:r>
            <a:rPr lang="de-DE" dirty="0"/>
            <a:t>MP als Teil des zentralen Netzwerks</a:t>
          </a:r>
          <a:endParaRPr lang="en-US" dirty="0"/>
        </a:p>
      </dgm:t>
    </dgm:pt>
    <dgm:pt modelId="{CBEFCC1D-877D-4D9F-8BC9-B6C31EA9DA9E}">
      <dgm:prSet/>
      <dgm:spPr/>
      <dgm:t>
        <a:bodyPr/>
        <a:lstStyle/>
        <a:p>
          <a:pPr rtl="0"/>
          <a:r>
            <a:rPr lang="en-US" b="1" u="sng" dirty="0"/>
            <a:t>I. </a:t>
          </a:r>
          <a:r>
            <a:rPr lang="de-DE" b="1" u="sng" dirty="0"/>
            <a:t>Zentrale Koordinierung und interdisziplinäre </a:t>
          </a:r>
          <a:r>
            <a:rPr lang="en-US" b="1" u="sng" dirty="0" err="1"/>
            <a:t>Zusammenarbeit</a:t>
          </a:r>
          <a:endParaRPr lang="en-US" b="1" dirty="0"/>
        </a:p>
      </dgm:t>
    </dgm:pt>
    <dgm:pt modelId="{1A4DF87A-7CA3-4382-A164-D1F42BE90ADF}" type="sibTrans" cxnId="{46B4E5FF-2795-496F-9A12-FBB0C925A065}">
      <dgm:prSet/>
      <dgm:spPr/>
      <dgm:t>
        <a:bodyPr/>
        <a:lstStyle/>
        <a:p>
          <a:endParaRPr lang="en-US"/>
        </a:p>
      </dgm:t>
    </dgm:pt>
    <dgm:pt modelId="{ACA43DA5-66BB-4CA7-8F02-66152DB3199D}" type="parTrans" cxnId="{46B4E5FF-2795-496F-9A12-FBB0C925A065}">
      <dgm:prSet/>
      <dgm:spPr/>
      <dgm:t>
        <a:bodyPr/>
        <a:lstStyle/>
        <a:p>
          <a:endParaRPr lang="en-US"/>
        </a:p>
      </dgm:t>
    </dgm:pt>
    <dgm:pt modelId="{74E34CA5-D8B3-4003-8254-3EFBB6032DFE}" type="sibTrans" cxnId="{19ED02DF-FB0D-4600-93B1-3DA25234E990}">
      <dgm:prSet/>
      <dgm:spPr/>
      <dgm:t>
        <a:bodyPr/>
        <a:lstStyle/>
        <a:p>
          <a:endParaRPr lang="en-US"/>
        </a:p>
      </dgm:t>
    </dgm:pt>
    <dgm:pt modelId="{D123A0B0-5EE2-452E-BB65-643EB48A5CAB}" type="parTrans" cxnId="{19ED02DF-FB0D-4600-93B1-3DA25234E990}">
      <dgm:prSet/>
      <dgm:spPr/>
      <dgm:t>
        <a:bodyPr/>
        <a:lstStyle/>
        <a:p>
          <a:endParaRPr lang="en-US"/>
        </a:p>
      </dgm:t>
    </dgm:pt>
    <dgm:pt modelId="{953FFA3F-3824-46DA-8D7F-F2DAC4ECA85E}">
      <dgm:prSet/>
      <dgm:spPr/>
      <dgm:t>
        <a:bodyPr/>
        <a:lstStyle/>
        <a:p>
          <a:pPr rtl="0"/>
          <a:r>
            <a:rPr lang="de-DE" dirty="0"/>
            <a:t>Ambulante Pflege mit Zugang zur Wohnung</a:t>
          </a:r>
          <a:endParaRPr lang="en-US" dirty="0"/>
        </a:p>
      </dgm:t>
    </dgm:pt>
    <dgm:pt modelId="{2D203F1C-3815-4578-8C5A-03F8146AFC11}" type="parTrans" cxnId="{1047A608-DE1B-4D0C-882F-6593E69F1919}">
      <dgm:prSet/>
      <dgm:spPr/>
      <dgm:t>
        <a:bodyPr/>
        <a:lstStyle/>
        <a:p>
          <a:endParaRPr lang="en-US"/>
        </a:p>
      </dgm:t>
    </dgm:pt>
    <dgm:pt modelId="{49B772E1-F5FF-4D56-B698-CB369EDB3FBD}" type="sibTrans" cxnId="{1047A608-DE1B-4D0C-882F-6593E69F1919}">
      <dgm:prSet/>
      <dgm:spPr/>
      <dgm:t>
        <a:bodyPr/>
        <a:lstStyle/>
        <a:p>
          <a:endParaRPr lang="en-US"/>
        </a:p>
      </dgm:t>
    </dgm:pt>
    <dgm:pt modelId="{00E5E4A7-D575-4990-AE9A-920FB99F29C5}">
      <dgm:prSet/>
      <dgm:spPr/>
      <dgm:t>
        <a:bodyPr/>
        <a:lstStyle/>
        <a:p>
          <a:pPr rtl="0"/>
          <a:r>
            <a:rPr lang="de-DE" dirty="0"/>
            <a:t>Monitoring in Heimen/ Praxen</a:t>
          </a:r>
          <a:endParaRPr lang="en-US" dirty="0"/>
        </a:p>
      </dgm:t>
    </dgm:pt>
    <dgm:pt modelId="{918340B6-5506-46F3-80C6-0B8991B1D487}" type="parTrans" cxnId="{E2B7AB20-F5FD-400E-A048-7FD0E0764482}">
      <dgm:prSet/>
      <dgm:spPr/>
      <dgm:t>
        <a:bodyPr/>
        <a:lstStyle/>
        <a:p>
          <a:endParaRPr lang="en-US"/>
        </a:p>
      </dgm:t>
    </dgm:pt>
    <dgm:pt modelId="{8DDE633B-0DF3-4A6B-9874-A076B088F49E}" type="sibTrans" cxnId="{E2B7AB20-F5FD-400E-A048-7FD0E0764482}">
      <dgm:prSet/>
      <dgm:spPr/>
      <dgm:t>
        <a:bodyPr/>
        <a:lstStyle/>
        <a:p>
          <a:endParaRPr lang="en-US"/>
        </a:p>
      </dgm:t>
    </dgm:pt>
    <dgm:pt modelId="{3ECEC673-C3D7-44F8-8BB1-96CF1B7B1F57}" type="pres">
      <dgm:prSet presAssocID="{CE44E234-4ADA-4D9E-AC89-8C775F68475C}" presName="diagram" presStyleCnt="0">
        <dgm:presLayoutVars>
          <dgm:dir/>
          <dgm:resizeHandles val="exact"/>
        </dgm:presLayoutVars>
      </dgm:prSet>
      <dgm:spPr/>
      <dgm:t>
        <a:bodyPr/>
        <a:lstStyle/>
        <a:p>
          <a:endParaRPr lang="de-DE"/>
        </a:p>
      </dgm:t>
    </dgm:pt>
    <dgm:pt modelId="{D6851CB5-BB4A-41F7-8499-C734A470008A}" type="pres">
      <dgm:prSet presAssocID="{CBEFCC1D-877D-4D9F-8BC9-B6C31EA9DA9E}" presName="node" presStyleLbl="node1" presStyleIdx="0" presStyleCnt="8">
        <dgm:presLayoutVars>
          <dgm:bulletEnabled val="1"/>
        </dgm:presLayoutVars>
      </dgm:prSet>
      <dgm:spPr/>
      <dgm:t>
        <a:bodyPr/>
        <a:lstStyle/>
        <a:p>
          <a:endParaRPr lang="de-DE"/>
        </a:p>
      </dgm:t>
    </dgm:pt>
    <dgm:pt modelId="{7E3A5B32-023D-4885-8632-8F70D6BDA85A}" type="pres">
      <dgm:prSet presAssocID="{1A4DF87A-7CA3-4382-A164-D1F42BE90ADF}" presName="sibTrans" presStyleCnt="0"/>
      <dgm:spPr/>
    </dgm:pt>
    <dgm:pt modelId="{5F5068C1-F115-42B9-BB20-512C5BE9A0F3}" type="pres">
      <dgm:prSet presAssocID="{4A268E4F-848B-48EB-BB25-6211D5DB6F5A}" presName="node" presStyleLbl="node1" presStyleIdx="1" presStyleCnt="8">
        <dgm:presLayoutVars>
          <dgm:bulletEnabled val="1"/>
        </dgm:presLayoutVars>
      </dgm:prSet>
      <dgm:spPr/>
      <dgm:t>
        <a:bodyPr/>
        <a:lstStyle/>
        <a:p>
          <a:endParaRPr lang="de-DE"/>
        </a:p>
      </dgm:t>
    </dgm:pt>
    <dgm:pt modelId="{1715C080-5E23-4212-8CC1-5D7F25238C46}" type="pres">
      <dgm:prSet presAssocID="{DA9FC965-BE40-4147-BD6E-5906A829942E}" presName="sibTrans" presStyleCnt="0"/>
      <dgm:spPr/>
    </dgm:pt>
    <dgm:pt modelId="{5067AEB4-A725-4997-9033-3E691C1F749F}" type="pres">
      <dgm:prSet presAssocID="{0AB09875-9FB3-4245-B37C-453304BB37B5}" presName="node" presStyleLbl="node1" presStyleIdx="2" presStyleCnt="8">
        <dgm:presLayoutVars>
          <dgm:bulletEnabled val="1"/>
        </dgm:presLayoutVars>
      </dgm:prSet>
      <dgm:spPr/>
      <dgm:t>
        <a:bodyPr/>
        <a:lstStyle/>
        <a:p>
          <a:endParaRPr lang="de-DE"/>
        </a:p>
      </dgm:t>
    </dgm:pt>
    <dgm:pt modelId="{A355E247-A163-48D6-B0DF-D16EBC851EE1}" type="pres">
      <dgm:prSet presAssocID="{5B8C9964-E35D-407A-A2FA-8EA8A6A1ED13}" presName="sibTrans" presStyleCnt="0"/>
      <dgm:spPr/>
    </dgm:pt>
    <dgm:pt modelId="{0BBEEF6E-35A6-46B0-A272-BEDC27A80296}" type="pres">
      <dgm:prSet presAssocID="{BBD59CBD-9674-4A45-A6C0-29EDD6F6B48C}" presName="node" presStyleLbl="node1" presStyleIdx="3" presStyleCnt="8">
        <dgm:presLayoutVars>
          <dgm:bulletEnabled val="1"/>
        </dgm:presLayoutVars>
      </dgm:prSet>
      <dgm:spPr/>
      <dgm:t>
        <a:bodyPr/>
        <a:lstStyle/>
        <a:p>
          <a:endParaRPr lang="de-DE"/>
        </a:p>
      </dgm:t>
    </dgm:pt>
    <dgm:pt modelId="{BD40D957-150D-4251-A003-6CEF36E18BAC}" type="pres">
      <dgm:prSet presAssocID="{5E8CFFA7-BFDA-45D2-A14A-80051277A01D}" presName="sibTrans" presStyleCnt="0"/>
      <dgm:spPr/>
    </dgm:pt>
    <dgm:pt modelId="{1244A702-D027-4A1F-A350-BF5CED1E4CEA}" type="pres">
      <dgm:prSet presAssocID="{0A83E709-9F17-4655-B4A7-51AB76621696}" presName="node" presStyleLbl="node1" presStyleIdx="4" presStyleCnt="8">
        <dgm:presLayoutVars>
          <dgm:bulletEnabled val="1"/>
        </dgm:presLayoutVars>
      </dgm:prSet>
      <dgm:spPr/>
      <dgm:t>
        <a:bodyPr/>
        <a:lstStyle/>
        <a:p>
          <a:endParaRPr lang="de-DE"/>
        </a:p>
      </dgm:t>
    </dgm:pt>
    <dgm:pt modelId="{E6363505-3E9B-4883-881C-57A4D5BB8385}" type="pres">
      <dgm:prSet presAssocID="{70C6333B-C989-48AF-89F0-88260327FFC1}" presName="sibTrans" presStyleCnt="0"/>
      <dgm:spPr/>
    </dgm:pt>
    <dgm:pt modelId="{2EF5FDDC-0392-4E29-8BCF-18B51D291C4F}" type="pres">
      <dgm:prSet presAssocID="{5A491AB5-148E-4E93-B863-E781003D68DC}" presName="node" presStyleLbl="node1" presStyleIdx="5" presStyleCnt="8">
        <dgm:presLayoutVars>
          <dgm:bulletEnabled val="1"/>
        </dgm:presLayoutVars>
      </dgm:prSet>
      <dgm:spPr/>
      <dgm:t>
        <a:bodyPr/>
        <a:lstStyle/>
        <a:p>
          <a:endParaRPr lang="de-DE"/>
        </a:p>
      </dgm:t>
    </dgm:pt>
    <dgm:pt modelId="{90648595-6A92-419F-8888-71E1EC88AC1A}" type="pres">
      <dgm:prSet presAssocID="{73CB2448-DFA7-4B12-9821-F7FF9103FC0F}" presName="sibTrans" presStyleCnt="0"/>
      <dgm:spPr/>
    </dgm:pt>
    <dgm:pt modelId="{B0929959-52E5-43E9-B965-A382D9990E2D}" type="pres">
      <dgm:prSet presAssocID="{BEB0213B-A0A0-4988-A4EA-03484C420A15}" presName="node" presStyleLbl="node1" presStyleIdx="6" presStyleCnt="8" custLinFactNeighborX="-55000" custLinFactNeighborY="1260">
        <dgm:presLayoutVars>
          <dgm:bulletEnabled val="1"/>
        </dgm:presLayoutVars>
      </dgm:prSet>
      <dgm:spPr/>
      <dgm:t>
        <a:bodyPr/>
        <a:lstStyle/>
        <a:p>
          <a:endParaRPr lang="de-DE"/>
        </a:p>
      </dgm:t>
    </dgm:pt>
    <dgm:pt modelId="{FB5711F6-3FF9-47C5-907A-B22BF45E625B}" type="pres">
      <dgm:prSet presAssocID="{18058121-50AA-4E99-91B4-0EA6E12CAA8C}" presName="sibTrans" presStyleCnt="0"/>
      <dgm:spPr/>
    </dgm:pt>
    <dgm:pt modelId="{51EC2348-31DF-4859-A1C3-727BB8449600}" type="pres">
      <dgm:prSet presAssocID="{32B8C8BB-ED40-4560-BF41-8ABEDE01B87C}" presName="node" presStyleLbl="node1" presStyleIdx="7" presStyleCnt="8" custLinFactNeighborX="-55000" custLinFactNeighborY="1260">
        <dgm:presLayoutVars>
          <dgm:bulletEnabled val="1"/>
        </dgm:presLayoutVars>
      </dgm:prSet>
      <dgm:spPr/>
      <dgm:t>
        <a:bodyPr/>
        <a:lstStyle/>
        <a:p>
          <a:endParaRPr lang="de-DE"/>
        </a:p>
      </dgm:t>
    </dgm:pt>
  </dgm:ptLst>
  <dgm:cxnLst>
    <dgm:cxn modelId="{D0500079-74E0-43FF-99C9-F57F48402C6C}" type="presOf" srcId="{0AB09875-9FB3-4245-B37C-453304BB37B5}" destId="{5067AEB4-A725-4997-9033-3E691C1F749F}" srcOrd="0" destOrd="0" presId="urn:microsoft.com/office/officeart/2005/8/layout/default"/>
    <dgm:cxn modelId="{46B4E5FF-2795-496F-9A12-FBB0C925A065}" srcId="{CE44E234-4ADA-4D9E-AC89-8C775F68475C}" destId="{CBEFCC1D-877D-4D9F-8BC9-B6C31EA9DA9E}" srcOrd="0" destOrd="0" parTransId="{ACA43DA5-66BB-4CA7-8F02-66152DB3199D}" sibTransId="{1A4DF87A-7CA3-4382-A164-D1F42BE90ADF}"/>
    <dgm:cxn modelId="{FF9E9D02-8254-48D6-8F90-D19C3F7E8DB7}" type="presOf" srcId="{BBD59CBD-9674-4A45-A6C0-29EDD6F6B48C}" destId="{0BBEEF6E-35A6-46B0-A272-BEDC27A80296}" srcOrd="0" destOrd="0" presId="urn:microsoft.com/office/officeart/2005/8/layout/default"/>
    <dgm:cxn modelId="{6A43A155-ED05-4A19-8794-F549C4652E5E}" srcId="{32B8C8BB-ED40-4560-BF41-8ABEDE01B87C}" destId="{70BA9B7A-A3D3-4297-A99E-D558738A71D4}" srcOrd="1" destOrd="0" parTransId="{556BF03E-C0E7-4DF1-9BA8-2E30918A2D6F}" sibTransId="{57C3CF66-0D31-4857-8D74-BEB59E6197FB}"/>
    <dgm:cxn modelId="{4A6C2B05-81CE-459A-9A34-E534DB23C09C}" srcId="{BBD59CBD-9674-4A45-A6C0-29EDD6F6B48C}" destId="{949F6352-B40E-41F9-A675-32A97D6D08C5}" srcOrd="0" destOrd="0" parTransId="{690A7B09-0A52-49AD-B5F0-9D7EA4A3B3AA}" sibTransId="{AED70EBE-1C3B-4D45-8AB1-B745BFBCF5DA}"/>
    <dgm:cxn modelId="{34CFC648-5766-489B-865E-C2BB2608CC7E}" type="presOf" srcId="{BEB0213B-A0A0-4988-A4EA-03484C420A15}" destId="{B0929959-52E5-43E9-B965-A382D9990E2D}" srcOrd="0" destOrd="0" presId="urn:microsoft.com/office/officeart/2005/8/layout/default"/>
    <dgm:cxn modelId="{BA904E41-6770-4805-83C6-763BD1B18379}" type="presOf" srcId="{5CAC8A61-15B1-4805-94E8-0EE4957E243A}" destId="{D6851CB5-BB4A-41F7-8499-C734A470008A}" srcOrd="0" destOrd="1" presId="urn:microsoft.com/office/officeart/2005/8/layout/default"/>
    <dgm:cxn modelId="{0B4A0477-6E00-4C27-9607-6B7EF956D020}" srcId="{CE44E234-4ADA-4D9E-AC89-8C775F68475C}" destId="{BBD59CBD-9674-4A45-A6C0-29EDD6F6B48C}" srcOrd="3" destOrd="0" parTransId="{399C716A-4C88-4FC3-B144-B72CE52C94BF}" sibTransId="{5E8CFFA7-BFDA-45D2-A14A-80051277A01D}"/>
    <dgm:cxn modelId="{1D1ED43D-1176-45E2-9A63-F592DA571182}" srcId="{CE44E234-4ADA-4D9E-AC89-8C775F68475C}" destId="{BEB0213B-A0A0-4988-A4EA-03484C420A15}" srcOrd="6" destOrd="0" parTransId="{4A042FFF-EA5D-483E-A3A2-F048C343C934}" sibTransId="{18058121-50AA-4E99-91B4-0EA6E12CAA8C}"/>
    <dgm:cxn modelId="{E4420C8B-60E7-4A8F-BBB5-113EE43F5F72}" srcId="{CE44E234-4ADA-4D9E-AC89-8C775F68475C}" destId="{32B8C8BB-ED40-4560-BF41-8ABEDE01B87C}" srcOrd="7" destOrd="0" parTransId="{9A52450D-BD4C-444F-B43A-473A69C663E7}" sibTransId="{23365448-3855-42E7-AFB5-6674F94E256C}"/>
    <dgm:cxn modelId="{E3A247D5-30E2-43A4-9E52-05D4BB803165}" srcId="{CE44E234-4ADA-4D9E-AC89-8C775F68475C}" destId="{0AB09875-9FB3-4245-B37C-453304BB37B5}" srcOrd="2" destOrd="0" parTransId="{33525FCA-03AB-4EF4-8E05-77097905DA85}" sibTransId="{5B8C9964-E35D-407A-A2FA-8EA8A6A1ED13}"/>
    <dgm:cxn modelId="{0DA66499-B279-487A-93E0-21CBDBAE2AB8}" type="presOf" srcId="{953FFA3F-3824-46DA-8D7F-F2DAC4ECA85E}" destId="{0BBEEF6E-35A6-46B0-A272-BEDC27A80296}" srcOrd="0" destOrd="2" presId="urn:microsoft.com/office/officeart/2005/8/layout/default"/>
    <dgm:cxn modelId="{F5C7F5F4-6F67-4E44-A7ED-C755B6218415}" type="presOf" srcId="{5A491AB5-148E-4E93-B863-E781003D68DC}" destId="{2EF5FDDC-0392-4E29-8BCF-18B51D291C4F}" srcOrd="0" destOrd="0" presId="urn:microsoft.com/office/officeart/2005/8/layout/default"/>
    <dgm:cxn modelId="{4645E02B-EBA5-464F-8E9C-55D519FFD1D2}" type="presOf" srcId="{CBEFCC1D-877D-4D9F-8BC9-B6C31EA9DA9E}" destId="{D6851CB5-BB4A-41F7-8499-C734A470008A}" srcOrd="0" destOrd="0" presId="urn:microsoft.com/office/officeart/2005/8/layout/default"/>
    <dgm:cxn modelId="{E2B7AB20-F5FD-400E-A048-7FD0E0764482}" srcId="{32B8C8BB-ED40-4560-BF41-8ABEDE01B87C}" destId="{00E5E4A7-D575-4990-AE9A-920FB99F29C5}" srcOrd="0" destOrd="0" parTransId="{918340B6-5506-46F3-80C6-0B8991B1D487}" sibTransId="{8DDE633B-0DF3-4A6B-9874-A076B088F49E}"/>
    <dgm:cxn modelId="{84D0ED10-70C1-499C-92C5-09D5900C84C3}" type="presOf" srcId="{4A268E4F-848B-48EB-BB25-6211D5DB6F5A}" destId="{5F5068C1-F115-42B9-BB20-512C5BE9A0F3}" srcOrd="0" destOrd="0" presId="urn:microsoft.com/office/officeart/2005/8/layout/default"/>
    <dgm:cxn modelId="{97EFD11A-A2B3-4CF6-AE59-4E57DB3A9653}" type="presOf" srcId="{949F6352-B40E-41F9-A675-32A97D6D08C5}" destId="{0BBEEF6E-35A6-46B0-A272-BEDC27A80296}" srcOrd="0" destOrd="1" presId="urn:microsoft.com/office/officeart/2005/8/layout/default"/>
    <dgm:cxn modelId="{E6CD90BB-4F9D-4148-8E4F-05A5DE1DD04D}" srcId="{CE44E234-4ADA-4D9E-AC89-8C775F68475C}" destId="{4A268E4F-848B-48EB-BB25-6211D5DB6F5A}" srcOrd="1" destOrd="0" parTransId="{813154A1-D22B-488D-87EA-3715C8B60C96}" sibTransId="{DA9FC965-BE40-4147-BD6E-5906A829942E}"/>
    <dgm:cxn modelId="{EF940C2D-D631-4032-AE00-3121895CA3F0}" srcId="{CE44E234-4ADA-4D9E-AC89-8C775F68475C}" destId="{0A83E709-9F17-4655-B4A7-51AB76621696}" srcOrd="4" destOrd="0" parTransId="{F5D69126-75AC-4DD3-96D8-8F850C315595}" sibTransId="{70C6333B-C989-48AF-89F0-88260327FFC1}"/>
    <dgm:cxn modelId="{CF51AE23-9568-42ED-900A-F3DA072A688E}" type="presOf" srcId="{A8B3D3F5-B94C-4E0F-9B4D-1C27390D5A1E}" destId="{5F5068C1-F115-42B9-BB20-512C5BE9A0F3}" srcOrd="0" destOrd="1" presId="urn:microsoft.com/office/officeart/2005/8/layout/default"/>
    <dgm:cxn modelId="{E64D0511-4B95-41D9-ABD1-4BA59E3ECCD3}" type="presOf" srcId="{0A83E709-9F17-4655-B4A7-51AB76621696}" destId="{1244A702-D027-4A1F-A350-BF5CED1E4CEA}" srcOrd="0" destOrd="0" presId="urn:microsoft.com/office/officeart/2005/8/layout/default"/>
    <dgm:cxn modelId="{BD4682EC-C96E-48E4-9A6A-1E32F3B72FDD}" srcId="{0AB09875-9FB3-4245-B37C-453304BB37B5}" destId="{A3C136B5-E436-486A-85B2-599972D4F572}" srcOrd="0" destOrd="0" parTransId="{B04DC05F-7E72-4F98-A24E-DD2F494E625F}" sibTransId="{CE4319D8-EA34-4CC6-AEF7-4981C33DB966}"/>
    <dgm:cxn modelId="{B846751B-AB74-4DB2-A611-78F1322BADCC}" srcId="{5A491AB5-148E-4E93-B863-E781003D68DC}" destId="{FE228224-CCEC-4074-9540-40F0FD131E06}" srcOrd="0" destOrd="0" parTransId="{CAFA9B4D-CEA2-4EC4-8F04-AE51D36E5147}" sibTransId="{6EFF26E3-D49E-40E2-8288-5A1613CE65EA}"/>
    <dgm:cxn modelId="{2962D425-8575-42D9-A9FE-2100634F9874}" type="presOf" srcId="{FE228224-CCEC-4074-9540-40F0FD131E06}" destId="{2EF5FDDC-0392-4E29-8BCF-18B51D291C4F}" srcOrd="0" destOrd="1" presId="urn:microsoft.com/office/officeart/2005/8/layout/default"/>
    <dgm:cxn modelId="{33B2CD14-F38C-46DE-80D1-7DC45E01B035}" type="presOf" srcId="{A3C136B5-E436-486A-85B2-599972D4F572}" destId="{5067AEB4-A725-4997-9033-3E691C1F749F}" srcOrd="0" destOrd="1" presId="urn:microsoft.com/office/officeart/2005/8/layout/default"/>
    <dgm:cxn modelId="{0E1CC7F7-7A1B-46B2-A7CE-045DAC528457}" type="presOf" srcId="{32B8C8BB-ED40-4560-BF41-8ABEDE01B87C}" destId="{51EC2348-31DF-4859-A1C3-727BB8449600}" srcOrd="0" destOrd="0" presId="urn:microsoft.com/office/officeart/2005/8/layout/default"/>
    <dgm:cxn modelId="{68B492C1-0F36-4667-ADD5-34910F461C27}" type="presOf" srcId="{00E5E4A7-D575-4990-AE9A-920FB99F29C5}" destId="{51EC2348-31DF-4859-A1C3-727BB8449600}" srcOrd="0" destOrd="1" presId="urn:microsoft.com/office/officeart/2005/8/layout/default"/>
    <dgm:cxn modelId="{1047A608-DE1B-4D0C-882F-6593E69F1919}" srcId="{BBD59CBD-9674-4A45-A6C0-29EDD6F6B48C}" destId="{953FFA3F-3824-46DA-8D7F-F2DAC4ECA85E}" srcOrd="1" destOrd="0" parTransId="{2D203F1C-3815-4578-8C5A-03F8146AFC11}" sibTransId="{49B772E1-F5FF-4D56-B698-CB369EDB3FBD}"/>
    <dgm:cxn modelId="{FD043FC4-65EC-4AE1-BEDE-556AF85EFBD1}" srcId="{4A268E4F-848B-48EB-BB25-6211D5DB6F5A}" destId="{A8B3D3F5-B94C-4E0F-9B4D-1C27390D5A1E}" srcOrd="0" destOrd="0" parTransId="{E54E91A7-BF78-42D0-8EDF-53E02459F506}" sibTransId="{F61CB3DD-48BE-4A85-9E68-E99F0AB4E0B5}"/>
    <dgm:cxn modelId="{19ED02DF-FB0D-4600-93B1-3DA25234E990}" srcId="{CBEFCC1D-877D-4D9F-8BC9-B6C31EA9DA9E}" destId="{5CAC8A61-15B1-4805-94E8-0EE4957E243A}" srcOrd="0" destOrd="0" parTransId="{D123A0B0-5EE2-452E-BB65-643EB48A5CAB}" sibTransId="{74E34CA5-D8B3-4003-8254-3EFBB6032DFE}"/>
    <dgm:cxn modelId="{46306DFF-C66D-4C00-8185-EAA43D1EC088}" srcId="{CE44E234-4ADA-4D9E-AC89-8C775F68475C}" destId="{5A491AB5-148E-4E93-B863-E781003D68DC}" srcOrd="5" destOrd="0" parTransId="{2BFB214D-AA0F-47BD-802B-BE5F0D102878}" sibTransId="{73CB2448-DFA7-4B12-9821-F7FF9103FC0F}"/>
    <dgm:cxn modelId="{BC8A54FB-9974-44F6-BB47-3D309B615D2E}" srcId="{0A83E709-9F17-4655-B4A7-51AB76621696}" destId="{CF346135-D700-4018-A3EF-DCBAA929510C}" srcOrd="0" destOrd="0" parTransId="{AC0C60AF-6CC9-482C-BEF3-5239C743ED27}" sibTransId="{4628C058-C487-4C8B-B884-D278579FE538}"/>
    <dgm:cxn modelId="{9F854647-7572-4FEA-98E8-513127903289}" type="presOf" srcId="{70BA9B7A-A3D3-4297-A99E-D558738A71D4}" destId="{51EC2348-31DF-4859-A1C3-727BB8449600}" srcOrd="0" destOrd="2" presId="urn:microsoft.com/office/officeart/2005/8/layout/default"/>
    <dgm:cxn modelId="{15C884A8-BE63-4024-97BD-3B42B48BC90F}" type="presOf" srcId="{CF346135-D700-4018-A3EF-DCBAA929510C}" destId="{1244A702-D027-4A1F-A350-BF5CED1E4CEA}" srcOrd="0" destOrd="1" presId="urn:microsoft.com/office/officeart/2005/8/layout/default"/>
    <dgm:cxn modelId="{96651681-BD97-47DC-8048-6BA0839506BA}" type="presOf" srcId="{CE44E234-4ADA-4D9E-AC89-8C775F68475C}" destId="{3ECEC673-C3D7-44F8-8BB1-96CF1B7B1F57}" srcOrd="0" destOrd="0" presId="urn:microsoft.com/office/officeart/2005/8/layout/default"/>
    <dgm:cxn modelId="{A4245322-097B-4BA3-A551-6291966B7499}" type="presParOf" srcId="{3ECEC673-C3D7-44F8-8BB1-96CF1B7B1F57}" destId="{D6851CB5-BB4A-41F7-8499-C734A470008A}" srcOrd="0" destOrd="0" presId="urn:microsoft.com/office/officeart/2005/8/layout/default"/>
    <dgm:cxn modelId="{0A8AB6F7-9AE3-4D52-9035-39444554D3C2}" type="presParOf" srcId="{3ECEC673-C3D7-44F8-8BB1-96CF1B7B1F57}" destId="{7E3A5B32-023D-4885-8632-8F70D6BDA85A}" srcOrd="1" destOrd="0" presId="urn:microsoft.com/office/officeart/2005/8/layout/default"/>
    <dgm:cxn modelId="{16CFB936-D6A0-4EF4-B6DA-5A3A31C127F1}" type="presParOf" srcId="{3ECEC673-C3D7-44F8-8BB1-96CF1B7B1F57}" destId="{5F5068C1-F115-42B9-BB20-512C5BE9A0F3}" srcOrd="2" destOrd="0" presId="urn:microsoft.com/office/officeart/2005/8/layout/default"/>
    <dgm:cxn modelId="{8D82364A-D1BE-4603-A406-AEE3CEE175E2}" type="presParOf" srcId="{3ECEC673-C3D7-44F8-8BB1-96CF1B7B1F57}" destId="{1715C080-5E23-4212-8CC1-5D7F25238C46}" srcOrd="3" destOrd="0" presId="urn:microsoft.com/office/officeart/2005/8/layout/default"/>
    <dgm:cxn modelId="{A1705CBE-5295-4AF9-B463-5FCC35F1037C}" type="presParOf" srcId="{3ECEC673-C3D7-44F8-8BB1-96CF1B7B1F57}" destId="{5067AEB4-A725-4997-9033-3E691C1F749F}" srcOrd="4" destOrd="0" presId="urn:microsoft.com/office/officeart/2005/8/layout/default"/>
    <dgm:cxn modelId="{97C9E732-E1A7-4B1A-9E65-D24B6993C7D8}" type="presParOf" srcId="{3ECEC673-C3D7-44F8-8BB1-96CF1B7B1F57}" destId="{A355E247-A163-48D6-B0DF-D16EBC851EE1}" srcOrd="5" destOrd="0" presId="urn:microsoft.com/office/officeart/2005/8/layout/default"/>
    <dgm:cxn modelId="{669906C3-C3B8-41CD-9BCB-C80E702BE631}" type="presParOf" srcId="{3ECEC673-C3D7-44F8-8BB1-96CF1B7B1F57}" destId="{0BBEEF6E-35A6-46B0-A272-BEDC27A80296}" srcOrd="6" destOrd="0" presId="urn:microsoft.com/office/officeart/2005/8/layout/default"/>
    <dgm:cxn modelId="{D445FDA9-87DF-4C33-8522-F668102A9697}" type="presParOf" srcId="{3ECEC673-C3D7-44F8-8BB1-96CF1B7B1F57}" destId="{BD40D957-150D-4251-A003-6CEF36E18BAC}" srcOrd="7" destOrd="0" presId="urn:microsoft.com/office/officeart/2005/8/layout/default"/>
    <dgm:cxn modelId="{B2BD1F4D-AFD1-48E5-890F-D0E81F0B8DA4}" type="presParOf" srcId="{3ECEC673-C3D7-44F8-8BB1-96CF1B7B1F57}" destId="{1244A702-D027-4A1F-A350-BF5CED1E4CEA}" srcOrd="8" destOrd="0" presId="urn:microsoft.com/office/officeart/2005/8/layout/default"/>
    <dgm:cxn modelId="{43A6FE0B-687C-4175-A78A-8C19E8257DA7}" type="presParOf" srcId="{3ECEC673-C3D7-44F8-8BB1-96CF1B7B1F57}" destId="{E6363505-3E9B-4883-881C-57A4D5BB8385}" srcOrd="9" destOrd="0" presId="urn:microsoft.com/office/officeart/2005/8/layout/default"/>
    <dgm:cxn modelId="{55001BD5-0A40-4E5A-BB05-9C136F1B919B}" type="presParOf" srcId="{3ECEC673-C3D7-44F8-8BB1-96CF1B7B1F57}" destId="{2EF5FDDC-0392-4E29-8BCF-18B51D291C4F}" srcOrd="10" destOrd="0" presId="urn:microsoft.com/office/officeart/2005/8/layout/default"/>
    <dgm:cxn modelId="{A44E88EA-E292-4E7B-9DC3-FBB412BD45F6}" type="presParOf" srcId="{3ECEC673-C3D7-44F8-8BB1-96CF1B7B1F57}" destId="{90648595-6A92-419F-8888-71E1EC88AC1A}" srcOrd="11" destOrd="0" presId="urn:microsoft.com/office/officeart/2005/8/layout/default"/>
    <dgm:cxn modelId="{6013F408-713A-43FF-8CE9-4EC38568E979}" type="presParOf" srcId="{3ECEC673-C3D7-44F8-8BB1-96CF1B7B1F57}" destId="{B0929959-52E5-43E9-B965-A382D9990E2D}" srcOrd="12" destOrd="0" presId="urn:microsoft.com/office/officeart/2005/8/layout/default"/>
    <dgm:cxn modelId="{ED0F0E62-1DD2-4C47-8AED-CE721D59DB35}" type="presParOf" srcId="{3ECEC673-C3D7-44F8-8BB1-96CF1B7B1F57}" destId="{FB5711F6-3FF9-47C5-907A-B22BF45E625B}" srcOrd="13" destOrd="0" presId="urn:microsoft.com/office/officeart/2005/8/layout/default"/>
    <dgm:cxn modelId="{A69F036D-DA1F-4B98-B696-3D77F2AD3F36}" type="presParOf" srcId="{3ECEC673-C3D7-44F8-8BB1-96CF1B7B1F57}" destId="{51EC2348-31DF-4859-A1C3-727BB844960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BB250E-926C-401C-8A6C-CD0AB07D2C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2C4F8B59-5060-47D6-9271-F133557FEC70}">
      <dgm:prSet phldrT="[Text]"/>
      <dgm:spPr/>
      <dgm:t>
        <a:bodyPr/>
        <a:lstStyle/>
        <a:p>
          <a:r>
            <a:rPr lang="de-DE" dirty="0"/>
            <a:t>Deutschlandweites Hitzewarnsystem des DWD seit 2004</a:t>
          </a:r>
        </a:p>
      </dgm:t>
    </dgm:pt>
    <dgm:pt modelId="{30B88C7B-0609-4F57-AB02-891632FDEAE5}" type="parTrans" cxnId="{87841F41-7353-45B0-A0A7-2F878D7D6A87}">
      <dgm:prSet/>
      <dgm:spPr/>
      <dgm:t>
        <a:bodyPr/>
        <a:lstStyle/>
        <a:p>
          <a:endParaRPr lang="de-DE"/>
        </a:p>
      </dgm:t>
    </dgm:pt>
    <dgm:pt modelId="{7CC44DE6-E26E-47A9-A6FA-E0CA8B55A3B0}" type="sibTrans" cxnId="{87841F41-7353-45B0-A0A7-2F878D7D6A87}">
      <dgm:prSet/>
      <dgm:spPr/>
      <dgm:t>
        <a:bodyPr/>
        <a:lstStyle/>
        <a:p>
          <a:endParaRPr lang="de-DE"/>
        </a:p>
      </dgm:t>
    </dgm:pt>
    <dgm:pt modelId="{66BBA6A3-7FAF-43EE-ACCA-FD6E6EB1876B}">
      <dgm:prSet phldrT="[Text]"/>
      <dgm:spPr/>
      <dgm:t>
        <a:bodyPr/>
        <a:lstStyle/>
        <a:p>
          <a:r>
            <a:rPr lang="de-DE" dirty="0"/>
            <a:t>Warnmeldungen erfolgen bei (1) gefühlter Temperatur (</a:t>
          </a:r>
          <a:r>
            <a:rPr lang="de-DE" dirty="0" smtClean="0"/>
            <a:t>Lufttemperatur, Luftfeuchtigkeit, Windgeschwindigkeit) </a:t>
          </a:r>
          <a:r>
            <a:rPr lang="de-DE" dirty="0"/>
            <a:t>an 2 aufeinander folgenden Tagen &gt;32°C und unzureichender Nachtabsenkung (2) gefühlter Temperatur &gt;38°C </a:t>
          </a:r>
        </a:p>
      </dgm:t>
    </dgm:pt>
    <dgm:pt modelId="{AF11F0BC-E34B-4DE8-99D4-CAF577A3E6DF}" type="parTrans" cxnId="{A77AA4A9-E41F-44F5-9D06-CE76534F0B7A}">
      <dgm:prSet/>
      <dgm:spPr/>
      <dgm:t>
        <a:bodyPr/>
        <a:lstStyle/>
        <a:p>
          <a:endParaRPr lang="de-DE"/>
        </a:p>
      </dgm:t>
    </dgm:pt>
    <dgm:pt modelId="{48891597-2B13-49EB-BFFC-CF00137AF0C1}" type="sibTrans" cxnId="{A77AA4A9-E41F-44F5-9D06-CE76534F0B7A}">
      <dgm:prSet/>
      <dgm:spPr/>
      <dgm:t>
        <a:bodyPr/>
        <a:lstStyle/>
        <a:p>
          <a:endParaRPr lang="de-DE"/>
        </a:p>
      </dgm:t>
    </dgm:pt>
    <dgm:pt modelId="{2D95C6D0-7893-44D6-91F9-8D2E2CC8B34B}">
      <dgm:prSet phldrT="[Text]"/>
      <dgm:spPr/>
      <dgm:t>
        <a:bodyPr/>
        <a:lstStyle/>
        <a:p>
          <a:r>
            <a:rPr lang="de-DE" dirty="0"/>
            <a:t>Bundesebene bietet Unterstützung und Monitoring</a:t>
          </a:r>
        </a:p>
      </dgm:t>
    </dgm:pt>
    <dgm:pt modelId="{1791E7F8-C0DF-4C00-8147-B835C55B3972}" type="parTrans" cxnId="{3881A705-0285-49D7-BB14-3ECF67AD7C51}">
      <dgm:prSet/>
      <dgm:spPr/>
      <dgm:t>
        <a:bodyPr/>
        <a:lstStyle/>
        <a:p>
          <a:endParaRPr lang="de-DE"/>
        </a:p>
      </dgm:t>
    </dgm:pt>
    <dgm:pt modelId="{B402049C-DFF6-42A5-987D-B2125B3AB612}" type="sibTrans" cxnId="{3881A705-0285-49D7-BB14-3ECF67AD7C51}">
      <dgm:prSet/>
      <dgm:spPr/>
      <dgm:t>
        <a:bodyPr/>
        <a:lstStyle/>
        <a:p>
          <a:endParaRPr lang="de-DE"/>
        </a:p>
      </dgm:t>
    </dgm:pt>
    <dgm:pt modelId="{61CEB2E9-4ABB-4C98-BA13-156DED240922}">
      <dgm:prSet phldrT="[Text]"/>
      <dgm:spPr/>
      <dgm:t>
        <a:bodyPr/>
        <a:lstStyle/>
        <a:p>
          <a:r>
            <a:rPr lang="de-DE" dirty="0"/>
            <a:t>Informationsmaterial und Empfehlungen</a:t>
          </a:r>
        </a:p>
      </dgm:t>
    </dgm:pt>
    <dgm:pt modelId="{D2D0460F-0DFA-4AE7-BF2B-26EAD2A2BC4A}" type="parTrans" cxnId="{9C456646-C15B-412E-A251-3153697345FB}">
      <dgm:prSet/>
      <dgm:spPr/>
      <dgm:t>
        <a:bodyPr/>
        <a:lstStyle/>
        <a:p>
          <a:endParaRPr lang="de-DE"/>
        </a:p>
      </dgm:t>
    </dgm:pt>
    <dgm:pt modelId="{0230D6F9-D325-446E-B267-A938512BC0EF}" type="sibTrans" cxnId="{9C456646-C15B-412E-A251-3153697345FB}">
      <dgm:prSet/>
      <dgm:spPr/>
      <dgm:t>
        <a:bodyPr/>
        <a:lstStyle/>
        <a:p>
          <a:endParaRPr lang="de-DE"/>
        </a:p>
      </dgm:t>
    </dgm:pt>
    <dgm:pt modelId="{D3420A6D-7C2C-45FB-B4D7-34393B63F704}">
      <dgm:prSet phldrT="[Text]"/>
      <dgm:spPr/>
      <dgm:t>
        <a:bodyPr/>
        <a:lstStyle/>
        <a:p>
          <a:r>
            <a:rPr lang="de-DE" dirty="0"/>
            <a:t>Evaluation von Hitzewarnsystem 2015</a:t>
          </a:r>
        </a:p>
      </dgm:t>
    </dgm:pt>
    <dgm:pt modelId="{F92FFB2D-64E1-4149-9122-1488B015651F}" type="parTrans" cxnId="{47FF1C29-3A1A-45B6-ABFD-F0924ADAC9D5}">
      <dgm:prSet/>
      <dgm:spPr/>
      <dgm:t>
        <a:bodyPr/>
        <a:lstStyle/>
        <a:p>
          <a:endParaRPr lang="de-DE"/>
        </a:p>
      </dgm:t>
    </dgm:pt>
    <dgm:pt modelId="{B06BB043-2772-4091-82EE-08D396EC5406}" type="sibTrans" cxnId="{47FF1C29-3A1A-45B6-ABFD-F0924ADAC9D5}">
      <dgm:prSet/>
      <dgm:spPr/>
      <dgm:t>
        <a:bodyPr/>
        <a:lstStyle/>
        <a:p>
          <a:endParaRPr lang="de-DE"/>
        </a:p>
      </dgm:t>
    </dgm:pt>
    <dgm:pt modelId="{FB96A9CF-2C9F-48B1-8343-C360392467DD}">
      <dgm:prSet phldrT="[Text]"/>
      <dgm:spPr/>
      <dgm:t>
        <a:bodyPr/>
        <a:lstStyle/>
        <a:p>
          <a:r>
            <a:rPr lang="de-DE" dirty="0"/>
            <a:t>Forschungsprojekte</a:t>
          </a:r>
        </a:p>
      </dgm:t>
    </dgm:pt>
    <dgm:pt modelId="{99340703-42A4-4FD2-A4B7-2A85FF04B049}" type="parTrans" cxnId="{ED0834E3-F320-4A71-9574-47BEEF7209CC}">
      <dgm:prSet/>
      <dgm:spPr/>
      <dgm:t>
        <a:bodyPr/>
        <a:lstStyle/>
        <a:p>
          <a:endParaRPr lang="de-DE"/>
        </a:p>
      </dgm:t>
    </dgm:pt>
    <dgm:pt modelId="{8EDE920B-26B2-4D2C-A526-801319D64824}" type="sibTrans" cxnId="{ED0834E3-F320-4A71-9574-47BEEF7209CC}">
      <dgm:prSet/>
      <dgm:spPr/>
      <dgm:t>
        <a:bodyPr/>
        <a:lstStyle/>
        <a:p>
          <a:endParaRPr lang="de-DE"/>
        </a:p>
      </dgm:t>
    </dgm:pt>
    <dgm:pt modelId="{B377C257-F476-4D29-8179-B6CC0B32048B}">
      <dgm:prSet phldrT="[Text]"/>
      <dgm:spPr>
        <a:solidFill>
          <a:srgbClr val="C00000"/>
        </a:solidFill>
      </dgm:spPr>
      <dgm:t>
        <a:bodyPr/>
        <a:lstStyle/>
        <a:p>
          <a:r>
            <a:rPr lang="de-DE" dirty="0"/>
            <a:t>… Implementierung kann nur auf unteren Ebenen erfolgen</a:t>
          </a:r>
        </a:p>
      </dgm:t>
    </dgm:pt>
    <dgm:pt modelId="{411432DD-24EF-43D4-8040-C93521BE911E}" type="parTrans" cxnId="{83D60469-40C0-4A2A-8384-FEB2F8F430A7}">
      <dgm:prSet/>
      <dgm:spPr/>
      <dgm:t>
        <a:bodyPr/>
        <a:lstStyle/>
        <a:p>
          <a:endParaRPr lang="de-DE"/>
        </a:p>
      </dgm:t>
    </dgm:pt>
    <dgm:pt modelId="{10BD660A-7420-48D8-A311-CD6AC932D82B}" type="sibTrans" cxnId="{83D60469-40C0-4A2A-8384-FEB2F8F430A7}">
      <dgm:prSet/>
      <dgm:spPr/>
      <dgm:t>
        <a:bodyPr/>
        <a:lstStyle/>
        <a:p>
          <a:endParaRPr lang="de-DE"/>
        </a:p>
      </dgm:t>
    </dgm:pt>
    <dgm:pt modelId="{194815C3-F379-440D-9C9F-F524DF4C00AE}">
      <dgm:prSet phldrT="[Text]"/>
      <dgm:spPr>
        <a:noFill/>
      </dgm:spPr>
      <dgm:t>
        <a:bodyPr/>
        <a:lstStyle/>
        <a:p>
          <a:r>
            <a:rPr lang="de-DE" dirty="0"/>
            <a:t>Städte/ Regionen/ Länder</a:t>
          </a:r>
        </a:p>
      </dgm:t>
    </dgm:pt>
    <dgm:pt modelId="{2C171EA3-9293-491A-9F09-C26F02FF6977}" type="parTrans" cxnId="{2E0502F6-E047-4BA8-B918-2671ECFBE368}">
      <dgm:prSet/>
      <dgm:spPr/>
      <dgm:t>
        <a:bodyPr/>
        <a:lstStyle/>
        <a:p>
          <a:endParaRPr lang="de-DE"/>
        </a:p>
      </dgm:t>
    </dgm:pt>
    <dgm:pt modelId="{3DD9BAE4-5BCE-4D2F-86B8-537B09E64B6E}" type="sibTrans" cxnId="{2E0502F6-E047-4BA8-B918-2671ECFBE368}">
      <dgm:prSet/>
      <dgm:spPr/>
      <dgm:t>
        <a:bodyPr/>
        <a:lstStyle/>
        <a:p>
          <a:endParaRPr lang="de-DE"/>
        </a:p>
      </dgm:t>
    </dgm:pt>
    <dgm:pt modelId="{793DCAAD-8FDA-4FFB-B47C-138A0F42D0E5}">
      <dgm:prSet phldrT="[Text]"/>
      <dgm:spPr>
        <a:noFill/>
      </dgm:spPr>
      <dgm:t>
        <a:bodyPr/>
        <a:lstStyle/>
        <a:p>
          <a:r>
            <a:rPr lang="de-DE" dirty="0"/>
            <a:t>Bisher nur wenige Beispiele: z.B. Pflegeaufsicht Hessen, Stadt Köln</a:t>
          </a:r>
        </a:p>
      </dgm:t>
    </dgm:pt>
    <dgm:pt modelId="{78838AD4-24F0-4F90-B275-9F12C0936706}" type="parTrans" cxnId="{5F5063D8-EF19-4E3A-BEB3-F536DA22A0A0}">
      <dgm:prSet/>
      <dgm:spPr/>
      <dgm:t>
        <a:bodyPr/>
        <a:lstStyle/>
        <a:p>
          <a:endParaRPr lang="de-DE"/>
        </a:p>
      </dgm:t>
    </dgm:pt>
    <dgm:pt modelId="{C9003C44-4F87-441B-A11F-4522A60C9FCC}" type="sibTrans" cxnId="{5F5063D8-EF19-4E3A-BEB3-F536DA22A0A0}">
      <dgm:prSet/>
      <dgm:spPr/>
      <dgm:t>
        <a:bodyPr/>
        <a:lstStyle/>
        <a:p>
          <a:endParaRPr lang="de-DE"/>
        </a:p>
      </dgm:t>
    </dgm:pt>
    <dgm:pt modelId="{DC3141E8-A14F-4A19-A338-07E1FD276173}">
      <dgm:prSet phldrT="[Text]"/>
      <dgm:spPr/>
      <dgm:t>
        <a:bodyPr/>
        <a:lstStyle/>
        <a:p>
          <a:r>
            <a:rPr lang="de-DE" dirty="0"/>
            <a:t>Newsletter auf Homepage </a:t>
          </a:r>
          <a:r>
            <a:rPr lang="de-DE" dirty="0" err="1" smtClean="0"/>
            <a:t>abonnierbar</a:t>
          </a:r>
          <a:r>
            <a:rPr lang="de-DE" dirty="0" smtClean="0"/>
            <a:t> </a:t>
          </a:r>
          <a:r>
            <a:rPr lang="de-DE" dirty="0"/>
            <a:t>oder per App</a:t>
          </a:r>
        </a:p>
      </dgm:t>
    </dgm:pt>
    <dgm:pt modelId="{D8BC03A5-FCEC-4E49-B3C0-D57367696E7A}" type="parTrans" cxnId="{0EFEFB16-5D8F-4EFE-A479-DDA460F1A89F}">
      <dgm:prSet/>
      <dgm:spPr/>
      <dgm:t>
        <a:bodyPr/>
        <a:lstStyle/>
        <a:p>
          <a:endParaRPr lang="de-DE"/>
        </a:p>
      </dgm:t>
    </dgm:pt>
    <dgm:pt modelId="{791066FC-9347-4DD9-AD2A-789308D7C913}" type="sibTrans" cxnId="{0EFEFB16-5D8F-4EFE-A479-DDA460F1A89F}">
      <dgm:prSet/>
      <dgm:spPr/>
      <dgm:t>
        <a:bodyPr/>
        <a:lstStyle/>
        <a:p>
          <a:endParaRPr lang="de-DE"/>
        </a:p>
      </dgm:t>
    </dgm:pt>
    <dgm:pt modelId="{8712DC45-4B55-4772-B279-5F113A8C59F3}" type="pres">
      <dgm:prSet presAssocID="{23BB250E-926C-401C-8A6C-CD0AB07D2CB0}" presName="linear" presStyleCnt="0">
        <dgm:presLayoutVars>
          <dgm:animLvl val="lvl"/>
          <dgm:resizeHandles val="exact"/>
        </dgm:presLayoutVars>
      </dgm:prSet>
      <dgm:spPr/>
      <dgm:t>
        <a:bodyPr/>
        <a:lstStyle/>
        <a:p>
          <a:endParaRPr lang="de-DE"/>
        </a:p>
      </dgm:t>
    </dgm:pt>
    <dgm:pt modelId="{2C8DB9AC-7BE9-494D-8D8C-6D8DF9EC7D3B}" type="pres">
      <dgm:prSet presAssocID="{2C4F8B59-5060-47D6-9271-F133557FEC70}" presName="parentText" presStyleLbl="node1" presStyleIdx="0" presStyleCnt="3" custLinFactNeighborY="-4911">
        <dgm:presLayoutVars>
          <dgm:chMax val="0"/>
          <dgm:bulletEnabled val="1"/>
        </dgm:presLayoutVars>
      </dgm:prSet>
      <dgm:spPr/>
      <dgm:t>
        <a:bodyPr/>
        <a:lstStyle/>
        <a:p>
          <a:endParaRPr lang="de-DE"/>
        </a:p>
      </dgm:t>
    </dgm:pt>
    <dgm:pt modelId="{A153738D-3417-4154-998F-F250683F060D}" type="pres">
      <dgm:prSet presAssocID="{2C4F8B59-5060-47D6-9271-F133557FEC70}" presName="childText" presStyleLbl="revTx" presStyleIdx="0" presStyleCnt="3">
        <dgm:presLayoutVars>
          <dgm:bulletEnabled val="1"/>
        </dgm:presLayoutVars>
      </dgm:prSet>
      <dgm:spPr/>
      <dgm:t>
        <a:bodyPr/>
        <a:lstStyle/>
        <a:p>
          <a:endParaRPr lang="de-DE"/>
        </a:p>
      </dgm:t>
    </dgm:pt>
    <dgm:pt modelId="{B58DE551-CEB1-421D-B9B7-0B22A97C6A66}" type="pres">
      <dgm:prSet presAssocID="{2D95C6D0-7893-44D6-91F9-8D2E2CC8B34B}" presName="parentText" presStyleLbl="node1" presStyleIdx="1" presStyleCnt="3" custLinFactNeighborX="0" custLinFactNeighborY="-1250">
        <dgm:presLayoutVars>
          <dgm:chMax val="0"/>
          <dgm:bulletEnabled val="1"/>
        </dgm:presLayoutVars>
      </dgm:prSet>
      <dgm:spPr/>
      <dgm:t>
        <a:bodyPr/>
        <a:lstStyle/>
        <a:p>
          <a:endParaRPr lang="de-DE"/>
        </a:p>
      </dgm:t>
    </dgm:pt>
    <dgm:pt modelId="{3D616A1E-AE8F-42B2-B669-B38B5AE44970}" type="pres">
      <dgm:prSet presAssocID="{2D95C6D0-7893-44D6-91F9-8D2E2CC8B34B}" presName="childText" presStyleLbl="revTx" presStyleIdx="1" presStyleCnt="3">
        <dgm:presLayoutVars>
          <dgm:bulletEnabled val="1"/>
        </dgm:presLayoutVars>
      </dgm:prSet>
      <dgm:spPr/>
      <dgm:t>
        <a:bodyPr/>
        <a:lstStyle/>
        <a:p>
          <a:endParaRPr lang="de-DE"/>
        </a:p>
      </dgm:t>
    </dgm:pt>
    <dgm:pt modelId="{D26F9DFF-6970-4ECA-B0C5-E2355AE30F3D}" type="pres">
      <dgm:prSet presAssocID="{B377C257-F476-4D29-8179-B6CC0B32048B}" presName="parentText" presStyleLbl="node1" presStyleIdx="2" presStyleCnt="3" custLinFactNeighborX="85" custLinFactNeighborY="-7242">
        <dgm:presLayoutVars>
          <dgm:chMax val="0"/>
          <dgm:bulletEnabled val="1"/>
        </dgm:presLayoutVars>
      </dgm:prSet>
      <dgm:spPr/>
      <dgm:t>
        <a:bodyPr/>
        <a:lstStyle/>
        <a:p>
          <a:endParaRPr lang="de-DE"/>
        </a:p>
      </dgm:t>
    </dgm:pt>
    <dgm:pt modelId="{99066D17-D40C-4FBE-AA7E-A6AC3577357B}" type="pres">
      <dgm:prSet presAssocID="{B377C257-F476-4D29-8179-B6CC0B32048B}" presName="childText" presStyleLbl="revTx" presStyleIdx="2" presStyleCnt="3">
        <dgm:presLayoutVars>
          <dgm:bulletEnabled val="1"/>
        </dgm:presLayoutVars>
      </dgm:prSet>
      <dgm:spPr/>
      <dgm:t>
        <a:bodyPr/>
        <a:lstStyle/>
        <a:p>
          <a:endParaRPr lang="de-DE"/>
        </a:p>
      </dgm:t>
    </dgm:pt>
  </dgm:ptLst>
  <dgm:cxnLst>
    <dgm:cxn modelId="{A0D94E0C-EF2A-475F-A7A8-1C1575792D94}" type="presOf" srcId="{66BBA6A3-7FAF-43EE-ACCA-FD6E6EB1876B}" destId="{A153738D-3417-4154-998F-F250683F060D}" srcOrd="0" destOrd="0" presId="urn:microsoft.com/office/officeart/2005/8/layout/vList2"/>
    <dgm:cxn modelId="{47FF1C29-3A1A-45B6-ABFD-F0924ADAC9D5}" srcId="{2D95C6D0-7893-44D6-91F9-8D2E2CC8B34B}" destId="{D3420A6D-7C2C-45FB-B4D7-34393B63F704}" srcOrd="1" destOrd="0" parTransId="{F92FFB2D-64E1-4149-9122-1488B015651F}" sibTransId="{B06BB043-2772-4091-82EE-08D396EC5406}"/>
    <dgm:cxn modelId="{5F5063D8-EF19-4E3A-BEB3-F536DA22A0A0}" srcId="{B377C257-F476-4D29-8179-B6CC0B32048B}" destId="{793DCAAD-8FDA-4FFB-B47C-138A0F42D0E5}" srcOrd="1" destOrd="0" parTransId="{78838AD4-24F0-4F90-B275-9F12C0936706}" sibTransId="{C9003C44-4F87-441B-A11F-4522A60C9FCC}"/>
    <dgm:cxn modelId="{87841F41-7353-45B0-A0A7-2F878D7D6A87}" srcId="{23BB250E-926C-401C-8A6C-CD0AB07D2CB0}" destId="{2C4F8B59-5060-47D6-9271-F133557FEC70}" srcOrd="0" destOrd="0" parTransId="{30B88C7B-0609-4F57-AB02-891632FDEAE5}" sibTransId="{7CC44DE6-E26E-47A9-A6FA-E0CA8B55A3B0}"/>
    <dgm:cxn modelId="{9C456646-C15B-412E-A251-3153697345FB}" srcId="{2D95C6D0-7893-44D6-91F9-8D2E2CC8B34B}" destId="{61CEB2E9-4ABB-4C98-BA13-156DED240922}" srcOrd="0" destOrd="0" parTransId="{D2D0460F-0DFA-4AE7-BF2B-26EAD2A2BC4A}" sibTransId="{0230D6F9-D325-446E-B267-A938512BC0EF}"/>
    <dgm:cxn modelId="{5B3B9C2E-41BD-4FD7-AF92-A6D95D794E5D}" type="presOf" srcId="{23BB250E-926C-401C-8A6C-CD0AB07D2CB0}" destId="{8712DC45-4B55-4772-B279-5F113A8C59F3}" srcOrd="0" destOrd="0" presId="urn:microsoft.com/office/officeart/2005/8/layout/vList2"/>
    <dgm:cxn modelId="{DF44648C-F254-4E1F-BAB7-A52D7128F516}" type="presOf" srcId="{2C4F8B59-5060-47D6-9271-F133557FEC70}" destId="{2C8DB9AC-7BE9-494D-8D8C-6D8DF9EC7D3B}" srcOrd="0" destOrd="0" presId="urn:microsoft.com/office/officeart/2005/8/layout/vList2"/>
    <dgm:cxn modelId="{8FBAF761-2994-464A-A031-9AA7D69E4E2C}" type="presOf" srcId="{D3420A6D-7C2C-45FB-B4D7-34393B63F704}" destId="{3D616A1E-AE8F-42B2-B669-B38B5AE44970}" srcOrd="0" destOrd="1" presId="urn:microsoft.com/office/officeart/2005/8/layout/vList2"/>
    <dgm:cxn modelId="{ED0834E3-F320-4A71-9574-47BEEF7209CC}" srcId="{2D95C6D0-7893-44D6-91F9-8D2E2CC8B34B}" destId="{FB96A9CF-2C9F-48B1-8343-C360392467DD}" srcOrd="2" destOrd="0" parTransId="{99340703-42A4-4FD2-A4B7-2A85FF04B049}" sibTransId="{8EDE920B-26B2-4D2C-A526-801319D64824}"/>
    <dgm:cxn modelId="{2E0502F6-E047-4BA8-B918-2671ECFBE368}" srcId="{B377C257-F476-4D29-8179-B6CC0B32048B}" destId="{194815C3-F379-440D-9C9F-F524DF4C00AE}" srcOrd="0" destOrd="0" parTransId="{2C171EA3-9293-491A-9F09-C26F02FF6977}" sibTransId="{3DD9BAE4-5BCE-4D2F-86B8-537B09E64B6E}"/>
    <dgm:cxn modelId="{A77AA4A9-E41F-44F5-9D06-CE76534F0B7A}" srcId="{2C4F8B59-5060-47D6-9271-F133557FEC70}" destId="{66BBA6A3-7FAF-43EE-ACCA-FD6E6EB1876B}" srcOrd="0" destOrd="0" parTransId="{AF11F0BC-E34B-4DE8-99D4-CAF577A3E6DF}" sibTransId="{48891597-2B13-49EB-BFFC-CF00137AF0C1}"/>
    <dgm:cxn modelId="{FE3AFF64-C4CF-4BF9-9FF7-9028492116EE}" type="presOf" srcId="{DC3141E8-A14F-4A19-A338-07E1FD276173}" destId="{A153738D-3417-4154-998F-F250683F060D}" srcOrd="0" destOrd="1" presId="urn:microsoft.com/office/officeart/2005/8/layout/vList2"/>
    <dgm:cxn modelId="{6E3FE3A3-BC9C-4779-88C0-46E6C34BFC59}" type="presOf" srcId="{793DCAAD-8FDA-4FFB-B47C-138A0F42D0E5}" destId="{99066D17-D40C-4FBE-AA7E-A6AC3577357B}" srcOrd="0" destOrd="1" presId="urn:microsoft.com/office/officeart/2005/8/layout/vList2"/>
    <dgm:cxn modelId="{9BAE52B3-0531-4C1F-AD76-9BFE94524197}" type="presOf" srcId="{194815C3-F379-440D-9C9F-F524DF4C00AE}" destId="{99066D17-D40C-4FBE-AA7E-A6AC3577357B}" srcOrd="0" destOrd="0" presId="urn:microsoft.com/office/officeart/2005/8/layout/vList2"/>
    <dgm:cxn modelId="{83D60469-40C0-4A2A-8384-FEB2F8F430A7}" srcId="{23BB250E-926C-401C-8A6C-CD0AB07D2CB0}" destId="{B377C257-F476-4D29-8179-B6CC0B32048B}" srcOrd="2" destOrd="0" parTransId="{411432DD-24EF-43D4-8040-C93521BE911E}" sibTransId="{10BD660A-7420-48D8-A311-CD6AC932D82B}"/>
    <dgm:cxn modelId="{0EFEFB16-5D8F-4EFE-A479-DDA460F1A89F}" srcId="{2C4F8B59-5060-47D6-9271-F133557FEC70}" destId="{DC3141E8-A14F-4A19-A338-07E1FD276173}" srcOrd="1" destOrd="0" parTransId="{D8BC03A5-FCEC-4E49-B3C0-D57367696E7A}" sibTransId="{791066FC-9347-4DD9-AD2A-789308D7C913}"/>
    <dgm:cxn modelId="{E671DBE5-B3CB-482A-8D1B-6D97931ADFCB}" type="presOf" srcId="{2D95C6D0-7893-44D6-91F9-8D2E2CC8B34B}" destId="{B58DE551-CEB1-421D-B9B7-0B22A97C6A66}" srcOrd="0" destOrd="0" presId="urn:microsoft.com/office/officeart/2005/8/layout/vList2"/>
    <dgm:cxn modelId="{C7EF8E36-884E-449C-93C2-5911835EB866}" type="presOf" srcId="{61CEB2E9-4ABB-4C98-BA13-156DED240922}" destId="{3D616A1E-AE8F-42B2-B669-B38B5AE44970}" srcOrd="0" destOrd="0" presId="urn:microsoft.com/office/officeart/2005/8/layout/vList2"/>
    <dgm:cxn modelId="{9145212A-0F92-4251-8336-68400B89F793}" type="presOf" srcId="{FB96A9CF-2C9F-48B1-8343-C360392467DD}" destId="{3D616A1E-AE8F-42B2-B669-B38B5AE44970}" srcOrd="0" destOrd="2" presId="urn:microsoft.com/office/officeart/2005/8/layout/vList2"/>
    <dgm:cxn modelId="{3881A705-0285-49D7-BB14-3ECF67AD7C51}" srcId="{23BB250E-926C-401C-8A6C-CD0AB07D2CB0}" destId="{2D95C6D0-7893-44D6-91F9-8D2E2CC8B34B}" srcOrd="1" destOrd="0" parTransId="{1791E7F8-C0DF-4C00-8147-B835C55B3972}" sibTransId="{B402049C-DFF6-42A5-987D-B2125B3AB612}"/>
    <dgm:cxn modelId="{FDAB346E-E4E7-49FE-B538-5DA2387952E7}" type="presOf" srcId="{B377C257-F476-4D29-8179-B6CC0B32048B}" destId="{D26F9DFF-6970-4ECA-B0C5-E2355AE30F3D}" srcOrd="0" destOrd="0" presId="urn:microsoft.com/office/officeart/2005/8/layout/vList2"/>
    <dgm:cxn modelId="{3B3E4D3F-F2FC-420D-A5CB-E38103D5D43A}" type="presParOf" srcId="{8712DC45-4B55-4772-B279-5F113A8C59F3}" destId="{2C8DB9AC-7BE9-494D-8D8C-6D8DF9EC7D3B}" srcOrd="0" destOrd="0" presId="urn:microsoft.com/office/officeart/2005/8/layout/vList2"/>
    <dgm:cxn modelId="{7B88996B-B252-40C4-8D3C-03E2AE107E1A}" type="presParOf" srcId="{8712DC45-4B55-4772-B279-5F113A8C59F3}" destId="{A153738D-3417-4154-998F-F250683F060D}" srcOrd="1" destOrd="0" presId="urn:microsoft.com/office/officeart/2005/8/layout/vList2"/>
    <dgm:cxn modelId="{4B4BF6DF-178C-4EF2-BB1A-58A6CBE4CE32}" type="presParOf" srcId="{8712DC45-4B55-4772-B279-5F113A8C59F3}" destId="{B58DE551-CEB1-421D-B9B7-0B22A97C6A66}" srcOrd="2" destOrd="0" presId="urn:microsoft.com/office/officeart/2005/8/layout/vList2"/>
    <dgm:cxn modelId="{E8AAF9BD-EF92-4F91-866D-FB4EFD2892EE}" type="presParOf" srcId="{8712DC45-4B55-4772-B279-5F113A8C59F3}" destId="{3D616A1E-AE8F-42B2-B669-B38B5AE44970}" srcOrd="3" destOrd="0" presId="urn:microsoft.com/office/officeart/2005/8/layout/vList2"/>
    <dgm:cxn modelId="{1EAE197A-F16B-4937-AA78-33D81611CDF3}" type="presParOf" srcId="{8712DC45-4B55-4772-B279-5F113A8C59F3}" destId="{D26F9DFF-6970-4ECA-B0C5-E2355AE30F3D}" srcOrd="4" destOrd="0" presId="urn:microsoft.com/office/officeart/2005/8/layout/vList2"/>
    <dgm:cxn modelId="{C0A1DE21-8D4E-400B-ACD0-A1D033D5D73C}" type="presParOf" srcId="{8712DC45-4B55-4772-B279-5F113A8C59F3}" destId="{99066D17-D40C-4FBE-AA7E-A6AC3577357B}" srcOrd="5"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C9D3B9-1ECC-4F3D-AD6D-5289C813FDD3}"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de-DE"/>
        </a:p>
      </dgm:t>
    </dgm:pt>
    <dgm:pt modelId="{F92F1582-DA37-4507-9344-02FA314E25B9}">
      <dgm:prSet/>
      <dgm:spPr/>
      <dgm:t>
        <a:bodyPr/>
        <a:lstStyle/>
        <a:p>
          <a:r>
            <a:rPr lang="de-DE"/>
            <a:t>Die Ad-hoc-Arbeitsgruppe des Bundes und der Länder hat 2017, basierend auf Empfehlungen der WHO, Handlungsempfehlungen zur Erstellung von Hitzeaktionsplänen formuliert (s. o.). Darin übernehmen auch Ärzte zentrale Aufgaben. </a:t>
          </a:r>
        </a:p>
      </dgm:t>
    </dgm:pt>
    <dgm:pt modelId="{E207C5CB-9FE1-4B0F-B0FF-8DDCC914AE10}" type="parTrans" cxnId="{F9634B85-26B4-44CC-9CA8-60EE5C930869}">
      <dgm:prSet/>
      <dgm:spPr/>
      <dgm:t>
        <a:bodyPr/>
        <a:lstStyle/>
        <a:p>
          <a:endParaRPr lang="de-DE"/>
        </a:p>
      </dgm:t>
    </dgm:pt>
    <dgm:pt modelId="{ABBE8BF1-823F-469F-8C12-7AF4F336F5B4}" type="sibTrans" cxnId="{F9634B85-26B4-44CC-9CA8-60EE5C930869}">
      <dgm:prSet/>
      <dgm:spPr/>
      <dgm:t>
        <a:bodyPr/>
        <a:lstStyle/>
        <a:p>
          <a:endParaRPr lang="de-DE"/>
        </a:p>
      </dgm:t>
    </dgm:pt>
    <dgm:pt modelId="{6C1E842F-FC0D-45C2-ADB2-35794CDF1083}">
      <dgm:prSet/>
      <dgm:spPr/>
      <dgm:t>
        <a:bodyPr/>
        <a:lstStyle/>
        <a:p>
          <a:r>
            <a:rPr lang="de-DE"/>
            <a:t>Laut Umweltbundesamt mangelt es weit verbreitet an der Einrichtung der Koordinierungsstelle und damit auch der Umsetzung von dezentralen Maßnahmen.</a:t>
          </a:r>
        </a:p>
      </dgm:t>
    </dgm:pt>
    <dgm:pt modelId="{04750708-20D3-4711-8592-640A1363945D}" type="parTrans" cxnId="{91BE4102-8CB7-4416-8515-54E90A1B5A32}">
      <dgm:prSet/>
      <dgm:spPr/>
      <dgm:t>
        <a:bodyPr/>
        <a:lstStyle/>
        <a:p>
          <a:endParaRPr lang="de-DE"/>
        </a:p>
      </dgm:t>
    </dgm:pt>
    <dgm:pt modelId="{B19D9B98-36A6-48B6-BFD8-753AD3701DB8}" type="sibTrans" cxnId="{91BE4102-8CB7-4416-8515-54E90A1B5A32}">
      <dgm:prSet/>
      <dgm:spPr/>
      <dgm:t>
        <a:bodyPr/>
        <a:lstStyle/>
        <a:p>
          <a:endParaRPr lang="de-DE"/>
        </a:p>
      </dgm:t>
    </dgm:pt>
    <dgm:pt modelId="{540383BB-E055-41AB-A1E5-3E7F5388F8DC}">
      <dgm:prSet/>
      <dgm:spPr/>
      <dgm:t>
        <a:bodyPr/>
        <a:lstStyle/>
        <a:p>
          <a:r>
            <a:rPr lang="de-DE"/>
            <a:t>Trotz Mangel an zentraler Koordinierung können Ärzte und Krankenhäuser bereits bei der Implementierung von Präventionsmaßnahmen vorrangehen. </a:t>
          </a:r>
        </a:p>
      </dgm:t>
    </dgm:pt>
    <dgm:pt modelId="{2C349DD8-3AD1-4F8E-A884-5492173297EC}" type="parTrans" cxnId="{DC605CFA-8E89-4261-A680-69993055A9E9}">
      <dgm:prSet/>
      <dgm:spPr/>
      <dgm:t>
        <a:bodyPr/>
        <a:lstStyle/>
        <a:p>
          <a:endParaRPr lang="de-DE"/>
        </a:p>
      </dgm:t>
    </dgm:pt>
    <dgm:pt modelId="{CDFB9100-C174-4B12-A5D5-CCBAA5CD9206}" type="sibTrans" cxnId="{DC605CFA-8E89-4261-A680-69993055A9E9}">
      <dgm:prSet/>
      <dgm:spPr/>
      <dgm:t>
        <a:bodyPr/>
        <a:lstStyle/>
        <a:p>
          <a:endParaRPr lang="de-DE"/>
        </a:p>
      </dgm:t>
    </dgm:pt>
    <dgm:pt modelId="{DAF3BAF6-B072-41EF-A53A-B767D901D091}" type="pres">
      <dgm:prSet presAssocID="{32C9D3B9-1ECC-4F3D-AD6D-5289C813FDD3}" presName="Name0" presStyleCnt="0">
        <dgm:presLayoutVars>
          <dgm:dir/>
          <dgm:animLvl val="lvl"/>
          <dgm:resizeHandles val="exact"/>
        </dgm:presLayoutVars>
      </dgm:prSet>
      <dgm:spPr/>
      <dgm:t>
        <a:bodyPr/>
        <a:lstStyle/>
        <a:p>
          <a:endParaRPr lang="de-DE"/>
        </a:p>
      </dgm:t>
    </dgm:pt>
    <dgm:pt modelId="{CC453442-D84E-4264-8A52-17914101949D}" type="pres">
      <dgm:prSet presAssocID="{540383BB-E055-41AB-A1E5-3E7F5388F8DC}" presName="boxAndChildren" presStyleCnt="0"/>
      <dgm:spPr/>
    </dgm:pt>
    <dgm:pt modelId="{BCA3F6E8-A6D4-4F6B-8706-06DB72484C33}" type="pres">
      <dgm:prSet presAssocID="{540383BB-E055-41AB-A1E5-3E7F5388F8DC}" presName="parentTextBox" presStyleLbl="node1" presStyleIdx="0" presStyleCnt="3"/>
      <dgm:spPr/>
      <dgm:t>
        <a:bodyPr/>
        <a:lstStyle/>
        <a:p>
          <a:endParaRPr lang="de-DE"/>
        </a:p>
      </dgm:t>
    </dgm:pt>
    <dgm:pt modelId="{ACB6C094-5744-49C3-A073-5102709CC25C}" type="pres">
      <dgm:prSet presAssocID="{B19D9B98-36A6-48B6-BFD8-753AD3701DB8}" presName="sp" presStyleCnt="0"/>
      <dgm:spPr/>
    </dgm:pt>
    <dgm:pt modelId="{4D1C6C20-2F86-42C7-B4EC-8605D51F87EE}" type="pres">
      <dgm:prSet presAssocID="{6C1E842F-FC0D-45C2-ADB2-35794CDF1083}" presName="arrowAndChildren" presStyleCnt="0"/>
      <dgm:spPr/>
    </dgm:pt>
    <dgm:pt modelId="{FB680259-7733-4AA6-81E2-48B3EEF2789D}" type="pres">
      <dgm:prSet presAssocID="{6C1E842F-FC0D-45C2-ADB2-35794CDF1083}" presName="parentTextArrow" presStyleLbl="node1" presStyleIdx="1" presStyleCnt="3"/>
      <dgm:spPr/>
      <dgm:t>
        <a:bodyPr/>
        <a:lstStyle/>
        <a:p>
          <a:endParaRPr lang="de-DE"/>
        </a:p>
      </dgm:t>
    </dgm:pt>
    <dgm:pt modelId="{D3B85B6F-8697-4822-B288-9E3CB1F03A9A}" type="pres">
      <dgm:prSet presAssocID="{ABBE8BF1-823F-469F-8C12-7AF4F336F5B4}" presName="sp" presStyleCnt="0"/>
      <dgm:spPr/>
    </dgm:pt>
    <dgm:pt modelId="{3478EC5C-9775-4B45-ACE7-1D572A4B1AA8}" type="pres">
      <dgm:prSet presAssocID="{F92F1582-DA37-4507-9344-02FA314E25B9}" presName="arrowAndChildren" presStyleCnt="0"/>
      <dgm:spPr/>
    </dgm:pt>
    <dgm:pt modelId="{B0054BEC-FB91-47F2-86BF-474DF7AC3A7C}" type="pres">
      <dgm:prSet presAssocID="{F92F1582-DA37-4507-9344-02FA314E25B9}" presName="parentTextArrow" presStyleLbl="node1" presStyleIdx="2" presStyleCnt="3"/>
      <dgm:spPr/>
      <dgm:t>
        <a:bodyPr/>
        <a:lstStyle/>
        <a:p>
          <a:endParaRPr lang="de-DE"/>
        </a:p>
      </dgm:t>
    </dgm:pt>
  </dgm:ptLst>
  <dgm:cxnLst>
    <dgm:cxn modelId="{DC605CFA-8E89-4261-A680-69993055A9E9}" srcId="{32C9D3B9-1ECC-4F3D-AD6D-5289C813FDD3}" destId="{540383BB-E055-41AB-A1E5-3E7F5388F8DC}" srcOrd="2" destOrd="0" parTransId="{2C349DD8-3AD1-4F8E-A884-5492173297EC}" sibTransId="{CDFB9100-C174-4B12-A5D5-CCBAA5CD9206}"/>
    <dgm:cxn modelId="{04A87C22-2E08-4A0C-90A7-D2A79F1544FB}" type="presOf" srcId="{32C9D3B9-1ECC-4F3D-AD6D-5289C813FDD3}" destId="{DAF3BAF6-B072-41EF-A53A-B767D901D091}" srcOrd="0" destOrd="0" presId="urn:microsoft.com/office/officeart/2005/8/layout/process4"/>
    <dgm:cxn modelId="{B2E806FD-78D9-4896-BDDB-AE804DC0FF11}" type="presOf" srcId="{540383BB-E055-41AB-A1E5-3E7F5388F8DC}" destId="{BCA3F6E8-A6D4-4F6B-8706-06DB72484C33}" srcOrd="0" destOrd="0" presId="urn:microsoft.com/office/officeart/2005/8/layout/process4"/>
    <dgm:cxn modelId="{750F3A56-C675-410D-BC51-D0CE11DAA558}" type="presOf" srcId="{F92F1582-DA37-4507-9344-02FA314E25B9}" destId="{B0054BEC-FB91-47F2-86BF-474DF7AC3A7C}" srcOrd="0" destOrd="0" presId="urn:microsoft.com/office/officeart/2005/8/layout/process4"/>
    <dgm:cxn modelId="{91BE4102-8CB7-4416-8515-54E90A1B5A32}" srcId="{32C9D3B9-1ECC-4F3D-AD6D-5289C813FDD3}" destId="{6C1E842F-FC0D-45C2-ADB2-35794CDF1083}" srcOrd="1" destOrd="0" parTransId="{04750708-20D3-4711-8592-640A1363945D}" sibTransId="{B19D9B98-36A6-48B6-BFD8-753AD3701DB8}"/>
    <dgm:cxn modelId="{F9634B85-26B4-44CC-9CA8-60EE5C930869}" srcId="{32C9D3B9-1ECC-4F3D-AD6D-5289C813FDD3}" destId="{F92F1582-DA37-4507-9344-02FA314E25B9}" srcOrd="0" destOrd="0" parTransId="{E207C5CB-9FE1-4B0F-B0FF-8DDCC914AE10}" sibTransId="{ABBE8BF1-823F-469F-8C12-7AF4F336F5B4}"/>
    <dgm:cxn modelId="{A3DED796-97B4-4084-9273-3051CF16F5A9}" type="presOf" srcId="{6C1E842F-FC0D-45C2-ADB2-35794CDF1083}" destId="{FB680259-7733-4AA6-81E2-48B3EEF2789D}" srcOrd="0" destOrd="0" presId="urn:microsoft.com/office/officeart/2005/8/layout/process4"/>
    <dgm:cxn modelId="{808325D3-316D-44B1-BF71-ED6CC29FDC18}" type="presParOf" srcId="{DAF3BAF6-B072-41EF-A53A-B767D901D091}" destId="{CC453442-D84E-4264-8A52-17914101949D}" srcOrd="0" destOrd="0" presId="urn:microsoft.com/office/officeart/2005/8/layout/process4"/>
    <dgm:cxn modelId="{84A19F1A-5601-46E7-A1F5-8922161EE9E8}" type="presParOf" srcId="{CC453442-D84E-4264-8A52-17914101949D}" destId="{BCA3F6E8-A6D4-4F6B-8706-06DB72484C33}" srcOrd="0" destOrd="0" presId="urn:microsoft.com/office/officeart/2005/8/layout/process4"/>
    <dgm:cxn modelId="{3A8FB4E2-9601-49FE-A435-3BC3017460C0}" type="presParOf" srcId="{DAF3BAF6-B072-41EF-A53A-B767D901D091}" destId="{ACB6C094-5744-49C3-A073-5102709CC25C}" srcOrd="1" destOrd="0" presId="urn:microsoft.com/office/officeart/2005/8/layout/process4"/>
    <dgm:cxn modelId="{1AAAE37D-0FB3-4C35-991F-6ECDFDC83FB2}" type="presParOf" srcId="{DAF3BAF6-B072-41EF-A53A-B767D901D091}" destId="{4D1C6C20-2F86-42C7-B4EC-8605D51F87EE}" srcOrd="2" destOrd="0" presId="urn:microsoft.com/office/officeart/2005/8/layout/process4"/>
    <dgm:cxn modelId="{698BF584-B292-4C0D-B9FD-A53C87198830}" type="presParOf" srcId="{4D1C6C20-2F86-42C7-B4EC-8605D51F87EE}" destId="{FB680259-7733-4AA6-81E2-48B3EEF2789D}" srcOrd="0" destOrd="0" presId="urn:microsoft.com/office/officeart/2005/8/layout/process4"/>
    <dgm:cxn modelId="{F1749802-64F2-4E16-96F1-E8C096F3804C}" type="presParOf" srcId="{DAF3BAF6-B072-41EF-A53A-B767D901D091}" destId="{D3B85B6F-8697-4822-B288-9E3CB1F03A9A}" srcOrd="3" destOrd="0" presId="urn:microsoft.com/office/officeart/2005/8/layout/process4"/>
    <dgm:cxn modelId="{8E0A72F5-1E73-4E55-A374-1585F0E80364}" type="presParOf" srcId="{DAF3BAF6-B072-41EF-A53A-B767D901D091}" destId="{3478EC5C-9775-4B45-ACE7-1D572A4B1AA8}" srcOrd="4" destOrd="0" presId="urn:microsoft.com/office/officeart/2005/8/layout/process4"/>
    <dgm:cxn modelId="{2679BA55-860C-4F41-A312-16EA00FF4958}" type="presParOf" srcId="{3478EC5C-9775-4B45-ACE7-1D572A4B1AA8}" destId="{B0054BEC-FB91-47F2-86BF-474DF7AC3A7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60000"/>
            <a:lumOff val="4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40000"/>
            <a:lumOff val="6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t>
        <a:bodyPr/>
        <a:lstStyle/>
        <a:p>
          <a:endParaRPr lang="de-DE"/>
        </a:p>
      </dgm:t>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dgm:spPr/>
      <dgm:t>
        <a:bodyPr/>
        <a:lstStyle/>
        <a:p>
          <a:endParaRPr lang="de-DE"/>
        </a:p>
      </dgm:t>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t>
        <a:bodyPr/>
        <a:lstStyle/>
        <a:p>
          <a:endParaRPr lang="de-DE"/>
        </a:p>
      </dgm:t>
    </dgm:pt>
    <dgm:pt modelId="{C5219E9E-C7BD-4B53-A40A-282A87D6953A}" type="pres">
      <dgm:prSet presAssocID="{BD3AFFA8-9F60-4DAD-B150-DA04B8C914FF}" presName="tile2" presStyleLbl="node1" presStyleIdx="1" presStyleCnt="4"/>
      <dgm:spPr/>
      <dgm:t>
        <a:bodyPr/>
        <a:lstStyle/>
        <a:p>
          <a:endParaRPr lang="de-DE"/>
        </a:p>
      </dgm:t>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t>
        <a:bodyPr/>
        <a:lstStyle/>
        <a:p>
          <a:endParaRPr lang="de-DE"/>
        </a:p>
      </dgm:t>
    </dgm:pt>
    <dgm:pt modelId="{6A3C0B06-1D46-4DEB-A3E9-220BC5248C5A}" type="pres">
      <dgm:prSet presAssocID="{BD3AFFA8-9F60-4DAD-B150-DA04B8C914FF}" presName="tile3" presStyleLbl="node1" presStyleIdx="2" presStyleCnt="4"/>
      <dgm:spPr/>
      <dgm:t>
        <a:bodyPr/>
        <a:lstStyle/>
        <a:p>
          <a:endParaRPr lang="de-DE"/>
        </a:p>
      </dgm:t>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t>
        <a:bodyPr/>
        <a:lstStyle/>
        <a:p>
          <a:endParaRPr lang="de-DE"/>
        </a:p>
      </dgm:t>
    </dgm:pt>
    <dgm:pt modelId="{FCA8BF66-2E5E-4671-9D61-7B893E07E031}" type="pres">
      <dgm:prSet presAssocID="{BD3AFFA8-9F60-4DAD-B150-DA04B8C914FF}" presName="tile4" presStyleLbl="node1" presStyleIdx="3" presStyleCnt="4"/>
      <dgm:spPr/>
      <dgm:t>
        <a:bodyPr/>
        <a:lstStyle/>
        <a:p>
          <a:endParaRPr lang="de-DE"/>
        </a:p>
      </dgm:t>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t>
        <a:bodyPr/>
        <a:lstStyle/>
        <a:p>
          <a:endParaRPr lang="de-DE"/>
        </a:p>
      </dgm:t>
    </dgm:pt>
    <dgm:pt modelId="{0529FF51-EE84-47F1-8B60-21A9C8F51D93}" type="pres">
      <dgm:prSet presAssocID="{BD3AFFA8-9F60-4DAD-B150-DA04B8C914FF}" presName="centerTile" presStyleLbl="fgShp" presStyleIdx="0" presStyleCnt="1">
        <dgm:presLayoutVars>
          <dgm:chMax val="0"/>
          <dgm:chPref val="0"/>
        </dgm:presLayoutVars>
      </dgm:prSet>
      <dgm:spPr/>
      <dgm:t>
        <a:bodyPr/>
        <a:lstStyle/>
        <a:p>
          <a:endParaRPr lang="de-DE"/>
        </a:p>
      </dgm:t>
    </dgm:pt>
  </dgm:ptLst>
  <dgm:cxnLst>
    <dgm:cxn modelId="{A1B0067C-F1BB-4BD9-8EDC-AD5D322ABAF8}" srcId="{25CEF546-2536-4923-BA41-446253E1C8B4}" destId="{DDF4D66F-0324-48D2-A4AC-E88769668F77}" srcOrd="1" destOrd="0" parTransId="{EB418E7A-D0AC-4503-B045-58A97687DC61}" sibTransId="{801AD8F7-CE81-4094-BFF7-CE35669C43A9}"/>
    <dgm:cxn modelId="{2B3861E6-2416-41BE-BF6C-6923E90077E1}" type="presOf" srcId="{24C96195-179A-4DE6-AA9E-AFA9C30B035C}" destId="{A6643A2D-E872-45C1-A866-AFC71ACD8119}" srcOrd="1" destOrd="0" presId="urn:microsoft.com/office/officeart/2005/8/layout/matrix1"/>
    <dgm:cxn modelId="{5B0C3A20-4469-437E-BF00-6E9B8B78A77C}" type="presOf" srcId="{24C96195-179A-4DE6-AA9E-AFA9C30B035C}" destId="{6A3C0B06-1D46-4DEB-A3E9-220BC5248C5A}" srcOrd="0" destOrd="0" presId="urn:microsoft.com/office/officeart/2005/8/layout/matrix1"/>
    <dgm:cxn modelId="{21384842-9495-4FAA-93CA-1268A6401B28}" type="presOf" srcId="{BD3AFFA8-9F60-4DAD-B150-DA04B8C914FF}" destId="{B171752F-BBC0-47CE-AF0D-42D8C3352C7B}"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B85EDB8D-6FE3-4AF1-9042-A7694E95A2F5}" type="presOf" srcId="{80ED2D47-C5D4-4EF8-A583-5F666492F55F}" destId="{FCA8BF66-2E5E-4671-9D61-7B893E07E031}"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FB13B71-A12A-4319-A422-AD787FF62B5A}" type="presOf" srcId="{25CEF546-2536-4923-BA41-446253E1C8B4}" destId="{0529FF51-EE84-47F1-8B60-21A9C8F51D93}"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lumMod val="20000"/>
            <a:lumOff val="80000"/>
          </a:schemeClr>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20000"/>
            <a:lumOff val="8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20000"/>
            <a:lumOff val="8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t>
        <a:bodyPr/>
        <a:lstStyle/>
        <a:p>
          <a:endParaRPr lang="de-DE"/>
        </a:p>
      </dgm:t>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dgm:spPr/>
      <dgm:t>
        <a:bodyPr/>
        <a:lstStyle/>
        <a:p>
          <a:endParaRPr lang="de-DE"/>
        </a:p>
      </dgm:t>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t>
        <a:bodyPr/>
        <a:lstStyle/>
        <a:p>
          <a:endParaRPr lang="de-DE"/>
        </a:p>
      </dgm:t>
    </dgm:pt>
    <dgm:pt modelId="{C5219E9E-C7BD-4B53-A40A-282A87D6953A}" type="pres">
      <dgm:prSet presAssocID="{BD3AFFA8-9F60-4DAD-B150-DA04B8C914FF}" presName="tile2" presStyleLbl="node1" presStyleIdx="1" presStyleCnt="4" custLinFactNeighborY="1234"/>
      <dgm:spPr/>
      <dgm:t>
        <a:bodyPr/>
        <a:lstStyle/>
        <a:p>
          <a:endParaRPr lang="de-DE"/>
        </a:p>
      </dgm:t>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t>
        <a:bodyPr/>
        <a:lstStyle/>
        <a:p>
          <a:endParaRPr lang="de-DE"/>
        </a:p>
      </dgm:t>
    </dgm:pt>
    <dgm:pt modelId="{6A3C0B06-1D46-4DEB-A3E9-220BC5248C5A}" type="pres">
      <dgm:prSet presAssocID="{BD3AFFA8-9F60-4DAD-B150-DA04B8C914FF}" presName="tile3" presStyleLbl="node1" presStyleIdx="2" presStyleCnt="4" custLinFactNeighborY="1234"/>
      <dgm:spPr/>
      <dgm:t>
        <a:bodyPr/>
        <a:lstStyle/>
        <a:p>
          <a:endParaRPr lang="de-DE"/>
        </a:p>
      </dgm:t>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t>
        <a:bodyPr/>
        <a:lstStyle/>
        <a:p>
          <a:endParaRPr lang="de-DE"/>
        </a:p>
      </dgm:t>
    </dgm:pt>
    <dgm:pt modelId="{FCA8BF66-2E5E-4671-9D61-7B893E07E031}" type="pres">
      <dgm:prSet presAssocID="{BD3AFFA8-9F60-4DAD-B150-DA04B8C914FF}" presName="tile4" presStyleLbl="node1" presStyleIdx="3" presStyleCnt="4" custLinFactNeighborY="1234"/>
      <dgm:spPr/>
      <dgm:t>
        <a:bodyPr/>
        <a:lstStyle/>
        <a:p>
          <a:endParaRPr lang="de-DE"/>
        </a:p>
      </dgm:t>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t>
        <a:bodyPr/>
        <a:lstStyle/>
        <a:p>
          <a:endParaRPr lang="de-DE"/>
        </a:p>
      </dgm:t>
    </dgm:pt>
    <dgm:pt modelId="{0529FF51-EE84-47F1-8B60-21A9C8F51D93}" type="pres">
      <dgm:prSet presAssocID="{BD3AFFA8-9F60-4DAD-B150-DA04B8C914FF}" presName="centerTile" presStyleLbl="fgShp" presStyleIdx="0" presStyleCnt="1">
        <dgm:presLayoutVars>
          <dgm:chMax val="0"/>
          <dgm:chPref val="0"/>
        </dgm:presLayoutVars>
      </dgm:prSet>
      <dgm:spPr/>
      <dgm:t>
        <a:bodyPr/>
        <a:lstStyle/>
        <a:p>
          <a:endParaRPr lang="de-DE"/>
        </a:p>
      </dgm:t>
    </dgm:pt>
  </dgm:ptLst>
  <dgm:cxnLst>
    <dgm:cxn modelId="{A1B0067C-F1BB-4BD9-8EDC-AD5D322ABAF8}" srcId="{25CEF546-2536-4923-BA41-446253E1C8B4}" destId="{DDF4D66F-0324-48D2-A4AC-E88769668F77}" srcOrd="1" destOrd="0" parTransId="{EB418E7A-D0AC-4503-B045-58A97687DC61}" sibTransId="{801AD8F7-CE81-4094-BFF7-CE35669C43A9}"/>
    <dgm:cxn modelId="{2B3861E6-2416-41BE-BF6C-6923E90077E1}" type="presOf" srcId="{24C96195-179A-4DE6-AA9E-AFA9C30B035C}" destId="{A6643A2D-E872-45C1-A866-AFC71ACD8119}" srcOrd="1" destOrd="0" presId="urn:microsoft.com/office/officeart/2005/8/layout/matrix1"/>
    <dgm:cxn modelId="{5B0C3A20-4469-437E-BF00-6E9B8B78A77C}" type="presOf" srcId="{24C96195-179A-4DE6-AA9E-AFA9C30B035C}" destId="{6A3C0B06-1D46-4DEB-A3E9-220BC5248C5A}" srcOrd="0" destOrd="0" presId="urn:microsoft.com/office/officeart/2005/8/layout/matrix1"/>
    <dgm:cxn modelId="{21384842-9495-4FAA-93CA-1268A6401B28}" type="presOf" srcId="{BD3AFFA8-9F60-4DAD-B150-DA04B8C914FF}" destId="{B171752F-BBC0-47CE-AF0D-42D8C3352C7B}"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B85EDB8D-6FE3-4AF1-9042-A7694E95A2F5}" type="presOf" srcId="{80ED2D47-C5D4-4EF8-A583-5F666492F55F}" destId="{FCA8BF66-2E5E-4671-9D61-7B893E07E031}"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FB13B71-A12A-4319-A422-AD787FF62B5A}" type="presOf" srcId="{25CEF546-2536-4923-BA41-446253E1C8B4}" destId="{0529FF51-EE84-47F1-8B60-21A9C8F51D93}"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B71F7F-640F-4C0B-8EFA-06D3F4A84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DA5E5D-21C5-4393-9C2F-B30388058874}">
      <dgm:prSet custT="1"/>
      <dgm:spPr/>
      <dgm:t>
        <a:bodyPr/>
        <a:lstStyle/>
        <a:p>
          <a:pPr rtl="0"/>
          <a:r>
            <a:rPr lang="en-US" sz="2000" dirty="0" err="1"/>
            <a:t>Sensibilisierung</a:t>
          </a:r>
          <a:r>
            <a:rPr lang="en-US" sz="2000" dirty="0"/>
            <a:t> und </a:t>
          </a:r>
          <a:r>
            <a:rPr lang="en-US" sz="2000" dirty="0" err="1"/>
            <a:t>Fortbildung</a:t>
          </a:r>
          <a:r>
            <a:rPr lang="en-US" sz="2000" dirty="0"/>
            <a:t> von </a:t>
          </a:r>
          <a:r>
            <a:rPr lang="en-US" sz="2000" dirty="0" err="1"/>
            <a:t>Ärzten</a:t>
          </a:r>
          <a:r>
            <a:rPr lang="en-US" sz="2000" dirty="0"/>
            <a:t> und </a:t>
          </a:r>
          <a:r>
            <a:rPr lang="en-US" sz="2000" dirty="0" err="1" smtClean="0"/>
            <a:t>ihren</a:t>
          </a:r>
          <a:r>
            <a:rPr lang="en-US" sz="2000" dirty="0" smtClean="0"/>
            <a:t> </a:t>
          </a:r>
          <a:r>
            <a:rPr lang="en-US" sz="2000" dirty="0" err="1"/>
            <a:t>Angestellten</a:t>
          </a:r>
          <a:endParaRPr lang="en-US" sz="2000" dirty="0"/>
        </a:p>
      </dgm:t>
    </dgm:pt>
    <dgm:pt modelId="{6657CBB8-9452-4F42-A3FD-7EB3260C2ACB}" type="parTrans" cxnId="{3DB81458-7075-488A-A53E-18FF179B7D8A}">
      <dgm:prSet/>
      <dgm:spPr/>
      <dgm:t>
        <a:bodyPr/>
        <a:lstStyle/>
        <a:p>
          <a:endParaRPr lang="en-US"/>
        </a:p>
      </dgm:t>
    </dgm:pt>
    <dgm:pt modelId="{8099F026-C9FD-42A3-B024-AF7B126E5510}" type="sibTrans" cxnId="{3DB81458-7075-488A-A53E-18FF179B7D8A}">
      <dgm:prSet/>
      <dgm:spPr/>
      <dgm:t>
        <a:bodyPr/>
        <a:lstStyle/>
        <a:p>
          <a:endParaRPr lang="en-US"/>
        </a:p>
      </dgm:t>
    </dgm:pt>
    <dgm:pt modelId="{88851CE6-E2FF-4626-9549-1152E8E0928D}">
      <dgm:prSet custT="1"/>
      <dgm:spPr/>
      <dgm:t>
        <a:bodyPr/>
        <a:lstStyle/>
        <a:p>
          <a:pPr rtl="0"/>
          <a:r>
            <a:rPr lang="de-DE" sz="1600"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http://www.klinikum.uni-muenchen.de/Bildungsmodule-Aerzte/de/bildungsmodule-mfa/Materialien-Hitze-Gesundheit/index.html</a:t>
          </a:r>
          <a:endParaRPr lang="en-US" sz="1600" dirty="0">
            <a:solidFill>
              <a:schemeClr val="tx1"/>
            </a:solidFill>
          </a:endParaRPr>
        </a:p>
      </dgm:t>
    </dgm:pt>
    <dgm:pt modelId="{89BB94FD-6F4A-4F79-9B5C-033C1CF112A4}" type="parTrans" cxnId="{C2C525D1-4B9D-4D58-BEDE-392E1121FDEB}">
      <dgm:prSet/>
      <dgm:spPr/>
      <dgm:t>
        <a:bodyPr/>
        <a:lstStyle/>
        <a:p>
          <a:endParaRPr lang="en-US"/>
        </a:p>
      </dgm:t>
    </dgm:pt>
    <dgm:pt modelId="{56607B4E-2A9E-4A8B-8352-A277B57A2282}" type="sibTrans" cxnId="{C2C525D1-4B9D-4D58-BEDE-392E1121FDEB}">
      <dgm:prSet/>
      <dgm:spPr/>
      <dgm:t>
        <a:bodyPr/>
        <a:lstStyle/>
        <a:p>
          <a:endParaRPr lang="en-US"/>
        </a:p>
      </dgm:t>
    </dgm:pt>
    <dgm:pt modelId="{81A902E1-14CF-4203-A5A5-B85007DE36E8}">
      <dgm:prSet custT="1"/>
      <dgm:spPr/>
      <dgm:t>
        <a:bodyPr/>
        <a:lstStyle/>
        <a:p>
          <a:pPr rtl="0"/>
          <a:r>
            <a:rPr lang="en-US" sz="2000" dirty="0" err="1"/>
            <a:t>Hausärzte</a:t>
          </a:r>
          <a:r>
            <a:rPr lang="en-US" sz="2000" dirty="0"/>
            <a:t> </a:t>
          </a:r>
          <a:r>
            <a:rPr lang="en-US" sz="2000" dirty="0" err="1"/>
            <a:t>beraten</a:t>
          </a:r>
          <a:r>
            <a:rPr lang="en-US" sz="2000" dirty="0"/>
            <a:t> </a:t>
          </a:r>
          <a:r>
            <a:rPr lang="en-US" sz="2000" dirty="0" err="1"/>
            <a:t>Risikopatienten</a:t>
          </a:r>
          <a:r>
            <a:rPr lang="en-US" sz="2000" dirty="0"/>
            <a:t> und </a:t>
          </a:r>
          <a:r>
            <a:rPr lang="en-US" sz="2000" dirty="0" err="1" smtClean="0"/>
            <a:t>ihre</a:t>
          </a:r>
          <a:r>
            <a:rPr lang="en-US" sz="2000" dirty="0" smtClean="0"/>
            <a:t> </a:t>
          </a:r>
          <a:r>
            <a:rPr lang="en-US" sz="2000" dirty="0" err="1"/>
            <a:t>Angehörigen</a:t>
          </a:r>
          <a:r>
            <a:rPr lang="en-US" sz="2000" dirty="0"/>
            <a:t> </a:t>
          </a:r>
          <a:r>
            <a:rPr lang="en-US" sz="2000" dirty="0" err="1"/>
            <a:t>strukturiert</a:t>
          </a:r>
          <a:r>
            <a:rPr lang="en-US" sz="2000" dirty="0"/>
            <a:t> </a:t>
          </a:r>
          <a:r>
            <a:rPr lang="en-US" sz="2000" dirty="0" err="1"/>
            <a:t>mit</a:t>
          </a:r>
          <a:r>
            <a:rPr lang="en-US" sz="2000" dirty="0"/>
            <a:t> </a:t>
          </a:r>
          <a:r>
            <a:rPr lang="en-US" sz="2000" dirty="0" err="1"/>
            <a:t>Hilfe</a:t>
          </a:r>
          <a:r>
            <a:rPr lang="en-US" sz="2000" dirty="0"/>
            <a:t> von </a:t>
          </a:r>
          <a:r>
            <a:rPr lang="en-US" sz="2000" dirty="0" err="1"/>
            <a:t>Broschüren</a:t>
          </a:r>
          <a:r>
            <a:rPr lang="en-US" sz="2000" dirty="0"/>
            <a:t>, Postern etc. </a:t>
          </a:r>
        </a:p>
      </dgm:t>
    </dgm:pt>
    <dgm:pt modelId="{4B3131A8-DEAF-44A3-A308-FF69BA714F47}" type="parTrans" cxnId="{A9DD9CCA-50EE-4BB4-8604-295D22C84AC8}">
      <dgm:prSet/>
      <dgm:spPr/>
      <dgm:t>
        <a:bodyPr/>
        <a:lstStyle/>
        <a:p>
          <a:endParaRPr lang="en-US"/>
        </a:p>
      </dgm:t>
    </dgm:pt>
    <dgm:pt modelId="{E1EA83CA-7A83-4666-942C-2E50CDF0C820}" type="sibTrans" cxnId="{A9DD9CCA-50EE-4BB4-8604-295D22C84AC8}">
      <dgm:prSet/>
      <dgm:spPr/>
      <dgm:t>
        <a:bodyPr/>
        <a:lstStyle/>
        <a:p>
          <a:endParaRPr lang="en-US"/>
        </a:p>
      </dgm:t>
    </dgm:pt>
    <dgm:pt modelId="{F5900056-05A3-4133-B414-38B68B5AE0F6}">
      <dgm:prSet custT="1"/>
      <dgm:spPr/>
      <dgm:t>
        <a:bodyPr/>
        <a:lstStyle/>
        <a:p>
          <a:pPr rtl="0"/>
          <a:r>
            <a:rPr lang="en-US" sz="2000" dirty="0" err="1"/>
            <a:t>Ärzte</a:t>
          </a:r>
          <a:r>
            <a:rPr lang="en-US" sz="2000" dirty="0"/>
            <a:t> </a:t>
          </a:r>
          <a:r>
            <a:rPr lang="en-US" sz="2000" dirty="0" err="1" smtClean="0"/>
            <a:t>abonnieren</a:t>
          </a:r>
          <a:r>
            <a:rPr lang="en-US" sz="2000" dirty="0" smtClean="0"/>
            <a:t> </a:t>
          </a:r>
          <a:r>
            <a:rPr lang="en-US" sz="2000" dirty="0"/>
            <a:t>die DWD </a:t>
          </a:r>
          <a:r>
            <a:rPr lang="en-US" sz="2000" dirty="0" err="1"/>
            <a:t>Hitzewarnungen</a:t>
          </a:r>
          <a:r>
            <a:rPr lang="en-US" sz="2000" dirty="0"/>
            <a:t>	</a:t>
          </a:r>
        </a:p>
      </dgm:t>
    </dgm:pt>
    <dgm:pt modelId="{63ECCB95-47B7-4CF9-9230-F19E0D527A75}" type="parTrans" cxnId="{4BBFFCE3-B3C3-481D-9B75-88FFC7777C5E}">
      <dgm:prSet/>
      <dgm:spPr/>
      <dgm:t>
        <a:bodyPr/>
        <a:lstStyle/>
        <a:p>
          <a:endParaRPr lang="de-DE"/>
        </a:p>
      </dgm:t>
    </dgm:pt>
    <dgm:pt modelId="{0B72D1F1-9499-466E-B59F-EE2A2BC717CC}" type="sibTrans" cxnId="{4BBFFCE3-B3C3-481D-9B75-88FFC7777C5E}">
      <dgm:prSet/>
      <dgm:spPr/>
      <dgm:t>
        <a:bodyPr/>
        <a:lstStyle/>
        <a:p>
          <a:endParaRPr lang="de-DE"/>
        </a:p>
      </dgm:t>
    </dgm:pt>
    <dgm:pt modelId="{61C0B17A-CD68-4FB2-A7F9-64C5D54CD42A}">
      <dgm:prSet custT="1"/>
      <dgm:spPr/>
      <dgm:t>
        <a:bodyPr/>
        <a:lstStyle/>
        <a:p>
          <a:r>
            <a:rPr lang="de-DE" sz="1600" dirty="0">
              <a:solidFill>
                <a:schemeClr val="tx1"/>
              </a:solidFill>
              <a:hlinkClick xmlns:r="http://schemas.openxmlformats.org/officeDocument/2006/relationships" r:id="rId2">
                <a:extLst>
                  <a:ext uri="{A12FA001-AC4F-418D-AE19-62706E023703}">
                    <ahyp:hlinkClr xmlns:ahyp="http://schemas.microsoft.com/office/drawing/2018/hyperlinkcolor" xmlns="" val="tx"/>
                  </a:ext>
                </a:extLst>
              </a:hlinkClick>
            </a:rPr>
            <a:t>www.dwd.de/DE/service/newsletter/newsletter_hitzewarnungen_node.html</a:t>
          </a:r>
          <a:endParaRPr lang="en-US" sz="1600" dirty="0">
            <a:solidFill>
              <a:schemeClr val="tx1"/>
            </a:solidFill>
          </a:endParaRPr>
        </a:p>
      </dgm:t>
    </dgm:pt>
    <dgm:pt modelId="{39EDEBEE-DDD4-4CAD-83D1-0722B52F67AD}" type="parTrans" cxnId="{75EB6D63-1B29-46D3-B78C-AAF0E1C61EB5}">
      <dgm:prSet/>
      <dgm:spPr/>
      <dgm:t>
        <a:bodyPr/>
        <a:lstStyle/>
        <a:p>
          <a:endParaRPr lang="de-DE"/>
        </a:p>
      </dgm:t>
    </dgm:pt>
    <dgm:pt modelId="{F1A999CF-B45E-4C9F-8C0D-FB81F7A4A7DB}" type="sibTrans" cxnId="{75EB6D63-1B29-46D3-B78C-AAF0E1C61EB5}">
      <dgm:prSet/>
      <dgm:spPr/>
      <dgm:t>
        <a:bodyPr/>
        <a:lstStyle/>
        <a:p>
          <a:endParaRPr lang="de-DE"/>
        </a:p>
      </dgm:t>
    </dgm:pt>
    <dgm:pt modelId="{AB8B0856-2614-4011-9FE8-004D7989BEC0}">
      <dgm:prSet custT="1"/>
      <dgm:spPr/>
      <dgm:t>
        <a:bodyPr/>
        <a:lstStyle/>
        <a:p>
          <a:r>
            <a:rPr lang="de-DE" sz="1600" u="sng"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Doppelseitiger Handzettel (Schweizer Bundesamt für Gesundheit):</a:t>
          </a:r>
          <a:r>
            <a:rPr lang="de-DE" sz="16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 https://kks.bl.ch/fileadmin/user_upload/Schutz_bei_Hitzewelle_Empfehlungen_fuer_Angehoerige_Pflegepersonal_Aerzte.pdf</a:t>
          </a:r>
          <a:endParaRPr lang="en-US" sz="1600" dirty="0">
            <a:solidFill>
              <a:schemeClr val="tx1"/>
            </a:solidFill>
          </a:endParaRPr>
        </a:p>
      </dgm:t>
    </dgm:pt>
    <dgm:pt modelId="{34EEDEB9-27F1-4331-9E22-CF249DB4F072}" type="parTrans" cxnId="{95FFC418-2749-4489-89F6-24CD6830B6E8}">
      <dgm:prSet/>
      <dgm:spPr/>
      <dgm:t>
        <a:bodyPr/>
        <a:lstStyle/>
        <a:p>
          <a:endParaRPr lang="de-DE"/>
        </a:p>
      </dgm:t>
    </dgm:pt>
    <dgm:pt modelId="{700805CC-9B9C-42C6-9398-3C5261BF414F}" type="sibTrans" cxnId="{95FFC418-2749-4489-89F6-24CD6830B6E8}">
      <dgm:prSet/>
      <dgm:spPr/>
      <dgm:t>
        <a:bodyPr/>
        <a:lstStyle/>
        <a:p>
          <a:endParaRPr lang="de-DE"/>
        </a:p>
      </dgm:t>
    </dgm:pt>
    <dgm:pt modelId="{A5ED15D1-1115-4154-8712-FFCDEC36E41D}">
      <dgm:prSet custT="1"/>
      <dgm:spPr/>
      <dgm:t>
        <a:bodyPr/>
        <a:lstStyle/>
        <a:p>
          <a:pPr rtl="0"/>
          <a:r>
            <a:rPr lang="de-DE" sz="16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https://link.springer.com/article/10.1007/s00391-019-01594-4</a:t>
          </a:r>
          <a:endParaRPr lang="en-US" sz="1600" dirty="0">
            <a:solidFill>
              <a:schemeClr val="tx1"/>
            </a:solidFill>
          </a:endParaRPr>
        </a:p>
      </dgm:t>
    </dgm:pt>
    <dgm:pt modelId="{A2D58D4B-190F-4CF3-B635-7491A6DDC45F}" type="parTrans" cxnId="{E4E60F6B-1E4C-4FA7-8A23-B20C1BC2F375}">
      <dgm:prSet/>
      <dgm:spPr/>
      <dgm:t>
        <a:bodyPr/>
        <a:lstStyle/>
        <a:p>
          <a:endParaRPr lang="de-DE"/>
        </a:p>
      </dgm:t>
    </dgm:pt>
    <dgm:pt modelId="{0BA00F61-6D32-4C75-B8F4-5DFBF00C3B1D}" type="sibTrans" cxnId="{E4E60F6B-1E4C-4FA7-8A23-B20C1BC2F375}">
      <dgm:prSet/>
      <dgm:spPr/>
      <dgm:t>
        <a:bodyPr/>
        <a:lstStyle/>
        <a:p>
          <a:endParaRPr lang="de-DE"/>
        </a:p>
      </dgm:t>
    </dgm:pt>
    <dgm:pt modelId="{CBEFC1CD-EF39-4613-803E-B7FDA1A1BA44}">
      <dgm:prSet custT="1"/>
      <dgm:spPr/>
      <dgm:t>
        <a:bodyPr/>
        <a:lstStyle/>
        <a:p>
          <a:r>
            <a:rPr lang="de-DE" sz="16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Borschüre Hitzeknigge (Umweltbundesamt): https://www.umweltbundesamt.de/sites/default/files/medien/364/dokumente/schattenspender_hitzeknigge.pdf</a:t>
          </a:r>
        </a:p>
      </dgm:t>
    </dgm:pt>
    <dgm:pt modelId="{95ABFB5C-2F1D-43A6-9804-82C4DCCB228E}" type="parTrans" cxnId="{61ED9E07-D16B-4CBD-997E-B7C962D4DB5C}">
      <dgm:prSet/>
      <dgm:spPr/>
      <dgm:t>
        <a:bodyPr/>
        <a:lstStyle/>
        <a:p>
          <a:endParaRPr lang="de-DE"/>
        </a:p>
      </dgm:t>
    </dgm:pt>
    <dgm:pt modelId="{6E9A64B7-E7AB-4928-9824-F73401B30626}" type="sibTrans" cxnId="{61ED9E07-D16B-4CBD-997E-B7C962D4DB5C}">
      <dgm:prSet/>
      <dgm:spPr/>
      <dgm:t>
        <a:bodyPr/>
        <a:lstStyle/>
        <a:p>
          <a:endParaRPr lang="de-DE"/>
        </a:p>
      </dgm:t>
    </dgm:pt>
    <dgm:pt modelId="{6B6D2AD8-3CBE-4F7F-9A86-3C8FDB72B6D7}">
      <dgm:prSet custT="1"/>
      <dgm:spPr/>
      <dgm:t>
        <a:bodyPr/>
        <a:lstStyle/>
        <a:p>
          <a:r>
            <a:rPr lang="de-DE" sz="1600" u="none"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Ausführliche Broschüre Hitze und Alter </a:t>
          </a:r>
          <a:r>
            <a:rPr lang="de-DE" sz="16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(Bundesgesundheitsministerium): https://www.bundesgesundheitsministerium</a:t>
          </a:r>
          <a:r>
            <a:rPr lang="de-DE" sz="1600" dirty="0">
              <a:hlinkClick xmlns:r="http://schemas.openxmlformats.org/officeDocument/2006/relationships" r:id="rId3">
                <a:extLst>
                  <a:ext uri="{A12FA001-AC4F-418D-AE19-62706E023703}">
                    <ahyp:hlinkClr xmlns:ahyp="http://schemas.microsoft.com/office/drawing/2018/hyperlinkcolor" xmlns="" val="tx"/>
                  </a:ext>
                </a:extLst>
              </a:hlinkClick>
            </a:rPr>
            <a:t>.de/service/publikationen/praevention/details.html?bmg[pubid]=3315 </a:t>
          </a:r>
          <a:endParaRPr lang="en-US" sz="1600" dirty="0"/>
        </a:p>
      </dgm:t>
    </dgm:pt>
    <dgm:pt modelId="{6CD2E6A9-9A10-4427-9FBF-0CBF2CADDC44}" type="parTrans" cxnId="{7DA2D50E-B73F-401E-9415-9801D7CF1ACC}">
      <dgm:prSet/>
      <dgm:spPr/>
      <dgm:t>
        <a:bodyPr/>
        <a:lstStyle/>
        <a:p>
          <a:endParaRPr lang="de-DE"/>
        </a:p>
      </dgm:t>
    </dgm:pt>
    <dgm:pt modelId="{4F042266-42A5-45AF-99FC-D607A68B5936}" type="sibTrans" cxnId="{7DA2D50E-B73F-401E-9415-9801D7CF1ACC}">
      <dgm:prSet/>
      <dgm:spPr/>
      <dgm:t>
        <a:bodyPr/>
        <a:lstStyle/>
        <a:p>
          <a:endParaRPr lang="de-DE"/>
        </a:p>
      </dgm:t>
    </dgm:pt>
    <dgm:pt modelId="{A5022BDB-2C57-4933-9C90-3BD975793CAA}" type="pres">
      <dgm:prSet presAssocID="{69B71F7F-640F-4C0B-8EFA-06D3F4A84FEE}" presName="linear" presStyleCnt="0">
        <dgm:presLayoutVars>
          <dgm:animLvl val="lvl"/>
          <dgm:resizeHandles val="exact"/>
        </dgm:presLayoutVars>
      </dgm:prSet>
      <dgm:spPr/>
      <dgm:t>
        <a:bodyPr/>
        <a:lstStyle/>
        <a:p>
          <a:endParaRPr lang="de-DE"/>
        </a:p>
      </dgm:t>
    </dgm:pt>
    <dgm:pt modelId="{5CA4FB3C-47CF-4225-BD8C-0238E87FC2D3}" type="pres">
      <dgm:prSet presAssocID="{F2DA5E5D-21C5-4393-9C2F-B30388058874}" presName="parentText" presStyleLbl="node1" presStyleIdx="0" presStyleCnt="3">
        <dgm:presLayoutVars>
          <dgm:chMax val="0"/>
          <dgm:bulletEnabled val="1"/>
        </dgm:presLayoutVars>
      </dgm:prSet>
      <dgm:spPr/>
      <dgm:t>
        <a:bodyPr/>
        <a:lstStyle/>
        <a:p>
          <a:endParaRPr lang="de-DE"/>
        </a:p>
      </dgm:t>
    </dgm:pt>
    <dgm:pt modelId="{923E8114-4F3F-4170-8F11-2E8928B43898}" type="pres">
      <dgm:prSet presAssocID="{F2DA5E5D-21C5-4393-9C2F-B30388058874}" presName="childText" presStyleLbl="revTx" presStyleIdx="0" presStyleCnt="3">
        <dgm:presLayoutVars>
          <dgm:bulletEnabled val="1"/>
        </dgm:presLayoutVars>
      </dgm:prSet>
      <dgm:spPr/>
      <dgm:t>
        <a:bodyPr/>
        <a:lstStyle/>
        <a:p>
          <a:endParaRPr lang="de-DE"/>
        </a:p>
      </dgm:t>
    </dgm:pt>
    <dgm:pt modelId="{8ABA27B4-50AD-495A-AE89-3268788B3490}" type="pres">
      <dgm:prSet presAssocID="{F5900056-05A3-4133-B414-38B68B5AE0F6}" presName="parentText" presStyleLbl="node1" presStyleIdx="1" presStyleCnt="3">
        <dgm:presLayoutVars>
          <dgm:chMax val="0"/>
          <dgm:bulletEnabled val="1"/>
        </dgm:presLayoutVars>
      </dgm:prSet>
      <dgm:spPr/>
      <dgm:t>
        <a:bodyPr/>
        <a:lstStyle/>
        <a:p>
          <a:endParaRPr lang="de-DE"/>
        </a:p>
      </dgm:t>
    </dgm:pt>
    <dgm:pt modelId="{0F45B92E-01B5-40EA-A0F0-1368DBEA9068}" type="pres">
      <dgm:prSet presAssocID="{F5900056-05A3-4133-B414-38B68B5AE0F6}" presName="childText" presStyleLbl="revTx" presStyleIdx="1" presStyleCnt="3">
        <dgm:presLayoutVars>
          <dgm:bulletEnabled val="1"/>
        </dgm:presLayoutVars>
      </dgm:prSet>
      <dgm:spPr/>
      <dgm:t>
        <a:bodyPr/>
        <a:lstStyle/>
        <a:p>
          <a:endParaRPr lang="de-DE"/>
        </a:p>
      </dgm:t>
    </dgm:pt>
    <dgm:pt modelId="{DF1705E6-7B1B-4D55-BA27-D19D4A85203E}" type="pres">
      <dgm:prSet presAssocID="{81A902E1-14CF-4203-A5A5-B85007DE36E8}" presName="parentText" presStyleLbl="node1" presStyleIdx="2" presStyleCnt="3">
        <dgm:presLayoutVars>
          <dgm:chMax val="0"/>
          <dgm:bulletEnabled val="1"/>
        </dgm:presLayoutVars>
      </dgm:prSet>
      <dgm:spPr/>
      <dgm:t>
        <a:bodyPr/>
        <a:lstStyle/>
        <a:p>
          <a:endParaRPr lang="de-DE"/>
        </a:p>
      </dgm:t>
    </dgm:pt>
    <dgm:pt modelId="{E8E2ADE5-2631-4B25-B9B3-20FCA2769E7E}" type="pres">
      <dgm:prSet presAssocID="{81A902E1-14CF-4203-A5A5-B85007DE36E8}" presName="childText" presStyleLbl="revTx" presStyleIdx="2" presStyleCnt="3">
        <dgm:presLayoutVars>
          <dgm:bulletEnabled val="1"/>
        </dgm:presLayoutVars>
      </dgm:prSet>
      <dgm:spPr/>
      <dgm:t>
        <a:bodyPr/>
        <a:lstStyle/>
        <a:p>
          <a:endParaRPr lang="de-DE"/>
        </a:p>
      </dgm:t>
    </dgm:pt>
  </dgm:ptLst>
  <dgm:cxnLst>
    <dgm:cxn modelId="{D4E6DD64-0A8F-4AEF-934E-AB17E3B1C859}" type="presOf" srcId="{A5ED15D1-1115-4154-8712-FFCDEC36E41D}" destId="{923E8114-4F3F-4170-8F11-2E8928B43898}" srcOrd="0" destOrd="1" presId="urn:microsoft.com/office/officeart/2005/8/layout/vList2"/>
    <dgm:cxn modelId="{5A70777E-26AD-4197-9010-5AB9310BB4A7}" type="presOf" srcId="{61C0B17A-CD68-4FB2-A7F9-64C5D54CD42A}" destId="{0F45B92E-01B5-40EA-A0F0-1368DBEA9068}" srcOrd="0" destOrd="0" presId="urn:microsoft.com/office/officeart/2005/8/layout/vList2"/>
    <dgm:cxn modelId="{27AAAE47-E575-4F63-BEA3-6371202C2A0B}" type="presOf" srcId="{AB8B0856-2614-4011-9FE8-004D7989BEC0}" destId="{E8E2ADE5-2631-4B25-B9B3-20FCA2769E7E}" srcOrd="0" destOrd="0" presId="urn:microsoft.com/office/officeart/2005/8/layout/vList2"/>
    <dgm:cxn modelId="{0B7055F5-8429-44A1-A085-BDDE4A34DBCB}" type="presOf" srcId="{F2DA5E5D-21C5-4393-9C2F-B30388058874}" destId="{5CA4FB3C-47CF-4225-BD8C-0238E87FC2D3}" srcOrd="0" destOrd="0" presId="urn:microsoft.com/office/officeart/2005/8/layout/vList2"/>
    <dgm:cxn modelId="{93397B80-7044-433B-BCCA-BBBCAC67CD77}" type="presOf" srcId="{88851CE6-E2FF-4626-9549-1152E8E0928D}" destId="{923E8114-4F3F-4170-8F11-2E8928B43898}" srcOrd="0" destOrd="0" presId="urn:microsoft.com/office/officeart/2005/8/layout/vList2"/>
    <dgm:cxn modelId="{7DA2D50E-B73F-401E-9415-9801D7CF1ACC}" srcId="{81A902E1-14CF-4203-A5A5-B85007DE36E8}" destId="{6B6D2AD8-3CBE-4F7F-9A86-3C8FDB72B6D7}" srcOrd="2" destOrd="0" parTransId="{6CD2E6A9-9A10-4427-9FBF-0CBF2CADDC44}" sibTransId="{4F042266-42A5-45AF-99FC-D607A68B5936}"/>
    <dgm:cxn modelId="{75EB6D63-1B29-46D3-B78C-AAF0E1C61EB5}" srcId="{F5900056-05A3-4133-B414-38B68B5AE0F6}" destId="{61C0B17A-CD68-4FB2-A7F9-64C5D54CD42A}" srcOrd="0" destOrd="0" parTransId="{39EDEBEE-DDD4-4CAD-83D1-0722B52F67AD}" sibTransId="{F1A999CF-B45E-4C9F-8C0D-FB81F7A4A7DB}"/>
    <dgm:cxn modelId="{C2C525D1-4B9D-4D58-BEDE-392E1121FDEB}" srcId="{F2DA5E5D-21C5-4393-9C2F-B30388058874}" destId="{88851CE6-E2FF-4626-9549-1152E8E0928D}" srcOrd="0" destOrd="0" parTransId="{89BB94FD-6F4A-4F79-9B5C-033C1CF112A4}" sibTransId="{56607B4E-2A9E-4A8B-8352-A277B57A2282}"/>
    <dgm:cxn modelId="{4BBFFCE3-B3C3-481D-9B75-88FFC7777C5E}" srcId="{69B71F7F-640F-4C0B-8EFA-06D3F4A84FEE}" destId="{F5900056-05A3-4133-B414-38B68B5AE0F6}" srcOrd="1" destOrd="0" parTransId="{63ECCB95-47B7-4CF9-9230-F19E0D527A75}" sibTransId="{0B72D1F1-9499-466E-B59F-EE2A2BC717CC}"/>
    <dgm:cxn modelId="{88A26E75-DB3D-4063-BECB-507DF6C6CE49}" type="presOf" srcId="{6B6D2AD8-3CBE-4F7F-9A86-3C8FDB72B6D7}" destId="{E8E2ADE5-2631-4B25-B9B3-20FCA2769E7E}" srcOrd="0" destOrd="2" presId="urn:microsoft.com/office/officeart/2005/8/layout/vList2"/>
    <dgm:cxn modelId="{6DB01793-9BD9-4EAA-B7F2-3263A23A298B}" type="presOf" srcId="{69B71F7F-640F-4C0B-8EFA-06D3F4A84FEE}" destId="{A5022BDB-2C57-4933-9C90-3BD975793CAA}" srcOrd="0" destOrd="0" presId="urn:microsoft.com/office/officeart/2005/8/layout/vList2"/>
    <dgm:cxn modelId="{95FFC418-2749-4489-89F6-24CD6830B6E8}" srcId="{81A902E1-14CF-4203-A5A5-B85007DE36E8}" destId="{AB8B0856-2614-4011-9FE8-004D7989BEC0}" srcOrd="0" destOrd="0" parTransId="{34EEDEB9-27F1-4331-9E22-CF249DB4F072}" sibTransId="{700805CC-9B9C-42C6-9398-3C5261BF414F}"/>
    <dgm:cxn modelId="{5328E146-1BA1-41D0-A2A0-6D69CDB79226}" type="presOf" srcId="{F5900056-05A3-4133-B414-38B68B5AE0F6}" destId="{8ABA27B4-50AD-495A-AE89-3268788B3490}" srcOrd="0" destOrd="0" presId="urn:microsoft.com/office/officeart/2005/8/layout/vList2"/>
    <dgm:cxn modelId="{A9DD9CCA-50EE-4BB4-8604-295D22C84AC8}" srcId="{69B71F7F-640F-4C0B-8EFA-06D3F4A84FEE}" destId="{81A902E1-14CF-4203-A5A5-B85007DE36E8}" srcOrd="2" destOrd="0" parTransId="{4B3131A8-DEAF-44A3-A308-FF69BA714F47}" sibTransId="{E1EA83CA-7A83-4666-942C-2E50CDF0C820}"/>
    <dgm:cxn modelId="{681FBB4C-640C-49E6-8FF8-83940A6A7FF2}" type="presOf" srcId="{81A902E1-14CF-4203-A5A5-B85007DE36E8}" destId="{DF1705E6-7B1B-4D55-BA27-D19D4A85203E}" srcOrd="0" destOrd="0" presId="urn:microsoft.com/office/officeart/2005/8/layout/vList2"/>
    <dgm:cxn modelId="{E4E60F6B-1E4C-4FA7-8A23-B20C1BC2F375}" srcId="{F2DA5E5D-21C5-4393-9C2F-B30388058874}" destId="{A5ED15D1-1115-4154-8712-FFCDEC36E41D}" srcOrd="1" destOrd="0" parTransId="{A2D58D4B-190F-4CF3-B635-7491A6DDC45F}" sibTransId="{0BA00F61-6D32-4C75-B8F4-5DFBF00C3B1D}"/>
    <dgm:cxn modelId="{61ED9E07-D16B-4CBD-997E-B7C962D4DB5C}" srcId="{81A902E1-14CF-4203-A5A5-B85007DE36E8}" destId="{CBEFC1CD-EF39-4613-803E-B7FDA1A1BA44}" srcOrd="1" destOrd="0" parTransId="{95ABFB5C-2F1D-43A6-9804-82C4DCCB228E}" sibTransId="{6E9A64B7-E7AB-4928-9824-F73401B30626}"/>
    <dgm:cxn modelId="{8634315F-D453-431F-8303-1F62E0FDC773}" type="presOf" srcId="{CBEFC1CD-EF39-4613-803E-B7FDA1A1BA44}" destId="{E8E2ADE5-2631-4B25-B9B3-20FCA2769E7E}" srcOrd="0" destOrd="1" presId="urn:microsoft.com/office/officeart/2005/8/layout/vList2"/>
    <dgm:cxn modelId="{3DB81458-7075-488A-A53E-18FF179B7D8A}" srcId="{69B71F7F-640F-4C0B-8EFA-06D3F4A84FEE}" destId="{F2DA5E5D-21C5-4393-9C2F-B30388058874}" srcOrd="0" destOrd="0" parTransId="{6657CBB8-9452-4F42-A3FD-7EB3260C2ACB}" sibTransId="{8099F026-C9FD-42A3-B024-AF7B126E5510}"/>
    <dgm:cxn modelId="{6558A396-2A0D-4F5D-9152-6A2B83543385}" type="presParOf" srcId="{A5022BDB-2C57-4933-9C90-3BD975793CAA}" destId="{5CA4FB3C-47CF-4225-BD8C-0238E87FC2D3}" srcOrd="0" destOrd="0" presId="urn:microsoft.com/office/officeart/2005/8/layout/vList2"/>
    <dgm:cxn modelId="{FBCBB43A-CFE3-4986-A9A1-244FB4863A61}" type="presParOf" srcId="{A5022BDB-2C57-4933-9C90-3BD975793CAA}" destId="{923E8114-4F3F-4170-8F11-2E8928B43898}" srcOrd="1" destOrd="0" presId="urn:microsoft.com/office/officeart/2005/8/layout/vList2"/>
    <dgm:cxn modelId="{00E1554F-845C-45D7-8EF1-33B742861E64}" type="presParOf" srcId="{A5022BDB-2C57-4933-9C90-3BD975793CAA}" destId="{8ABA27B4-50AD-495A-AE89-3268788B3490}" srcOrd="2" destOrd="0" presId="urn:microsoft.com/office/officeart/2005/8/layout/vList2"/>
    <dgm:cxn modelId="{49834901-FFC8-418C-8559-F6CBF84DBF1B}" type="presParOf" srcId="{A5022BDB-2C57-4933-9C90-3BD975793CAA}" destId="{0F45B92E-01B5-40EA-A0F0-1368DBEA9068}" srcOrd="3" destOrd="0" presId="urn:microsoft.com/office/officeart/2005/8/layout/vList2"/>
    <dgm:cxn modelId="{6731C1B7-6917-4493-BC56-A619E025663C}" type="presParOf" srcId="{A5022BDB-2C57-4933-9C90-3BD975793CAA}" destId="{DF1705E6-7B1B-4D55-BA27-D19D4A85203E}" srcOrd="4" destOrd="0" presId="urn:microsoft.com/office/officeart/2005/8/layout/vList2"/>
    <dgm:cxn modelId="{A8460390-069C-4E58-97E5-10B75416AF86}" type="presParOf" srcId="{A5022BDB-2C57-4933-9C90-3BD975793CAA}" destId="{E8E2ADE5-2631-4B25-B9B3-20FCA2769E7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a:solidFill>
          <a:schemeClr val="accent1">
            <a:lumMod val="20000"/>
            <a:lumOff val="80000"/>
          </a:schemeClr>
        </a:solidFill>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20000"/>
            <a:lumOff val="8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20000"/>
            <a:lumOff val="8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t>
        <a:bodyPr/>
        <a:lstStyle/>
        <a:p>
          <a:endParaRPr lang="de-DE"/>
        </a:p>
      </dgm:t>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dgm:spPr/>
      <dgm:t>
        <a:bodyPr/>
        <a:lstStyle/>
        <a:p>
          <a:endParaRPr lang="de-DE"/>
        </a:p>
      </dgm:t>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t>
        <a:bodyPr/>
        <a:lstStyle/>
        <a:p>
          <a:endParaRPr lang="de-DE"/>
        </a:p>
      </dgm:t>
    </dgm:pt>
    <dgm:pt modelId="{C5219E9E-C7BD-4B53-A40A-282A87D6953A}" type="pres">
      <dgm:prSet presAssocID="{BD3AFFA8-9F60-4DAD-B150-DA04B8C914FF}" presName="tile2" presStyleLbl="node1" presStyleIdx="1" presStyleCnt="4"/>
      <dgm:spPr/>
      <dgm:t>
        <a:bodyPr/>
        <a:lstStyle/>
        <a:p>
          <a:endParaRPr lang="de-DE"/>
        </a:p>
      </dgm:t>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t>
        <a:bodyPr/>
        <a:lstStyle/>
        <a:p>
          <a:endParaRPr lang="de-DE"/>
        </a:p>
      </dgm:t>
    </dgm:pt>
    <dgm:pt modelId="{6A3C0B06-1D46-4DEB-A3E9-220BC5248C5A}" type="pres">
      <dgm:prSet presAssocID="{BD3AFFA8-9F60-4DAD-B150-DA04B8C914FF}" presName="tile3" presStyleLbl="node1" presStyleIdx="2" presStyleCnt="4"/>
      <dgm:spPr/>
      <dgm:t>
        <a:bodyPr/>
        <a:lstStyle/>
        <a:p>
          <a:endParaRPr lang="de-DE"/>
        </a:p>
      </dgm:t>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t>
        <a:bodyPr/>
        <a:lstStyle/>
        <a:p>
          <a:endParaRPr lang="de-DE"/>
        </a:p>
      </dgm:t>
    </dgm:pt>
    <dgm:pt modelId="{FCA8BF66-2E5E-4671-9D61-7B893E07E031}" type="pres">
      <dgm:prSet presAssocID="{BD3AFFA8-9F60-4DAD-B150-DA04B8C914FF}" presName="tile4" presStyleLbl="node1" presStyleIdx="3" presStyleCnt="4"/>
      <dgm:spPr/>
      <dgm:t>
        <a:bodyPr/>
        <a:lstStyle/>
        <a:p>
          <a:endParaRPr lang="de-DE"/>
        </a:p>
      </dgm:t>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t>
        <a:bodyPr/>
        <a:lstStyle/>
        <a:p>
          <a:endParaRPr lang="de-DE"/>
        </a:p>
      </dgm:t>
    </dgm:pt>
    <dgm:pt modelId="{0529FF51-EE84-47F1-8B60-21A9C8F51D93}" type="pres">
      <dgm:prSet presAssocID="{BD3AFFA8-9F60-4DAD-B150-DA04B8C914FF}" presName="centerTile" presStyleLbl="fgShp" presStyleIdx="0" presStyleCnt="1">
        <dgm:presLayoutVars>
          <dgm:chMax val="0"/>
          <dgm:chPref val="0"/>
        </dgm:presLayoutVars>
      </dgm:prSet>
      <dgm:spPr/>
      <dgm:t>
        <a:bodyPr/>
        <a:lstStyle/>
        <a:p>
          <a:endParaRPr lang="de-DE"/>
        </a:p>
      </dgm:t>
    </dgm:pt>
  </dgm:ptLst>
  <dgm:cxnLst>
    <dgm:cxn modelId="{A1B0067C-F1BB-4BD9-8EDC-AD5D322ABAF8}" srcId="{25CEF546-2536-4923-BA41-446253E1C8B4}" destId="{DDF4D66F-0324-48D2-A4AC-E88769668F77}" srcOrd="1" destOrd="0" parTransId="{EB418E7A-D0AC-4503-B045-58A97687DC61}" sibTransId="{801AD8F7-CE81-4094-BFF7-CE35669C43A9}"/>
    <dgm:cxn modelId="{2B3861E6-2416-41BE-BF6C-6923E90077E1}" type="presOf" srcId="{24C96195-179A-4DE6-AA9E-AFA9C30B035C}" destId="{A6643A2D-E872-45C1-A866-AFC71ACD8119}" srcOrd="1" destOrd="0" presId="urn:microsoft.com/office/officeart/2005/8/layout/matrix1"/>
    <dgm:cxn modelId="{5B0C3A20-4469-437E-BF00-6E9B8B78A77C}" type="presOf" srcId="{24C96195-179A-4DE6-AA9E-AFA9C30B035C}" destId="{6A3C0B06-1D46-4DEB-A3E9-220BC5248C5A}" srcOrd="0" destOrd="0" presId="urn:microsoft.com/office/officeart/2005/8/layout/matrix1"/>
    <dgm:cxn modelId="{21384842-9495-4FAA-93CA-1268A6401B28}" type="presOf" srcId="{BD3AFFA8-9F60-4DAD-B150-DA04B8C914FF}" destId="{B171752F-BBC0-47CE-AF0D-42D8C3352C7B}"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B85EDB8D-6FE3-4AF1-9042-A7694E95A2F5}" type="presOf" srcId="{80ED2D47-C5D4-4EF8-A583-5F666492F55F}" destId="{FCA8BF66-2E5E-4671-9D61-7B893E07E031}"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FB13B71-A12A-4319-A422-AD787FF62B5A}" type="presOf" srcId="{25CEF546-2536-4923-BA41-446253E1C8B4}" destId="{0529FF51-EE84-47F1-8B60-21A9C8F51D93}"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98670F-AD0F-45D7-BC67-14F73511E9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772AFBB6-9E6E-483E-9C20-AF3850109531}">
      <dgm:prSet/>
      <dgm:spPr/>
      <dgm:t>
        <a:bodyPr/>
        <a:lstStyle/>
        <a:p>
          <a:r>
            <a:rPr lang="de-DE"/>
            <a:t>Sprechzeiten für Risikopatienten früh morgens oder abends anbieten</a:t>
          </a:r>
        </a:p>
      </dgm:t>
    </dgm:pt>
    <dgm:pt modelId="{DCD16293-D522-44EA-94B7-DDBC2F17CD05}" type="parTrans" cxnId="{20FE7964-B9F8-440D-871D-664544B92F2B}">
      <dgm:prSet/>
      <dgm:spPr/>
      <dgm:t>
        <a:bodyPr/>
        <a:lstStyle/>
        <a:p>
          <a:endParaRPr lang="de-DE"/>
        </a:p>
      </dgm:t>
    </dgm:pt>
    <dgm:pt modelId="{E2099F3C-6325-47AD-8D62-7AB48ADD805C}" type="sibTrans" cxnId="{20FE7964-B9F8-440D-871D-664544B92F2B}">
      <dgm:prSet/>
      <dgm:spPr/>
      <dgm:t>
        <a:bodyPr/>
        <a:lstStyle/>
        <a:p>
          <a:endParaRPr lang="de-DE"/>
        </a:p>
      </dgm:t>
    </dgm:pt>
    <dgm:pt modelId="{B9C9AE53-7518-4C57-8BFE-F0E309FAF59D}">
      <dgm:prSet/>
      <dgm:spPr/>
      <dgm:t>
        <a:bodyPr/>
        <a:lstStyle/>
        <a:p>
          <a:r>
            <a:rPr lang="de-DE"/>
            <a:t>Für ein kühles Raumklima in den Praxisräumen sorgen + Monitoring der Temperatur in Praxisräumen</a:t>
          </a:r>
        </a:p>
      </dgm:t>
    </dgm:pt>
    <dgm:pt modelId="{191DBC66-232F-4B98-8B14-EF8F8A86E51B}" type="parTrans" cxnId="{291844E7-2B01-4968-80B0-0F90CF7D4C97}">
      <dgm:prSet/>
      <dgm:spPr/>
      <dgm:t>
        <a:bodyPr/>
        <a:lstStyle/>
        <a:p>
          <a:endParaRPr lang="de-DE"/>
        </a:p>
      </dgm:t>
    </dgm:pt>
    <dgm:pt modelId="{0E292EB5-E3CE-4555-9F93-25D1D15FEDC0}" type="sibTrans" cxnId="{291844E7-2B01-4968-80B0-0F90CF7D4C97}">
      <dgm:prSet/>
      <dgm:spPr/>
      <dgm:t>
        <a:bodyPr/>
        <a:lstStyle/>
        <a:p>
          <a:endParaRPr lang="de-DE"/>
        </a:p>
      </dgm:t>
    </dgm:pt>
    <dgm:pt modelId="{45BCCD79-22FE-43E4-AE7D-7A218EA45EE6}">
      <dgm:prSet/>
      <dgm:spPr/>
      <dgm:t>
        <a:bodyPr/>
        <a:lstStyle/>
        <a:p>
          <a:r>
            <a:rPr lang="de-DE"/>
            <a:t>Im Wartezimmer Getränke anbieten</a:t>
          </a:r>
        </a:p>
      </dgm:t>
    </dgm:pt>
    <dgm:pt modelId="{83C40403-2429-4229-9C6D-F543D5C3C481}" type="parTrans" cxnId="{F2930E06-55E7-4976-AD61-66FB2976E66A}">
      <dgm:prSet/>
      <dgm:spPr/>
      <dgm:t>
        <a:bodyPr/>
        <a:lstStyle/>
        <a:p>
          <a:endParaRPr lang="de-DE"/>
        </a:p>
      </dgm:t>
    </dgm:pt>
    <dgm:pt modelId="{529F4272-2C59-488D-A627-12CBD06209B2}" type="sibTrans" cxnId="{F2930E06-55E7-4976-AD61-66FB2976E66A}">
      <dgm:prSet/>
      <dgm:spPr/>
      <dgm:t>
        <a:bodyPr/>
        <a:lstStyle/>
        <a:p>
          <a:endParaRPr lang="de-DE"/>
        </a:p>
      </dgm:t>
    </dgm:pt>
    <dgm:pt modelId="{57F403E5-BDAE-4A44-80CB-1D556DFDF45D}">
      <dgm:prSet/>
      <dgm:spPr/>
      <dgm:t>
        <a:bodyPr/>
        <a:lstStyle/>
        <a:p>
          <a:r>
            <a:rPr lang="de-DE"/>
            <a:t>Verzicht auf anstrengende diagnostische oder therapeutische Maßnahmen (z.B. Belastungs-EKG) an einem Tag mit Hitzewarnung </a:t>
          </a:r>
        </a:p>
      </dgm:t>
    </dgm:pt>
    <dgm:pt modelId="{C6538BB7-245E-46F2-9643-0E265557413B}" type="parTrans" cxnId="{E48D7980-AD9F-4E4F-B523-49D84E27F406}">
      <dgm:prSet/>
      <dgm:spPr/>
      <dgm:t>
        <a:bodyPr/>
        <a:lstStyle/>
        <a:p>
          <a:endParaRPr lang="de-DE"/>
        </a:p>
      </dgm:t>
    </dgm:pt>
    <dgm:pt modelId="{782559F6-3619-434E-989C-F8545BE315EF}" type="sibTrans" cxnId="{E48D7980-AD9F-4E4F-B523-49D84E27F406}">
      <dgm:prSet/>
      <dgm:spPr/>
      <dgm:t>
        <a:bodyPr/>
        <a:lstStyle/>
        <a:p>
          <a:endParaRPr lang="de-DE"/>
        </a:p>
      </dgm:t>
    </dgm:pt>
    <dgm:pt modelId="{20178D6A-76CA-4572-A79F-D94E4FC1026A}">
      <dgm:prSet/>
      <dgm:spPr/>
      <dgm:t>
        <a:bodyPr/>
        <a:lstStyle/>
        <a:p>
          <a:r>
            <a:rPr lang="de-DE"/>
            <a:t>Besonderes Augenmerk in der Diagnostik auf Dehydratationszeichen</a:t>
          </a:r>
          <a:r>
            <a:rPr lang="de-DE" b="1"/>
            <a:t> </a:t>
          </a:r>
          <a:r>
            <a:rPr lang="de-DE"/>
            <a:t>(Blutdruck, Körpertemperatur, ggf. Elektrolyte und Nierenwerte)</a:t>
          </a:r>
        </a:p>
      </dgm:t>
    </dgm:pt>
    <dgm:pt modelId="{F041FDA5-FC8F-4AED-876A-FA4DB4CAD3C7}" type="parTrans" cxnId="{F76DE818-3D9D-45D0-A866-0F90DBF122D8}">
      <dgm:prSet/>
      <dgm:spPr/>
      <dgm:t>
        <a:bodyPr/>
        <a:lstStyle/>
        <a:p>
          <a:endParaRPr lang="de-DE"/>
        </a:p>
      </dgm:t>
    </dgm:pt>
    <dgm:pt modelId="{55F501DD-F4FE-4465-A4E4-47253F44E832}" type="sibTrans" cxnId="{F76DE818-3D9D-45D0-A866-0F90DBF122D8}">
      <dgm:prSet/>
      <dgm:spPr/>
      <dgm:t>
        <a:bodyPr/>
        <a:lstStyle/>
        <a:p>
          <a:endParaRPr lang="de-DE"/>
        </a:p>
      </dgm:t>
    </dgm:pt>
    <dgm:pt modelId="{85754064-07E5-48AB-A607-CD769568B949}" type="pres">
      <dgm:prSet presAssocID="{AE98670F-AD0F-45D7-BC67-14F73511E989}" presName="linear" presStyleCnt="0">
        <dgm:presLayoutVars>
          <dgm:animLvl val="lvl"/>
          <dgm:resizeHandles val="exact"/>
        </dgm:presLayoutVars>
      </dgm:prSet>
      <dgm:spPr/>
      <dgm:t>
        <a:bodyPr/>
        <a:lstStyle/>
        <a:p>
          <a:endParaRPr lang="de-DE"/>
        </a:p>
      </dgm:t>
    </dgm:pt>
    <dgm:pt modelId="{30DB3FC9-C4E3-4746-8996-CE31A63D0E80}" type="pres">
      <dgm:prSet presAssocID="{772AFBB6-9E6E-483E-9C20-AF3850109531}" presName="parentText" presStyleLbl="node1" presStyleIdx="0" presStyleCnt="5">
        <dgm:presLayoutVars>
          <dgm:chMax val="0"/>
          <dgm:bulletEnabled val="1"/>
        </dgm:presLayoutVars>
      </dgm:prSet>
      <dgm:spPr/>
      <dgm:t>
        <a:bodyPr/>
        <a:lstStyle/>
        <a:p>
          <a:endParaRPr lang="de-DE"/>
        </a:p>
      </dgm:t>
    </dgm:pt>
    <dgm:pt modelId="{164DB842-F3CA-420B-8204-66FD724115E2}" type="pres">
      <dgm:prSet presAssocID="{E2099F3C-6325-47AD-8D62-7AB48ADD805C}" presName="spacer" presStyleCnt="0"/>
      <dgm:spPr/>
    </dgm:pt>
    <dgm:pt modelId="{E67C7B1A-F776-4865-A841-1AC9AFBCB94A}" type="pres">
      <dgm:prSet presAssocID="{B9C9AE53-7518-4C57-8BFE-F0E309FAF59D}" presName="parentText" presStyleLbl="node1" presStyleIdx="1" presStyleCnt="5">
        <dgm:presLayoutVars>
          <dgm:chMax val="0"/>
          <dgm:bulletEnabled val="1"/>
        </dgm:presLayoutVars>
      </dgm:prSet>
      <dgm:spPr/>
      <dgm:t>
        <a:bodyPr/>
        <a:lstStyle/>
        <a:p>
          <a:endParaRPr lang="de-DE"/>
        </a:p>
      </dgm:t>
    </dgm:pt>
    <dgm:pt modelId="{74BB56C9-994B-438A-9593-57AC6FBBB42D}" type="pres">
      <dgm:prSet presAssocID="{0E292EB5-E3CE-4555-9F93-25D1D15FEDC0}" presName="spacer" presStyleCnt="0"/>
      <dgm:spPr/>
    </dgm:pt>
    <dgm:pt modelId="{994DD894-4FA3-45A2-BB68-F061DAB72B08}" type="pres">
      <dgm:prSet presAssocID="{45BCCD79-22FE-43E4-AE7D-7A218EA45EE6}" presName="parentText" presStyleLbl="node1" presStyleIdx="2" presStyleCnt="5">
        <dgm:presLayoutVars>
          <dgm:chMax val="0"/>
          <dgm:bulletEnabled val="1"/>
        </dgm:presLayoutVars>
      </dgm:prSet>
      <dgm:spPr/>
      <dgm:t>
        <a:bodyPr/>
        <a:lstStyle/>
        <a:p>
          <a:endParaRPr lang="de-DE"/>
        </a:p>
      </dgm:t>
    </dgm:pt>
    <dgm:pt modelId="{7CF9E334-4540-468F-9187-9B6AC241B496}" type="pres">
      <dgm:prSet presAssocID="{529F4272-2C59-488D-A627-12CBD06209B2}" presName="spacer" presStyleCnt="0"/>
      <dgm:spPr/>
    </dgm:pt>
    <dgm:pt modelId="{5796F72E-5CA4-4C2B-B5B4-0AE49FF1E2EC}" type="pres">
      <dgm:prSet presAssocID="{57F403E5-BDAE-4A44-80CB-1D556DFDF45D}" presName="parentText" presStyleLbl="node1" presStyleIdx="3" presStyleCnt="5">
        <dgm:presLayoutVars>
          <dgm:chMax val="0"/>
          <dgm:bulletEnabled val="1"/>
        </dgm:presLayoutVars>
      </dgm:prSet>
      <dgm:spPr/>
      <dgm:t>
        <a:bodyPr/>
        <a:lstStyle/>
        <a:p>
          <a:endParaRPr lang="de-DE"/>
        </a:p>
      </dgm:t>
    </dgm:pt>
    <dgm:pt modelId="{12F00B30-D7E0-4335-9A80-4D20232C25B1}" type="pres">
      <dgm:prSet presAssocID="{782559F6-3619-434E-989C-F8545BE315EF}" presName="spacer" presStyleCnt="0"/>
      <dgm:spPr/>
    </dgm:pt>
    <dgm:pt modelId="{0969C0CA-3354-4F0D-9F87-69AA13E2C9A9}" type="pres">
      <dgm:prSet presAssocID="{20178D6A-76CA-4572-A79F-D94E4FC1026A}" presName="parentText" presStyleLbl="node1" presStyleIdx="4" presStyleCnt="5">
        <dgm:presLayoutVars>
          <dgm:chMax val="0"/>
          <dgm:bulletEnabled val="1"/>
        </dgm:presLayoutVars>
      </dgm:prSet>
      <dgm:spPr/>
      <dgm:t>
        <a:bodyPr/>
        <a:lstStyle/>
        <a:p>
          <a:endParaRPr lang="de-DE"/>
        </a:p>
      </dgm:t>
    </dgm:pt>
  </dgm:ptLst>
  <dgm:cxnLst>
    <dgm:cxn modelId="{E48D7980-AD9F-4E4F-B523-49D84E27F406}" srcId="{AE98670F-AD0F-45D7-BC67-14F73511E989}" destId="{57F403E5-BDAE-4A44-80CB-1D556DFDF45D}" srcOrd="3" destOrd="0" parTransId="{C6538BB7-245E-46F2-9643-0E265557413B}" sibTransId="{782559F6-3619-434E-989C-F8545BE315EF}"/>
    <dgm:cxn modelId="{F2930E06-55E7-4976-AD61-66FB2976E66A}" srcId="{AE98670F-AD0F-45D7-BC67-14F73511E989}" destId="{45BCCD79-22FE-43E4-AE7D-7A218EA45EE6}" srcOrd="2" destOrd="0" parTransId="{83C40403-2429-4229-9C6D-F543D5C3C481}" sibTransId="{529F4272-2C59-488D-A627-12CBD06209B2}"/>
    <dgm:cxn modelId="{1F09D90C-5EE3-4814-8384-259CA86FA3E2}" type="presOf" srcId="{45BCCD79-22FE-43E4-AE7D-7A218EA45EE6}" destId="{994DD894-4FA3-45A2-BB68-F061DAB72B08}" srcOrd="0" destOrd="0" presId="urn:microsoft.com/office/officeart/2005/8/layout/vList2"/>
    <dgm:cxn modelId="{20FE7964-B9F8-440D-871D-664544B92F2B}" srcId="{AE98670F-AD0F-45D7-BC67-14F73511E989}" destId="{772AFBB6-9E6E-483E-9C20-AF3850109531}" srcOrd="0" destOrd="0" parTransId="{DCD16293-D522-44EA-94B7-DDBC2F17CD05}" sibTransId="{E2099F3C-6325-47AD-8D62-7AB48ADD805C}"/>
    <dgm:cxn modelId="{C39BD034-C0F6-497C-A975-9058AC02937A}" type="presOf" srcId="{57F403E5-BDAE-4A44-80CB-1D556DFDF45D}" destId="{5796F72E-5CA4-4C2B-B5B4-0AE49FF1E2EC}" srcOrd="0" destOrd="0" presId="urn:microsoft.com/office/officeart/2005/8/layout/vList2"/>
    <dgm:cxn modelId="{9CD35D93-0D05-410D-8527-AD7994805085}" type="presOf" srcId="{B9C9AE53-7518-4C57-8BFE-F0E309FAF59D}" destId="{E67C7B1A-F776-4865-A841-1AC9AFBCB94A}" srcOrd="0" destOrd="0" presId="urn:microsoft.com/office/officeart/2005/8/layout/vList2"/>
    <dgm:cxn modelId="{291844E7-2B01-4968-80B0-0F90CF7D4C97}" srcId="{AE98670F-AD0F-45D7-BC67-14F73511E989}" destId="{B9C9AE53-7518-4C57-8BFE-F0E309FAF59D}" srcOrd="1" destOrd="0" parTransId="{191DBC66-232F-4B98-8B14-EF8F8A86E51B}" sibTransId="{0E292EB5-E3CE-4555-9F93-25D1D15FEDC0}"/>
    <dgm:cxn modelId="{A2C55D80-36DA-48E4-9601-1303E66CD9B1}" type="presOf" srcId="{772AFBB6-9E6E-483E-9C20-AF3850109531}" destId="{30DB3FC9-C4E3-4746-8996-CE31A63D0E80}" srcOrd="0" destOrd="0" presId="urn:microsoft.com/office/officeart/2005/8/layout/vList2"/>
    <dgm:cxn modelId="{1D11DE56-C31B-4443-9D2F-A231C08587A9}" type="presOf" srcId="{AE98670F-AD0F-45D7-BC67-14F73511E989}" destId="{85754064-07E5-48AB-A607-CD769568B949}" srcOrd="0" destOrd="0" presId="urn:microsoft.com/office/officeart/2005/8/layout/vList2"/>
    <dgm:cxn modelId="{F76DE818-3D9D-45D0-A866-0F90DBF122D8}" srcId="{AE98670F-AD0F-45D7-BC67-14F73511E989}" destId="{20178D6A-76CA-4572-A79F-D94E4FC1026A}" srcOrd="4" destOrd="0" parTransId="{F041FDA5-FC8F-4AED-876A-FA4DB4CAD3C7}" sibTransId="{55F501DD-F4FE-4465-A4E4-47253F44E832}"/>
    <dgm:cxn modelId="{CF346A19-C4D9-420F-93B2-2E82D1E9744E}" type="presOf" srcId="{20178D6A-76CA-4572-A79F-D94E4FC1026A}" destId="{0969C0CA-3354-4F0D-9F87-69AA13E2C9A9}" srcOrd="0" destOrd="0" presId="urn:microsoft.com/office/officeart/2005/8/layout/vList2"/>
    <dgm:cxn modelId="{B8F1CC15-28F1-4718-8643-6DEA4B4C1312}" type="presParOf" srcId="{85754064-07E5-48AB-A607-CD769568B949}" destId="{30DB3FC9-C4E3-4746-8996-CE31A63D0E80}" srcOrd="0" destOrd="0" presId="urn:microsoft.com/office/officeart/2005/8/layout/vList2"/>
    <dgm:cxn modelId="{4836CBFF-197C-4B39-AA4C-4612DA2923D5}" type="presParOf" srcId="{85754064-07E5-48AB-A607-CD769568B949}" destId="{164DB842-F3CA-420B-8204-66FD724115E2}" srcOrd="1" destOrd="0" presId="urn:microsoft.com/office/officeart/2005/8/layout/vList2"/>
    <dgm:cxn modelId="{B9FB6997-9761-418E-9536-A0621329D17D}" type="presParOf" srcId="{85754064-07E5-48AB-A607-CD769568B949}" destId="{E67C7B1A-F776-4865-A841-1AC9AFBCB94A}" srcOrd="2" destOrd="0" presId="urn:microsoft.com/office/officeart/2005/8/layout/vList2"/>
    <dgm:cxn modelId="{0E57D151-0487-4457-A458-A7DEEA8F1A38}" type="presParOf" srcId="{85754064-07E5-48AB-A607-CD769568B949}" destId="{74BB56C9-994B-438A-9593-57AC6FBBB42D}" srcOrd="3" destOrd="0" presId="urn:microsoft.com/office/officeart/2005/8/layout/vList2"/>
    <dgm:cxn modelId="{D6F28D06-9835-44FC-8100-9AD218BD3834}" type="presParOf" srcId="{85754064-07E5-48AB-A607-CD769568B949}" destId="{994DD894-4FA3-45A2-BB68-F061DAB72B08}" srcOrd="4" destOrd="0" presId="urn:microsoft.com/office/officeart/2005/8/layout/vList2"/>
    <dgm:cxn modelId="{97B31A14-C974-409E-95E4-A5895FD3CCD2}" type="presParOf" srcId="{85754064-07E5-48AB-A607-CD769568B949}" destId="{7CF9E334-4540-468F-9187-9B6AC241B496}" srcOrd="5" destOrd="0" presId="urn:microsoft.com/office/officeart/2005/8/layout/vList2"/>
    <dgm:cxn modelId="{EF51590C-80FE-429A-997A-4A37BC4950A2}" type="presParOf" srcId="{85754064-07E5-48AB-A607-CD769568B949}" destId="{5796F72E-5CA4-4C2B-B5B4-0AE49FF1E2EC}" srcOrd="6" destOrd="0" presId="urn:microsoft.com/office/officeart/2005/8/layout/vList2"/>
    <dgm:cxn modelId="{07D5F1C0-0761-483A-987F-ABEB0B4628ED}" type="presParOf" srcId="{85754064-07E5-48AB-A607-CD769568B949}" destId="{12F00B30-D7E0-4335-9A80-4D20232C25B1}" srcOrd="7" destOrd="0" presId="urn:microsoft.com/office/officeart/2005/8/layout/vList2"/>
    <dgm:cxn modelId="{740218B8-B308-40F4-B397-8FDD40D08B65}" type="presParOf" srcId="{85754064-07E5-48AB-A607-CD769568B949}" destId="{0969C0CA-3354-4F0D-9F87-69AA13E2C9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a:solidFill>
          <a:schemeClr val="accent1">
            <a:lumMod val="20000"/>
            <a:lumOff val="80000"/>
          </a:schemeClr>
        </a:solidFill>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lumMod val="20000"/>
            <a:lumOff val="80000"/>
          </a:schemeClr>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60000"/>
            <a:lumOff val="4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20000"/>
            <a:lumOff val="8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t>
        <a:bodyPr/>
        <a:lstStyle/>
        <a:p>
          <a:endParaRPr lang="de-DE"/>
        </a:p>
      </dgm:t>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dgm:spPr/>
      <dgm:t>
        <a:bodyPr/>
        <a:lstStyle/>
        <a:p>
          <a:endParaRPr lang="de-DE"/>
        </a:p>
      </dgm:t>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t>
        <a:bodyPr/>
        <a:lstStyle/>
        <a:p>
          <a:endParaRPr lang="de-DE"/>
        </a:p>
      </dgm:t>
    </dgm:pt>
    <dgm:pt modelId="{C5219E9E-C7BD-4B53-A40A-282A87D6953A}" type="pres">
      <dgm:prSet presAssocID="{BD3AFFA8-9F60-4DAD-B150-DA04B8C914FF}" presName="tile2" presStyleLbl="node1" presStyleIdx="1" presStyleCnt="4"/>
      <dgm:spPr/>
      <dgm:t>
        <a:bodyPr/>
        <a:lstStyle/>
        <a:p>
          <a:endParaRPr lang="de-DE"/>
        </a:p>
      </dgm:t>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t>
        <a:bodyPr/>
        <a:lstStyle/>
        <a:p>
          <a:endParaRPr lang="de-DE"/>
        </a:p>
      </dgm:t>
    </dgm:pt>
    <dgm:pt modelId="{6A3C0B06-1D46-4DEB-A3E9-220BC5248C5A}" type="pres">
      <dgm:prSet presAssocID="{BD3AFFA8-9F60-4DAD-B150-DA04B8C914FF}" presName="tile3" presStyleLbl="node1" presStyleIdx="2" presStyleCnt="4"/>
      <dgm:spPr/>
      <dgm:t>
        <a:bodyPr/>
        <a:lstStyle/>
        <a:p>
          <a:endParaRPr lang="de-DE"/>
        </a:p>
      </dgm:t>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t>
        <a:bodyPr/>
        <a:lstStyle/>
        <a:p>
          <a:endParaRPr lang="de-DE"/>
        </a:p>
      </dgm:t>
    </dgm:pt>
    <dgm:pt modelId="{FCA8BF66-2E5E-4671-9D61-7B893E07E031}" type="pres">
      <dgm:prSet presAssocID="{BD3AFFA8-9F60-4DAD-B150-DA04B8C914FF}" presName="tile4" presStyleLbl="node1" presStyleIdx="3" presStyleCnt="4"/>
      <dgm:spPr/>
      <dgm:t>
        <a:bodyPr/>
        <a:lstStyle/>
        <a:p>
          <a:endParaRPr lang="de-DE"/>
        </a:p>
      </dgm:t>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t>
        <a:bodyPr/>
        <a:lstStyle/>
        <a:p>
          <a:endParaRPr lang="de-DE"/>
        </a:p>
      </dgm:t>
    </dgm:pt>
    <dgm:pt modelId="{0529FF51-EE84-47F1-8B60-21A9C8F51D93}" type="pres">
      <dgm:prSet presAssocID="{BD3AFFA8-9F60-4DAD-B150-DA04B8C914FF}" presName="centerTile" presStyleLbl="fgShp" presStyleIdx="0" presStyleCnt="1">
        <dgm:presLayoutVars>
          <dgm:chMax val="0"/>
          <dgm:chPref val="0"/>
        </dgm:presLayoutVars>
      </dgm:prSet>
      <dgm:spPr/>
      <dgm:t>
        <a:bodyPr/>
        <a:lstStyle/>
        <a:p>
          <a:endParaRPr lang="de-DE"/>
        </a:p>
      </dgm:t>
    </dgm:pt>
  </dgm:ptLst>
  <dgm:cxnLst>
    <dgm:cxn modelId="{A1B0067C-F1BB-4BD9-8EDC-AD5D322ABAF8}" srcId="{25CEF546-2536-4923-BA41-446253E1C8B4}" destId="{DDF4D66F-0324-48D2-A4AC-E88769668F77}" srcOrd="1" destOrd="0" parTransId="{EB418E7A-D0AC-4503-B045-58A97687DC61}" sibTransId="{801AD8F7-CE81-4094-BFF7-CE35669C43A9}"/>
    <dgm:cxn modelId="{2B3861E6-2416-41BE-BF6C-6923E90077E1}" type="presOf" srcId="{24C96195-179A-4DE6-AA9E-AFA9C30B035C}" destId="{A6643A2D-E872-45C1-A866-AFC71ACD8119}" srcOrd="1" destOrd="0" presId="urn:microsoft.com/office/officeart/2005/8/layout/matrix1"/>
    <dgm:cxn modelId="{5B0C3A20-4469-437E-BF00-6E9B8B78A77C}" type="presOf" srcId="{24C96195-179A-4DE6-AA9E-AFA9C30B035C}" destId="{6A3C0B06-1D46-4DEB-A3E9-220BC5248C5A}" srcOrd="0" destOrd="0" presId="urn:microsoft.com/office/officeart/2005/8/layout/matrix1"/>
    <dgm:cxn modelId="{21384842-9495-4FAA-93CA-1268A6401B28}" type="presOf" srcId="{BD3AFFA8-9F60-4DAD-B150-DA04B8C914FF}" destId="{B171752F-BBC0-47CE-AF0D-42D8C3352C7B}"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B85EDB8D-6FE3-4AF1-9042-A7694E95A2F5}" type="presOf" srcId="{80ED2D47-C5D4-4EF8-A583-5F666492F55F}" destId="{FCA8BF66-2E5E-4671-9D61-7B893E07E031}"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FB13B71-A12A-4319-A422-AD787FF62B5A}" type="presOf" srcId="{25CEF546-2536-4923-BA41-446253E1C8B4}" destId="{0529FF51-EE84-47F1-8B60-21A9C8F51D93}"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EB7FE7-6D2D-4D18-9BBB-D29C84E618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7E9DE55-B66D-46CE-A587-5F342D069388}">
      <dgm:prSet/>
      <dgm:spPr/>
      <dgm:t>
        <a:bodyPr/>
        <a:lstStyle/>
        <a:p>
          <a:r>
            <a:rPr lang="de-DE"/>
            <a:t>Lagerungsbedingungen von Medikamenten auf Packungsbeilage prüfen</a:t>
          </a:r>
        </a:p>
      </dgm:t>
    </dgm:pt>
    <dgm:pt modelId="{96BA1404-A891-4895-A168-AC82DFE90759}" type="parTrans" cxnId="{07DFA65C-6050-48DF-8C2C-E5748424B1E7}">
      <dgm:prSet/>
      <dgm:spPr/>
      <dgm:t>
        <a:bodyPr/>
        <a:lstStyle/>
        <a:p>
          <a:endParaRPr lang="de-DE"/>
        </a:p>
      </dgm:t>
    </dgm:pt>
    <dgm:pt modelId="{7058AF8A-F3DB-405A-A8AC-AD1724A5B734}" type="sibTrans" cxnId="{07DFA65C-6050-48DF-8C2C-E5748424B1E7}">
      <dgm:prSet/>
      <dgm:spPr/>
      <dgm:t>
        <a:bodyPr/>
        <a:lstStyle/>
        <a:p>
          <a:endParaRPr lang="de-DE"/>
        </a:p>
      </dgm:t>
    </dgm:pt>
    <dgm:pt modelId="{A0B3A83C-EFC0-4B88-A97C-F6193C4DBD88}">
      <dgm:prSet/>
      <dgm:spPr/>
      <dgm:t>
        <a:bodyPr/>
        <a:lstStyle/>
        <a:p>
          <a:r>
            <a:rPr lang="de-DE" dirty="0"/>
            <a:t>Keine Temperaturgrenze benannt: Lagerung wurde bei 40°C/ 75%iger Luftfeuchtigkeit getestet</a:t>
          </a:r>
        </a:p>
      </dgm:t>
    </dgm:pt>
    <dgm:pt modelId="{A824F313-CE01-478B-83D0-C2C043452CE5}" type="parTrans" cxnId="{AFC88CEB-B795-4622-B358-AB55FD216648}">
      <dgm:prSet/>
      <dgm:spPr/>
      <dgm:t>
        <a:bodyPr/>
        <a:lstStyle/>
        <a:p>
          <a:endParaRPr lang="de-DE"/>
        </a:p>
      </dgm:t>
    </dgm:pt>
    <dgm:pt modelId="{648A7946-3C6D-493A-B827-091EE228B828}" type="sibTrans" cxnId="{AFC88CEB-B795-4622-B358-AB55FD216648}">
      <dgm:prSet/>
      <dgm:spPr/>
      <dgm:t>
        <a:bodyPr/>
        <a:lstStyle/>
        <a:p>
          <a:endParaRPr lang="de-DE"/>
        </a:p>
      </dgm:t>
    </dgm:pt>
    <dgm:pt modelId="{48D727E4-D08E-4F20-A039-156CE15253DF}">
      <dgm:prSet/>
      <dgm:spPr/>
      <dgm:t>
        <a:bodyPr/>
        <a:lstStyle/>
        <a:p>
          <a:r>
            <a:rPr lang="de-DE" dirty="0"/>
            <a:t>Explizite Temperaturgrenze genannt: Bis zu diesem Wert wurde eine erforderliche Stabilität bei Langzeittestung gezeigt. Dies muss aber nicht bedeuten, dass bei höheren Temperaturen keine Stabilität besteht und kurzzeitige Überschreitungen zu einem Qualitätsverlust führen (häufig trotzdem stabil)</a:t>
          </a:r>
        </a:p>
      </dgm:t>
    </dgm:pt>
    <dgm:pt modelId="{750EB15A-F446-4EEF-846B-4DCD0A06DF8C}" type="parTrans" cxnId="{8E0D129C-719B-429F-9C69-7637D9972552}">
      <dgm:prSet/>
      <dgm:spPr/>
      <dgm:t>
        <a:bodyPr/>
        <a:lstStyle/>
        <a:p>
          <a:endParaRPr lang="de-DE"/>
        </a:p>
      </dgm:t>
    </dgm:pt>
    <dgm:pt modelId="{585CE1E2-A206-420C-BFB9-31503DC6AC64}" type="sibTrans" cxnId="{8E0D129C-719B-429F-9C69-7637D9972552}">
      <dgm:prSet/>
      <dgm:spPr/>
      <dgm:t>
        <a:bodyPr/>
        <a:lstStyle/>
        <a:p>
          <a:endParaRPr lang="de-DE"/>
        </a:p>
      </dgm:t>
    </dgm:pt>
    <dgm:pt modelId="{68AE0F13-562C-402E-BF94-E368BB874914}" type="pres">
      <dgm:prSet presAssocID="{11EB7FE7-6D2D-4D18-9BBB-D29C84E61882}" presName="linear" presStyleCnt="0">
        <dgm:presLayoutVars>
          <dgm:animLvl val="lvl"/>
          <dgm:resizeHandles val="exact"/>
        </dgm:presLayoutVars>
      </dgm:prSet>
      <dgm:spPr/>
      <dgm:t>
        <a:bodyPr/>
        <a:lstStyle/>
        <a:p>
          <a:endParaRPr lang="de-DE"/>
        </a:p>
      </dgm:t>
    </dgm:pt>
    <dgm:pt modelId="{606D4618-0010-4870-80BC-9EA97ED48BED}" type="pres">
      <dgm:prSet presAssocID="{F7E9DE55-B66D-46CE-A587-5F342D069388}" presName="parentText" presStyleLbl="node1" presStyleIdx="0" presStyleCnt="1">
        <dgm:presLayoutVars>
          <dgm:chMax val="0"/>
          <dgm:bulletEnabled val="1"/>
        </dgm:presLayoutVars>
      </dgm:prSet>
      <dgm:spPr/>
      <dgm:t>
        <a:bodyPr/>
        <a:lstStyle/>
        <a:p>
          <a:endParaRPr lang="de-DE"/>
        </a:p>
      </dgm:t>
    </dgm:pt>
    <dgm:pt modelId="{CFDCC7DF-4FE9-4C17-9E68-B0D88E7251D9}" type="pres">
      <dgm:prSet presAssocID="{F7E9DE55-B66D-46CE-A587-5F342D069388}" presName="childText" presStyleLbl="revTx" presStyleIdx="0" presStyleCnt="1">
        <dgm:presLayoutVars>
          <dgm:bulletEnabled val="1"/>
        </dgm:presLayoutVars>
      </dgm:prSet>
      <dgm:spPr/>
      <dgm:t>
        <a:bodyPr/>
        <a:lstStyle/>
        <a:p>
          <a:endParaRPr lang="de-DE"/>
        </a:p>
      </dgm:t>
    </dgm:pt>
  </dgm:ptLst>
  <dgm:cxnLst>
    <dgm:cxn modelId="{F4F73A2D-4920-411C-90C1-6A7AC2CFB06A}" type="presOf" srcId="{A0B3A83C-EFC0-4B88-A97C-F6193C4DBD88}" destId="{CFDCC7DF-4FE9-4C17-9E68-B0D88E7251D9}" srcOrd="0" destOrd="0" presId="urn:microsoft.com/office/officeart/2005/8/layout/vList2"/>
    <dgm:cxn modelId="{9866A9C3-6436-45E8-84A3-490A55103482}" type="presOf" srcId="{48D727E4-D08E-4F20-A039-156CE15253DF}" destId="{CFDCC7DF-4FE9-4C17-9E68-B0D88E7251D9}" srcOrd="0" destOrd="1" presId="urn:microsoft.com/office/officeart/2005/8/layout/vList2"/>
    <dgm:cxn modelId="{8E0D129C-719B-429F-9C69-7637D9972552}" srcId="{F7E9DE55-B66D-46CE-A587-5F342D069388}" destId="{48D727E4-D08E-4F20-A039-156CE15253DF}" srcOrd="1" destOrd="0" parTransId="{750EB15A-F446-4EEF-846B-4DCD0A06DF8C}" sibTransId="{585CE1E2-A206-420C-BFB9-31503DC6AC64}"/>
    <dgm:cxn modelId="{07DFA65C-6050-48DF-8C2C-E5748424B1E7}" srcId="{11EB7FE7-6D2D-4D18-9BBB-D29C84E61882}" destId="{F7E9DE55-B66D-46CE-A587-5F342D069388}" srcOrd="0" destOrd="0" parTransId="{96BA1404-A891-4895-A168-AC82DFE90759}" sibTransId="{7058AF8A-F3DB-405A-A8AC-AD1724A5B734}"/>
    <dgm:cxn modelId="{AFC88CEB-B795-4622-B358-AB55FD216648}" srcId="{F7E9DE55-B66D-46CE-A587-5F342D069388}" destId="{A0B3A83C-EFC0-4B88-A97C-F6193C4DBD88}" srcOrd="0" destOrd="0" parTransId="{A824F313-CE01-478B-83D0-C2C043452CE5}" sibTransId="{648A7946-3C6D-493A-B827-091EE228B828}"/>
    <dgm:cxn modelId="{E854AE86-F3AA-4D5A-B9DC-9237FA942593}" type="presOf" srcId="{11EB7FE7-6D2D-4D18-9BBB-D29C84E61882}" destId="{68AE0F13-562C-402E-BF94-E368BB874914}" srcOrd="0" destOrd="0" presId="urn:microsoft.com/office/officeart/2005/8/layout/vList2"/>
    <dgm:cxn modelId="{AC9CA45B-D067-4A10-BBB8-712720DB681B}" type="presOf" srcId="{F7E9DE55-B66D-46CE-A587-5F342D069388}" destId="{606D4618-0010-4870-80BC-9EA97ED48BED}" srcOrd="0" destOrd="0" presId="urn:microsoft.com/office/officeart/2005/8/layout/vList2"/>
    <dgm:cxn modelId="{1C914467-F80D-4ABA-985F-526260577EA2}" type="presParOf" srcId="{68AE0F13-562C-402E-BF94-E368BB874914}" destId="{606D4618-0010-4870-80BC-9EA97ED48BED}" srcOrd="0" destOrd="0" presId="urn:microsoft.com/office/officeart/2005/8/layout/vList2"/>
    <dgm:cxn modelId="{90F9B84C-C885-4E44-BED8-DD7B18968AC4}" type="presParOf" srcId="{68AE0F13-562C-402E-BF94-E368BB874914}" destId="{CFDCC7DF-4FE9-4C17-9E68-B0D88E7251D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1F9AE-ABDE-446B-9412-3D0331C5A2F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EB73ED9-018B-4DD1-B76D-AB21A05862CB}">
      <dgm:prSet/>
      <dgm:spPr>
        <a:solidFill>
          <a:schemeClr val="accent1">
            <a:lumMod val="40000"/>
            <a:lumOff val="60000"/>
          </a:schemeClr>
        </a:solidFill>
      </dgm:spPr>
      <dgm:t>
        <a:bodyPr/>
        <a:lstStyle/>
        <a:p>
          <a:r>
            <a:rPr lang="de-DE" b="1" dirty="0"/>
            <a:t>2. Hitzeaktionspläne und Handlungsmöglichkeiten für Ärzte</a:t>
          </a:r>
          <a:endParaRPr lang="en-US" b="1" dirty="0"/>
        </a:p>
      </dgm:t>
    </dgm:pt>
    <dgm:pt modelId="{939725E3-32BC-4477-B719-389543CCC065}" type="parTrans" cxnId="{1C0B24C1-839D-46EF-B182-8852A92B525D}">
      <dgm:prSet/>
      <dgm:spPr/>
      <dgm:t>
        <a:bodyPr/>
        <a:lstStyle/>
        <a:p>
          <a:endParaRPr lang="en-US"/>
        </a:p>
      </dgm:t>
    </dgm:pt>
    <dgm:pt modelId="{9EFB8EDD-9345-4AE3-9B04-C6601F353FA7}" type="sibTrans" cxnId="{1C0B24C1-839D-46EF-B182-8852A92B525D}">
      <dgm:prSet/>
      <dgm:spPr/>
      <dgm:t>
        <a:bodyPr/>
        <a:lstStyle/>
        <a:p>
          <a:endParaRPr lang="en-US"/>
        </a:p>
      </dgm:t>
    </dgm:pt>
    <dgm:pt modelId="{AB0C7876-1065-44D2-B428-4E1DBDD66381}">
      <dgm:prSet/>
      <dgm:spPr>
        <a:solidFill>
          <a:schemeClr val="accent1">
            <a:lumMod val="50000"/>
          </a:schemeClr>
        </a:solidFill>
      </dgm:spPr>
      <dgm:t>
        <a:bodyPr/>
        <a:lstStyle/>
        <a:p>
          <a:r>
            <a:rPr lang="de-DE" b="1" dirty="0"/>
            <a:t>1. Hitzebedingte Gesundheitsschäden und Risikofaktoren</a:t>
          </a:r>
          <a:endParaRPr lang="en-US" b="1" dirty="0"/>
        </a:p>
      </dgm:t>
    </dgm:pt>
    <dgm:pt modelId="{4A6A1586-DAA1-468A-A013-451A0BA0F382}" type="parTrans" cxnId="{00125A0E-1DC6-43AA-82FD-71A61810FAA9}">
      <dgm:prSet/>
      <dgm:spPr/>
      <dgm:t>
        <a:bodyPr/>
        <a:lstStyle/>
        <a:p>
          <a:endParaRPr lang="en-US"/>
        </a:p>
      </dgm:t>
    </dgm:pt>
    <dgm:pt modelId="{23DADD63-CF77-4937-B8EA-A453D5DC9EB6}" type="sibTrans" cxnId="{00125A0E-1DC6-43AA-82FD-71A61810FAA9}">
      <dgm:prSet/>
      <dgm:spPr/>
      <dgm:t>
        <a:bodyPr/>
        <a:lstStyle/>
        <a:p>
          <a:endParaRPr lang="en-US"/>
        </a:p>
      </dgm:t>
    </dgm:pt>
    <dgm:pt modelId="{8177F3C3-DA82-4D70-A06B-2F71C49373AC}">
      <dgm:prSet/>
      <dgm:spPr>
        <a:solidFill>
          <a:schemeClr val="accent1">
            <a:lumMod val="40000"/>
            <a:lumOff val="60000"/>
          </a:schemeClr>
        </a:solidFill>
      </dgm:spPr>
      <dgm:t>
        <a:bodyPr/>
        <a:lstStyle/>
        <a:p>
          <a:r>
            <a:rPr lang="de-DE" b="1" dirty="0"/>
            <a:t>3. Fazit für die Praxis</a:t>
          </a:r>
          <a:endParaRPr lang="en-US" b="1" dirty="0"/>
        </a:p>
      </dgm:t>
    </dgm:pt>
    <dgm:pt modelId="{54C95954-1AB4-4F5A-B2F4-64FB56A2ED29}" type="parTrans" cxnId="{EB5109AF-A9EC-43E3-92BC-EE2F9BC210D2}">
      <dgm:prSet/>
      <dgm:spPr/>
      <dgm:t>
        <a:bodyPr/>
        <a:lstStyle/>
        <a:p>
          <a:endParaRPr lang="en-US"/>
        </a:p>
      </dgm:t>
    </dgm:pt>
    <dgm:pt modelId="{5D07576F-0A30-4AE2-AE19-0E89D3F29F2D}" type="sibTrans" cxnId="{EB5109AF-A9EC-43E3-92BC-EE2F9BC210D2}">
      <dgm:prSet/>
      <dgm:spPr/>
      <dgm:t>
        <a:bodyPr/>
        <a:lstStyle/>
        <a:p>
          <a:endParaRPr lang="en-US"/>
        </a:p>
      </dgm:t>
    </dgm:pt>
    <dgm:pt modelId="{F6F56A66-86AE-4870-AA9F-419C01910BB1}" type="pres">
      <dgm:prSet presAssocID="{50D1F9AE-ABDE-446B-9412-3D0331C5A2FA}" presName="linear" presStyleCnt="0">
        <dgm:presLayoutVars>
          <dgm:animLvl val="lvl"/>
          <dgm:resizeHandles val="exact"/>
        </dgm:presLayoutVars>
      </dgm:prSet>
      <dgm:spPr/>
      <dgm:t>
        <a:bodyPr/>
        <a:lstStyle/>
        <a:p>
          <a:endParaRPr lang="de-DE"/>
        </a:p>
      </dgm:t>
    </dgm:pt>
    <dgm:pt modelId="{EECBEDE5-F632-4F74-899D-58007695FD32}" type="pres">
      <dgm:prSet presAssocID="{AB0C7876-1065-44D2-B428-4E1DBDD66381}" presName="parentText" presStyleLbl="node1" presStyleIdx="0" presStyleCnt="3" custLinFactNeighborY="-34321">
        <dgm:presLayoutVars>
          <dgm:chMax val="0"/>
          <dgm:bulletEnabled val="1"/>
        </dgm:presLayoutVars>
      </dgm:prSet>
      <dgm:spPr/>
      <dgm:t>
        <a:bodyPr/>
        <a:lstStyle/>
        <a:p>
          <a:endParaRPr lang="de-DE"/>
        </a:p>
      </dgm:t>
    </dgm:pt>
    <dgm:pt modelId="{46515D0E-7F5B-4A16-8436-6990A3CB4867}" type="pres">
      <dgm:prSet presAssocID="{23DADD63-CF77-4937-B8EA-A453D5DC9EB6}" presName="spacer" presStyleCnt="0"/>
      <dgm:spPr/>
    </dgm:pt>
    <dgm:pt modelId="{9703458C-E0A1-4EC9-B661-93E496CE4272}" type="pres">
      <dgm:prSet presAssocID="{AEB73ED9-018B-4DD1-B76D-AB21A05862CB}" presName="parentText" presStyleLbl="node1" presStyleIdx="1" presStyleCnt="3">
        <dgm:presLayoutVars>
          <dgm:chMax val="0"/>
          <dgm:bulletEnabled val="1"/>
        </dgm:presLayoutVars>
      </dgm:prSet>
      <dgm:spPr/>
      <dgm:t>
        <a:bodyPr/>
        <a:lstStyle/>
        <a:p>
          <a:endParaRPr lang="de-DE"/>
        </a:p>
      </dgm:t>
    </dgm:pt>
    <dgm:pt modelId="{6F7DF196-B5E5-4F37-A821-40E09ED81F2B}" type="pres">
      <dgm:prSet presAssocID="{9EFB8EDD-9345-4AE3-9B04-C6601F353FA7}" presName="spacer" presStyleCnt="0"/>
      <dgm:spPr/>
    </dgm:pt>
    <dgm:pt modelId="{4BF8F57C-B564-4EF0-AEA5-692C6E815FCF}" type="pres">
      <dgm:prSet presAssocID="{8177F3C3-DA82-4D70-A06B-2F71C49373AC}" presName="parentText" presStyleLbl="node1" presStyleIdx="2" presStyleCnt="3">
        <dgm:presLayoutVars>
          <dgm:chMax val="0"/>
          <dgm:bulletEnabled val="1"/>
        </dgm:presLayoutVars>
      </dgm:prSet>
      <dgm:spPr/>
      <dgm:t>
        <a:bodyPr/>
        <a:lstStyle/>
        <a:p>
          <a:endParaRPr lang="de-DE"/>
        </a:p>
      </dgm:t>
    </dgm:pt>
  </dgm:ptLst>
  <dgm:cxnLst>
    <dgm:cxn modelId="{2C0D1E8D-1FFC-4770-BC06-682C62CBE1DF}" type="presOf" srcId="{AEB73ED9-018B-4DD1-B76D-AB21A05862CB}" destId="{9703458C-E0A1-4EC9-B661-93E496CE4272}" srcOrd="0" destOrd="0" presId="urn:microsoft.com/office/officeart/2005/8/layout/vList2"/>
    <dgm:cxn modelId="{1C0B24C1-839D-46EF-B182-8852A92B525D}" srcId="{50D1F9AE-ABDE-446B-9412-3D0331C5A2FA}" destId="{AEB73ED9-018B-4DD1-B76D-AB21A05862CB}" srcOrd="1" destOrd="0" parTransId="{939725E3-32BC-4477-B719-389543CCC065}" sibTransId="{9EFB8EDD-9345-4AE3-9B04-C6601F353FA7}"/>
    <dgm:cxn modelId="{05250656-168A-4578-BD9A-DCC8EAD95474}" type="presOf" srcId="{AB0C7876-1065-44D2-B428-4E1DBDD66381}" destId="{EECBEDE5-F632-4F74-899D-58007695FD32}" srcOrd="0" destOrd="0" presId="urn:microsoft.com/office/officeart/2005/8/layout/vList2"/>
    <dgm:cxn modelId="{EB5109AF-A9EC-43E3-92BC-EE2F9BC210D2}" srcId="{50D1F9AE-ABDE-446B-9412-3D0331C5A2FA}" destId="{8177F3C3-DA82-4D70-A06B-2F71C49373AC}" srcOrd="2" destOrd="0" parTransId="{54C95954-1AB4-4F5A-B2F4-64FB56A2ED29}" sibTransId="{5D07576F-0A30-4AE2-AE19-0E89D3F29F2D}"/>
    <dgm:cxn modelId="{00125A0E-1DC6-43AA-82FD-71A61810FAA9}" srcId="{50D1F9AE-ABDE-446B-9412-3D0331C5A2FA}" destId="{AB0C7876-1065-44D2-B428-4E1DBDD66381}" srcOrd="0" destOrd="0" parTransId="{4A6A1586-DAA1-468A-A013-451A0BA0F382}" sibTransId="{23DADD63-CF77-4937-B8EA-A453D5DC9EB6}"/>
    <dgm:cxn modelId="{515B9C95-1B74-4D67-9659-D696E4B4EACE}" type="presOf" srcId="{8177F3C3-DA82-4D70-A06B-2F71C49373AC}" destId="{4BF8F57C-B564-4EF0-AEA5-692C6E815FCF}" srcOrd="0" destOrd="0" presId="urn:microsoft.com/office/officeart/2005/8/layout/vList2"/>
    <dgm:cxn modelId="{7C8B18BC-159D-491E-948E-3A51DE7E5464}" type="presOf" srcId="{50D1F9AE-ABDE-446B-9412-3D0331C5A2FA}" destId="{F6F56A66-86AE-4870-AA9F-419C01910BB1}" srcOrd="0" destOrd="0" presId="urn:microsoft.com/office/officeart/2005/8/layout/vList2"/>
    <dgm:cxn modelId="{C920B549-1658-4ED0-8E6A-2D3C2B22A65D}" type="presParOf" srcId="{F6F56A66-86AE-4870-AA9F-419C01910BB1}" destId="{EECBEDE5-F632-4F74-899D-58007695FD32}" srcOrd="0" destOrd="0" presId="urn:microsoft.com/office/officeart/2005/8/layout/vList2"/>
    <dgm:cxn modelId="{0FB335F5-EE82-41A7-8ED0-B4DEA9146555}" type="presParOf" srcId="{F6F56A66-86AE-4870-AA9F-419C01910BB1}" destId="{46515D0E-7F5B-4A16-8436-6990A3CB4867}" srcOrd="1" destOrd="0" presId="urn:microsoft.com/office/officeart/2005/8/layout/vList2"/>
    <dgm:cxn modelId="{A0909ECD-408D-4387-8A6B-C5DB6CD21513}" type="presParOf" srcId="{F6F56A66-86AE-4870-AA9F-419C01910BB1}" destId="{9703458C-E0A1-4EC9-B661-93E496CE4272}" srcOrd="2" destOrd="0" presId="urn:microsoft.com/office/officeart/2005/8/layout/vList2"/>
    <dgm:cxn modelId="{5B64455E-C52E-4071-836C-3AE606CF43C5}" type="presParOf" srcId="{F6F56A66-86AE-4870-AA9F-419C01910BB1}" destId="{6F7DF196-B5E5-4F37-A821-40E09ED81F2B}" srcOrd="3" destOrd="0" presId="urn:microsoft.com/office/officeart/2005/8/layout/vList2"/>
    <dgm:cxn modelId="{563551E1-1BF7-4979-93F1-04DFBCECE27E}" type="presParOf" srcId="{F6F56A66-86AE-4870-AA9F-419C01910BB1}" destId="{4BF8F57C-B564-4EF0-AEA5-692C6E815F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D16E5A-AD97-4D81-B530-A38AB1C025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6B9B4963-6186-409B-ADD0-EA5A1A657FAD}">
      <dgm:prSet/>
      <dgm:spPr/>
      <dgm:t>
        <a:bodyPr/>
        <a:lstStyle/>
        <a:p>
          <a:r>
            <a:rPr lang="de-DE"/>
            <a:t>Herzinsuffizienz, Koronare Herzkrankheit</a:t>
          </a:r>
        </a:p>
      </dgm:t>
    </dgm:pt>
    <dgm:pt modelId="{6435A7C7-1854-4E12-8664-72583BB441AE}" type="parTrans" cxnId="{827E75DA-B798-4ED3-AFE5-15D286BD89C5}">
      <dgm:prSet/>
      <dgm:spPr/>
      <dgm:t>
        <a:bodyPr/>
        <a:lstStyle/>
        <a:p>
          <a:endParaRPr lang="de-DE"/>
        </a:p>
      </dgm:t>
    </dgm:pt>
    <dgm:pt modelId="{EA2A995F-F84F-496B-A4C4-A8EF580B768E}" type="sibTrans" cxnId="{827E75DA-B798-4ED3-AFE5-15D286BD89C5}">
      <dgm:prSet/>
      <dgm:spPr/>
      <dgm:t>
        <a:bodyPr/>
        <a:lstStyle/>
        <a:p>
          <a:endParaRPr lang="de-DE"/>
        </a:p>
      </dgm:t>
    </dgm:pt>
    <dgm:pt modelId="{FFB90A2F-0502-4CA7-8640-50493449A5AE}">
      <dgm:prSet/>
      <dgm:spPr/>
      <dgm:t>
        <a:bodyPr/>
        <a:lstStyle/>
        <a:p>
          <a:r>
            <a:rPr lang="de-DE"/>
            <a:t>Herzzeitvolumen bei Hitze erhöht</a:t>
          </a:r>
        </a:p>
      </dgm:t>
    </dgm:pt>
    <dgm:pt modelId="{F9F99F7B-A9DA-4B59-BA06-69297D8C3D28}" type="parTrans" cxnId="{01F808F6-E701-46A4-8105-8A03F8828363}">
      <dgm:prSet/>
      <dgm:spPr/>
      <dgm:t>
        <a:bodyPr/>
        <a:lstStyle/>
        <a:p>
          <a:endParaRPr lang="de-DE"/>
        </a:p>
      </dgm:t>
    </dgm:pt>
    <dgm:pt modelId="{B91101B5-C650-4847-83F9-2B43E7215B54}" type="sibTrans" cxnId="{01F808F6-E701-46A4-8105-8A03F8828363}">
      <dgm:prSet/>
      <dgm:spPr/>
      <dgm:t>
        <a:bodyPr/>
        <a:lstStyle/>
        <a:p>
          <a:endParaRPr lang="de-DE"/>
        </a:p>
      </dgm:t>
    </dgm:pt>
    <dgm:pt modelId="{E4E470CF-E051-4D46-A8DF-1FAC92F764BC}">
      <dgm:prSet/>
      <dgm:spPr/>
      <dgm:t>
        <a:bodyPr/>
        <a:lstStyle/>
        <a:p>
          <a:r>
            <a:rPr lang="de-DE" dirty="0"/>
            <a:t>Niereninsuffizienz</a:t>
          </a:r>
        </a:p>
      </dgm:t>
    </dgm:pt>
    <dgm:pt modelId="{8916A92B-3BDE-4000-B10F-F287A38AAC7C}" type="parTrans" cxnId="{43AFDE73-34D0-4C05-B065-C865E1CD3474}">
      <dgm:prSet/>
      <dgm:spPr/>
      <dgm:t>
        <a:bodyPr/>
        <a:lstStyle/>
        <a:p>
          <a:endParaRPr lang="de-DE"/>
        </a:p>
      </dgm:t>
    </dgm:pt>
    <dgm:pt modelId="{07645521-C0CA-4A80-8DE2-B2C7AF0E3754}" type="sibTrans" cxnId="{43AFDE73-34D0-4C05-B065-C865E1CD3474}">
      <dgm:prSet/>
      <dgm:spPr/>
      <dgm:t>
        <a:bodyPr/>
        <a:lstStyle/>
        <a:p>
          <a:endParaRPr lang="de-DE"/>
        </a:p>
      </dgm:t>
    </dgm:pt>
    <dgm:pt modelId="{9F009B89-3903-4280-B6CA-B72621020DC3}">
      <dgm:prSet/>
      <dgm:spPr/>
      <dgm:t>
        <a:bodyPr/>
        <a:lstStyle/>
        <a:p>
          <a:r>
            <a:rPr lang="de-DE"/>
            <a:t>Dosis/Einsatz von Diuretika kritisch prüfen</a:t>
          </a:r>
        </a:p>
      </dgm:t>
    </dgm:pt>
    <dgm:pt modelId="{5A4EF777-390D-41FA-B80B-32D37A3D69D8}" type="parTrans" cxnId="{29D08BAA-D07B-4234-AFC1-22F6F79630B2}">
      <dgm:prSet/>
      <dgm:spPr/>
      <dgm:t>
        <a:bodyPr/>
        <a:lstStyle/>
        <a:p>
          <a:endParaRPr lang="de-DE"/>
        </a:p>
      </dgm:t>
    </dgm:pt>
    <dgm:pt modelId="{ED5870DF-6B67-4B0B-80FC-F1B693691355}" type="sibTrans" cxnId="{29D08BAA-D07B-4234-AFC1-22F6F79630B2}">
      <dgm:prSet/>
      <dgm:spPr/>
      <dgm:t>
        <a:bodyPr/>
        <a:lstStyle/>
        <a:p>
          <a:endParaRPr lang="de-DE"/>
        </a:p>
      </dgm:t>
    </dgm:pt>
    <dgm:pt modelId="{2A2CA1CE-AE86-439A-9442-047ACD618B48}">
      <dgm:prSet/>
      <dgm:spPr/>
      <dgm:t>
        <a:bodyPr/>
        <a:lstStyle/>
        <a:p>
          <a:r>
            <a:rPr lang="de-DE"/>
            <a:t>Bestimmung der Retentionsparameter sinnvoll</a:t>
          </a:r>
        </a:p>
      </dgm:t>
    </dgm:pt>
    <dgm:pt modelId="{05BEF965-18AC-4D6E-B3B9-C86B3E85BCE0}" type="parTrans" cxnId="{EF272072-C155-46A6-BF99-71AE957DFF04}">
      <dgm:prSet/>
      <dgm:spPr/>
      <dgm:t>
        <a:bodyPr/>
        <a:lstStyle/>
        <a:p>
          <a:endParaRPr lang="de-DE"/>
        </a:p>
      </dgm:t>
    </dgm:pt>
    <dgm:pt modelId="{54788AB0-2298-412C-AA20-D9C41F12DED5}" type="sibTrans" cxnId="{EF272072-C155-46A6-BF99-71AE957DFF04}">
      <dgm:prSet/>
      <dgm:spPr/>
      <dgm:t>
        <a:bodyPr/>
        <a:lstStyle/>
        <a:p>
          <a:endParaRPr lang="de-DE"/>
        </a:p>
      </dgm:t>
    </dgm:pt>
    <dgm:pt modelId="{7738B78E-ABA2-4D63-A1F7-FFFA801E1EF4}">
      <dgm:prSet/>
      <dgm:spPr/>
      <dgm:t>
        <a:bodyPr/>
        <a:lstStyle/>
        <a:p>
          <a:r>
            <a:rPr lang="de-DE" dirty="0"/>
            <a:t>Bei ansteigenden Retentionswerten ggf. Dosisanpassung der Medikamente erforderlich</a:t>
          </a:r>
        </a:p>
      </dgm:t>
    </dgm:pt>
    <dgm:pt modelId="{9D81F1E7-6EB4-4844-99A1-7D5098AD4CF2}" type="parTrans" cxnId="{847A550C-0F85-4AA9-862D-AD9FED63EFFF}">
      <dgm:prSet/>
      <dgm:spPr/>
      <dgm:t>
        <a:bodyPr/>
        <a:lstStyle/>
        <a:p>
          <a:endParaRPr lang="de-DE"/>
        </a:p>
      </dgm:t>
    </dgm:pt>
    <dgm:pt modelId="{D4EC06D3-DCF4-45C8-8213-8C6C6C2B8FCA}" type="sibTrans" cxnId="{847A550C-0F85-4AA9-862D-AD9FED63EFFF}">
      <dgm:prSet/>
      <dgm:spPr/>
      <dgm:t>
        <a:bodyPr/>
        <a:lstStyle/>
        <a:p>
          <a:endParaRPr lang="de-DE"/>
        </a:p>
      </dgm:t>
    </dgm:pt>
    <dgm:pt modelId="{057EA10E-25AC-497F-B559-A4432AC8609B}">
      <dgm:prSet/>
      <dgm:spPr/>
      <dgm:t>
        <a:bodyPr/>
        <a:lstStyle/>
        <a:p>
          <a:r>
            <a:rPr lang="de-DE"/>
            <a:t>Hilfreiche Webseite  (</a:t>
          </a:r>
          <a:r>
            <a:rPr lang="de-DE">
              <a:hlinkClick xmlns:r="http://schemas.openxmlformats.org/officeDocument/2006/relationships" r:id="rId1"/>
            </a:rPr>
            <a:t>www.dosing.de</a:t>
          </a:r>
          <a:r>
            <a:rPr lang="de-DE"/>
            <a:t>)</a:t>
          </a:r>
        </a:p>
      </dgm:t>
    </dgm:pt>
    <dgm:pt modelId="{7AD4151C-942D-42FA-B86B-1AD564EBF117}" type="parTrans" cxnId="{28720962-B9FE-4DF7-A533-C6E1E51060AB}">
      <dgm:prSet/>
      <dgm:spPr/>
      <dgm:t>
        <a:bodyPr/>
        <a:lstStyle/>
        <a:p>
          <a:endParaRPr lang="de-DE"/>
        </a:p>
      </dgm:t>
    </dgm:pt>
    <dgm:pt modelId="{F2EF44BF-8908-4B40-AD67-6D7E6AC8EF6F}" type="sibTrans" cxnId="{28720962-B9FE-4DF7-A533-C6E1E51060AB}">
      <dgm:prSet/>
      <dgm:spPr/>
      <dgm:t>
        <a:bodyPr/>
        <a:lstStyle/>
        <a:p>
          <a:endParaRPr lang="de-DE"/>
        </a:p>
      </dgm:t>
    </dgm:pt>
    <dgm:pt modelId="{BF926BCB-354E-460D-900F-149CF093DEA7}">
      <dgm:prSet/>
      <dgm:spPr/>
      <dgm:t>
        <a:bodyPr/>
        <a:lstStyle/>
        <a:p>
          <a:r>
            <a:rPr lang="de-DE" dirty="0"/>
            <a:t>Eine Nierenfunktionsstörung (‚</a:t>
          </a:r>
          <a:r>
            <a:rPr lang="de-DE" dirty="0" err="1"/>
            <a:t>acute</a:t>
          </a:r>
          <a:r>
            <a:rPr lang="de-DE" dirty="0"/>
            <a:t> on </a:t>
          </a:r>
          <a:r>
            <a:rPr lang="de-DE" dirty="0" err="1"/>
            <a:t>chronic</a:t>
          </a:r>
          <a:r>
            <a:rPr lang="de-DE" dirty="0"/>
            <a:t>‘) ist eine häufige Ursache für Hospitalisierungen in Hitzewellen</a:t>
          </a:r>
        </a:p>
      </dgm:t>
    </dgm:pt>
    <dgm:pt modelId="{7350713A-A96F-4A70-9128-8D7EFF2EADF4}" type="parTrans" cxnId="{57FFB084-7524-46CE-BEA9-78B3DE3B1073}">
      <dgm:prSet/>
      <dgm:spPr/>
    </dgm:pt>
    <dgm:pt modelId="{E355CD99-6028-4E16-ACC7-1DB49DE193D8}" type="sibTrans" cxnId="{57FFB084-7524-46CE-BEA9-78B3DE3B1073}">
      <dgm:prSet/>
      <dgm:spPr/>
    </dgm:pt>
    <dgm:pt modelId="{B7023223-086C-46E7-BE41-CD6B1A6C4267}" type="pres">
      <dgm:prSet presAssocID="{F8D16E5A-AD97-4D81-B530-A38AB1C025EE}" presName="linear" presStyleCnt="0">
        <dgm:presLayoutVars>
          <dgm:animLvl val="lvl"/>
          <dgm:resizeHandles val="exact"/>
        </dgm:presLayoutVars>
      </dgm:prSet>
      <dgm:spPr/>
      <dgm:t>
        <a:bodyPr/>
        <a:lstStyle/>
        <a:p>
          <a:endParaRPr lang="de-DE"/>
        </a:p>
      </dgm:t>
    </dgm:pt>
    <dgm:pt modelId="{440BEE97-F903-4B82-A98B-A1DC78562152}" type="pres">
      <dgm:prSet presAssocID="{6B9B4963-6186-409B-ADD0-EA5A1A657FAD}" presName="parentText" presStyleLbl="node1" presStyleIdx="0" presStyleCnt="2">
        <dgm:presLayoutVars>
          <dgm:chMax val="0"/>
          <dgm:bulletEnabled val="1"/>
        </dgm:presLayoutVars>
      </dgm:prSet>
      <dgm:spPr/>
      <dgm:t>
        <a:bodyPr/>
        <a:lstStyle/>
        <a:p>
          <a:endParaRPr lang="de-DE"/>
        </a:p>
      </dgm:t>
    </dgm:pt>
    <dgm:pt modelId="{2609C907-0780-4228-8F6B-8EF09494E98D}" type="pres">
      <dgm:prSet presAssocID="{6B9B4963-6186-409B-ADD0-EA5A1A657FAD}" presName="childText" presStyleLbl="revTx" presStyleIdx="0" presStyleCnt="2">
        <dgm:presLayoutVars>
          <dgm:bulletEnabled val="1"/>
        </dgm:presLayoutVars>
      </dgm:prSet>
      <dgm:spPr/>
      <dgm:t>
        <a:bodyPr/>
        <a:lstStyle/>
        <a:p>
          <a:endParaRPr lang="de-DE"/>
        </a:p>
      </dgm:t>
    </dgm:pt>
    <dgm:pt modelId="{F5573E52-A39D-4D76-9338-B95A662CDE1F}" type="pres">
      <dgm:prSet presAssocID="{E4E470CF-E051-4D46-A8DF-1FAC92F764BC}" presName="parentText" presStyleLbl="node1" presStyleIdx="1" presStyleCnt="2">
        <dgm:presLayoutVars>
          <dgm:chMax val="0"/>
          <dgm:bulletEnabled val="1"/>
        </dgm:presLayoutVars>
      </dgm:prSet>
      <dgm:spPr/>
      <dgm:t>
        <a:bodyPr/>
        <a:lstStyle/>
        <a:p>
          <a:endParaRPr lang="de-DE"/>
        </a:p>
      </dgm:t>
    </dgm:pt>
    <dgm:pt modelId="{772ABDD2-77FF-41A4-8BFF-60CB05BDA140}" type="pres">
      <dgm:prSet presAssocID="{E4E470CF-E051-4D46-A8DF-1FAC92F764BC}" presName="childText" presStyleLbl="revTx" presStyleIdx="1" presStyleCnt="2">
        <dgm:presLayoutVars>
          <dgm:bulletEnabled val="1"/>
        </dgm:presLayoutVars>
      </dgm:prSet>
      <dgm:spPr/>
      <dgm:t>
        <a:bodyPr/>
        <a:lstStyle/>
        <a:p>
          <a:endParaRPr lang="de-DE"/>
        </a:p>
      </dgm:t>
    </dgm:pt>
  </dgm:ptLst>
  <dgm:cxnLst>
    <dgm:cxn modelId="{6C5C67E5-B285-43D2-B4CF-6457441A4295}" type="presOf" srcId="{FFB90A2F-0502-4CA7-8640-50493449A5AE}" destId="{2609C907-0780-4228-8F6B-8EF09494E98D}" srcOrd="0" destOrd="0" presId="urn:microsoft.com/office/officeart/2005/8/layout/vList2"/>
    <dgm:cxn modelId="{28720962-B9FE-4DF7-A533-C6E1E51060AB}" srcId="{E4E470CF-E051-4D46-A8DF-1FAC92F764BC}" destId="{057EA10E-25AC-497F-B559-A4432AC8609B}" srcOrd="4" destOrd="0" parTransId="{7AD4151C-942D-42FA-B86B-1AD564EBF117}" sibTransId="{F2EF44BF-8908-4B40-AD67-6D7E6AC8EF6F}"/>
    <dgm:cxn modelId="{847A550C-0F85-4AA9-862D-AD9FED63EFFF}" srcId="{E4E470CF-E051-4D46-A8DF-1FAC92F764BC}" destId="{7738B78E-ABA2-4D63-A1F7-FFFA801E1EF4}" srcOrd="3" destOrd="0" parTransId="{9D81F1E7-6EB4-4844-99A1-7D5098AD4CF2}" sibTransId="{D4EC06D3-DCF4-45C8-8213-8C6C6C2B8FCA}"/>
    <dgm:cxn modelId="{827E75DA-B798-4ED3-AFE5-15D286BD89C5}" srcId="{F8D16E5A-AD97-4D81-B530-A38AB1C025EE}" destId="{6B9B4963-6186-409B-ADD0-EA5A1A657FAD}" srcOrd="0" destOrd="0" parTransId="{6435A7C7-1854-4E12-8664-72583BB441AE}" sibTransId="{EA2A995F-F84F-496B-A4C4-A8EF580B768E}"/>
    <dgm:cxn modelId="{43AFDE73-34D0-4C05-B065-C865E1CD3474}" srcId="{F8D16E5A-AD97-4D81-B530-A38AB1C025EE}" destId="{E4E470CF-E051-4D46-A8DF-1FAC92F764BC}" srcOrd="1" destOrd="0" parTransId="{8916A92B-3BDE-4000-B10F-F287A38AAC7C}" sibTransId="{07645521-C0CA-4A80-8DE2-B2C7AF0E3754}"/>
    <dgm:cxn modelId="{D32AAB97-E7C7-49BE-A94E-37E8FF626578}" type="presOf" srcId="{E4E470CF-E051-4D46-A8DF-1FAC92F764BC}" destId="{F5573E52-A39D-4D76-9338-B95A662CDE1F}" srcOrd="0" destOrd="0" presId="urn:microsoft.com/office/officeart/2005/8/layout/vList2"/>
    <dgm:cxn modelId="{29D08BAA-D07B-4234-AFC1-22F6F79630B2}" srcId="{E4E470CF-E051-4D46-A8DF-1FAC92F764BC}" destId="{9F009B89-3903-4280-B6CA-B72621020DC3}" srcOrd="1" destOrd="0" parTransId="{5A4EF777-390D-41FA-B80B-32D37A3D69D8}" sibTransId="{ED5870DF-6B67-4B0B-80FC-F1B693691355}"/>
    <dgm:cxn modelId="{01F808F6-E701-46A4-8105-8A03F8828363}" srcId="{6B9B4963-6186-409B-ADD0-EA5A1A657FAD}" destId="{FFB90A2F-0502-4CA7-8640-50493449A5AE}" srcOrd="0" destOrd="0" parTransId="{F9F99F7B-A9DA-4B59-BA06-69297D8C3D28}" sibTransId="{B91101B5-C650-4847-83F9-2B43E7215B54}"/>
    <dgm:cxn modelId="{401A2F7D-2077-407C-968B-4043F5732C23}" type="presOf" srcId="{2A2CA1CE-AE86-439A-9442-047ACD618B48}" destId="{772ABDD2-77FF-41A4-8BFF-60CB05BDA140}" srcOrd="0" destOrd="2" presId="urn:microsoft.com/office/officeart/2005/8/layout/vList2"/>
    <dgm:cxn modelId="{EF272072-C155-46A6-BF99-71AE957DFF04}" srcId="{E4E470CF-E051-4D46-A8DF-1FAC92F764BC}" destId="{2A2CA1CE-AE86-439A-9442-047ACD618B48}" srcOrd="2" destOrd="0" parTransId="{05BEF965-18AC-4D6E-B3B9-C86B3E85BCE0}" sibTransId="{54788AB0-2298-412C-AA20-D9C41F12DED5}"/>
    <dgm:cxn modelId="{57FFB084-7524-46CE-BEA9-78B3DE3B1073}" srcId="{E4E470CF-E051-4D46-A8DF-1FAC92F764BC}" destId="{BF926BCB-354E-460D-900F-149CF093DEA7}" srcOrd="0" destOrd="0" parTransId="{7350713A-A96F-4A70-9128-8D7EFF2EADF4}" sibTransId="{E355CD99-6028-4E16-ACC7-1DB49DE193D8}"/>
    <dgm:cxn modelId="{78BB652E-67B9-4A22-AB47-B51D77144681}" type="presOf" srcId="{9F009B89-3903-4280-B6CA-B72621020DC3}" destId="{772ABDD2-77FF-41A4-8BFF-60CB05BDA140}" srcOrd="0" destOrd="1" presId="urn:microsoft.com/office/officeart/2005/8/layout/vList2"/>
    <dgm:cxn modelId="{AE7C4367-922D-4B99-AA21-EB04BAA8E9B7}" type="presOf" srcId="{F8D16E5A-AD97-4D81-B530-A38AB1C025EE}" destId="{B7023223-086C-46E7-BE41-CD6B1A6C4267}" srcOrd="0" destOrd="0" presId="urn:microsoft.com/office/officeart/2005/8/layout/vList2"/>
    <dgm:cxn modelId="{DC3F4ADD-C7F7-4A34-A562-7F573040215D}" type="presOf" srcId="{057EA10E-25AC-497F-B559-A4432AC8609B}" destId="{772ABDD2-77FF-41A4-8BFF-60CB05BDA140}" srcOrd="0" destOrd="4" presId="urn:microsoft.com/office/officeart/2005/8/layout/vList2"/>
    <dgm:cxn modelId="{BB16003C-C6F8-47F7-964A-B8B013572503}" type="presOf" srcId="{7738B78E-ABA2-4D63-A1F7-FFFA801E1EF4}" destId="{772ABDD2-77FF-41A4-8BFF-60CB05BDA140}" srcOrd="0" destOrd="3" presId="urn:microsoft.com/office/officeart/2005/8/layout/vList2"/>
    <dgm:cxn modelId="{A5BD2266-44D3-4FCC-9DAC-09643896A697}" type="presOf" srcId="{BF926BCB-354E-460D-900F-149CF093DEA7}" destId="{772ABDD2-77FF-41A4-8BFF-60CB05BDA140}" srcOrd="0" destOrd="0" presId="urn:microsoft.com/office/officeart/2005/8/layout/vList2"/>
    <dgm:cxn modelId="{3E0F77BE-E929-4D37-90B4-724E8D358DDB}" type="presOf" srcId="{6B9B4963-6186-409B-ADD0-EA5A1A657FAD}" destId="{440BEE97-F903-4B82-A98B-A1DC78562152}" srcOrd="0" destOrd="0" presId="urn:microsoft.com/office/officeart/2005/8/layout/vList2"/>
    <dgm:cxn modelId="{1C3BC881-82BB-4533-8F29-8070EFA6113E}" type="presParOf" srcId="{B7023223-086C-46E7-BE41-CD6B1A6C4267}" destId="{440BEE97-F903-4B82-A98B-A1DC78562152}" srcOrd="0" destOrd="0" presId="urn:microsoft.com/office/officeart/2005/8/layout/vList2"/>
    <dgm:cxn modelId="{38D5826C-2D42-4F36-8652-18EBA8522B2F}" type="presParOf" srcId="{B7023223-086C-46E7-BE41-CD6B1A6C4267}" destId="{2609C907-0780-4228-8F6B-8EF09494E98D}" srcOrd="1" destOrd="0" presId="urn:microsoft.com/office/officeart/2005/8/layout/vList2"/>
    <dgm:cxn modelId="{4EAF81F0-2723-410F-B522-F6280EE698CD}" type="presParOf" srcId="{B7023223-086C-46E7-BE41-CD6B1A6C4267}" destId="{F5573E52-A39D-4D76-9338-B95A662CDE1F}" srcOrd="2" destOrd="0" presId="urn:microsoft.com/office/officeart/2005/8/layout/vList2"/>
    <dgm:cxn modelId="{7E72DBB2-9546-4208-9AD2-1ECFC79DDE7D}" type="presParOf" srcId="{B7023223-086C-46E7-BE41-CD6B1A6C4267}" destId="{772ABDD2-77FF-41A4-8BFF-60CB05BDA14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5CE0C9-950E-4501-88B1-EAF19208B5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C0A0F91-0889-457F-BE51-614946D2DCC8}">
      <dgm:prSet/>
      <dgm:spPr/>
      <dgm:t>
        <a:bodyPr/>
        <a:lstStyle/>
        <a:p>
          <a:r>
            <a:rPr lang="de-DE"/>
            <a:t>ACE-Hemmer und AT II-Antagonisten vermindern möglicherweise das </a:t>
          </a:r>
          <a:r>
            <a:rPr lang="de-DE" i="1"/>
            <a:t>Durstgefühl</a:t>
          </a:r>
          <a:endParaRPr lang="de-DE"/>
        </a:p>
      </dgm:t>
    </dgm:pt>
    <dgm:pt modelId="{60AD564E-D3E1-43D9-B2E6-38DB03509179}" type="parTrans" cxnId="{EE17689B-24F9-4CF0-95B4-6E4391765A58}">
      <dgm:prSet/>
      <dgm:spPr/>
      <dgm:t>
        <a:bodyPr/>
        <a:lstStyle/>
        <a:p>
          <a:endParaRPr lang="de-DE"/>
        </a:p>
      </dgm:t>
    </dgm:pt>
    <dgm:pt modelId="{7AE696B3-0093-46D3-9DE9-7083D3752E4C}" type="sibTrans" cxnId="{EE17689B-24F9-4CF0-95B4-6E4391765A58}">
      <dgm:prSet/>
      <dgm:spPr/>
      <dgm:t>
        <a:bodyPr/>
        <a:lstStyle/>
        <a:p>
          <a:endParaRPr lang="de-DE"/>
        </a:p>
      </dgm:t>
    </dgm:pt>
    <dgm:pt modelId="{CED176BB-09E2-4D56-BB9B-720464B33915}">
      <dgm:prSet/>
      <dgm:spPr/>
      <dgm:t>
        <a:bodyPr/>
        <a:lstStyle/>
        <a:p>
          <a:r>
            <a:rPr lang="de-DE" dirty="0" err="1"/>
            <a:t>Antimuskarinerge</a:t>
          </a:r>
          <a:r>
            <a:rPr lang="de-DE" dirty="0"/>
            <a:t> Stoffe (z. B. Anticholinergika, trizyklische Antidepressiva, Antipsychotika) beeinträchtigen das </a:t>
          </a:r>
          <a:r>
            <a:rPr lang="de-DE" i="1" dirty="0"/>
            <a:t>Schwitzen</a:t>
          </a:r>
          <a:endParaRPr lang="de-DE" dirty="0"/>
        </a:p>
      </dgm:t>
    </dgm:pt>
    <dgm:pt modelId="{DE330355-418A-47D2-80C0-52373EA8E150}" type="parTrans" cxnId="{98DDF202-57B9-4DB0-9A18-7469F40FCEA3}">
      <dgm:prSet/>
      <dgm:spPr/>
      <dgm:t>
        <a:bodyPr/>
        <a:lstStyle/>
        <a:p>
          <a:endParaRPr lang="de-DE"/>
        </a:p>
      </dgm:t>
    </dgm:pt>
    <dgm:pt modelId="{0A2434F4-D030-4A03-99DE-F5D5E81BBECB}" type="sibTrans" cxnId="{98DDF202-57B9-4DB0-9A18-7469F40FCEA3}">
      <dgm:prSet/>
      <dgm:spPr/>
      <dgm:t>
        <a:bodyPr/>
        <a:lstStyle/>
        <a:p>
          <a:endParaRPr lang="de-DE"/>
        </a:p>
      </dgm:t>
    </dgm:pt>
    <dgm:pt modelId="{06044D2E-5461-46C3-9670-446CE1A44705}">
      <dgm:prSet/>
      <dgm:spPr/>
      <dgm:t>
        <a:bodyPr/>
        <a:lstStyle/>
        <a:p>
          <a:r>
            <a:rPr lang="de-DE"/>
            <a:t>Sympathikomimetika beeinflussen über eine kutane Vasokonstriktion die </a:t>
          </a:r>
          <a:r>
            <a:rPr lang="de-DE" i="1"/>
            <a:t>Hautdurchblutung</a:t>
          </a:r>
          <a:endParaRPr lang="de-DE"/>
        </a:p>
      </dgm:t>
    </dgm:pt>
    <dgm:pt modelId="{B05586B9-71EF-46E5-B95A-E58641BE9479}" type="parTrans" cxnId="{4EED5B6E-BDF2-491A-AA2C-5C22619368E9}">
      <dgm:prSet/>
      <dgm:spPr/>
      <dgm:t>
        <a:bodyPr/>
        <a:lstStyle/>
        <a:p>
          <a:endParaRPr lang="de-DE"/>
        </a:p>
      </dgm:t>
    </dgm:pt>
    <dgm:pt modelId="{1689F55F-1059-4F4A-A5FC-0C0D2EEB1909}" type="sibTrans" cxnId="{4EED5B6E-BDF2-491A-AA2C-5C22619368E9}">
      <dgm:prSet/>
      <dgm:spPr/>
      <dgm:t>
        <a:bodyPr/>
        <a:lstStyle/>
        <a:p>
          <a:endParaRPr lang="de-DE"/>
        </a:p>
      </dgm:t>
    </dgm:pt>
    <dgm:pt modelId="{9102FE68-7CF9-4142-86D1-9A078FDF7FFC}">
      <dgm:prSet/>
      <dgm:spPr/>
      <dgm:t>
        <a:bodyPr/>
        <a:lstStyle/>
        <a:p>
          <a:r>
            <a:rPr lang="de-DE"/>
            <a:t>Sedativa (z.B. Benzodiazepine, Opioide) können die </a:t>
          </a:r>
          <a:r>
            <a:rPr lang="de-DE" i="1"/>
            <a:t>Aufmerksamkeit </a:t>
          </a:r>
          <a:r>
            <a:rPr lang="de-DE"/>
            <a:t>gegenüber Warnsymptomen beeinträchtigen</a:t>
          </a:r>
        </a:p>
      </dgm:t>
    </dgm:pt>
    <dgm:pt modelId="{7014C0F8-B6AC-4B9C-B4D0-ACD340AF3878}" type="parTrans" cxnId="{40CA5560-2540-456C-B5A8-0DA4FB35E96E}">
      <dgm:prSet/>
      <dgm:spPr/>
      <dgm:t>
        <a:bodyPr/>
        <a:lstStyle/>
        <a:p>
          <a:endParaRPr lang="de-DE"/>
        </a:p>
      </dgm:t>
    </dgm:pt>
    <dgm:pt modelId="{FA9D7C8A-7DFE-4EA3-A996-B07424DBAD60}" type="sibTrans" cxnId="{40CA5560-2540-456C-B5A8-0DA4FB35E96E}">
      <dgm:prSet/>
      <dgm:spPr/>
      <dgm:t>
        <a:bodyPr/>
        <a:lstStyle/>
        <a:p>
          <a:endParaRPr lang="de-DE"/>
        </a:p>
      </dgm:t>
    </dgm:pt>
    <dgm:pt modelId="{A70BBF6F-6A78-41FA-BD6A-99CD7382DE9F}" type="pres">
      <dgm:prSet presAssocID="{E35CE0C9-950E-4501-88B1-EAF19208B5F1}" presName="linear" presStyleCnt="0">
        <dgm:presLayoutVars>
          <dgm:animLvl val="lvl"/>
          <dgm:resizeHandles val="exact"/>
        </dgm:presLayoutVars>
      </dgm:prSet>
      <dgm:spPr/>
      <dgm:t>
        <a:bodyPr/>
        <a:lstStyle/>
        <a:p>
          <a:endParaRPr lang="de-DE"/>
        </a:p>
      </dgm:t>
    </dgm:pt>
    <dgm:pt modelId="{9FA983E4-E966-4E38-AABC-92DA6B6D0F31}" type="pres">
      <dgm:prSet presAssocID="{CC0A0F91-0889-457F-BE51-614946D2DCC8}" presName="parentText" presStyleLbl="node1" presStyleIdx="0" presStyleCnt="4" custLinFactNeighborY="30118">
        <dgm:presLayoutVars>
          <dgm:chMax val="0"/>
          <dgm:bulletEnabled val="1"/>
        </dgm:presLayoutVars>
      </dgm:prSet>
      <dgm:spPr/>
      <dgm:t>
        <a:bodyPr/>
        <a:lstStyle/>
        <a:p>
          <a:endParaRPr lang="de-DE"/>
        </a:p>
      </dgm:t>
    </dgm:pt>
    <dgm:pt modelId="{629CEBBC-6BDB-4C53-A2F9-16C2E6940C75}" type="pres">
      <dgm:prSet presAssocID="{7AE696B3-0093-46D3-9DE9-7083D3752E4C}" presName="spacer" presStyleCnt="0"/>
      <dgm:spPr/>
    </dgm:pt>
    <dgm:pt modelId="{76873FC5-DD7F-426A-9BB5-E30B76064E40}" type="pres">
      <dgm:prSet presAssocID="{CED176BB-09E2-4D56-BB9B-720464B33915}" presName="parentText" presStyleLbl="node1" presStyleIdx="1" presStyleCnt="4">
        <dgm:presLayoutVars>
          <dgm:chMax val="0"/>
          <dgm:bulletEnabled val="1"/>
        </dgm:presLayoutVars>
      </dgm:prSet>
      <dgm:spPr/>
      <dgm:t>
        <a:bodyPr/>
        <a:lstStyle/>
        <a:p>
          <a:endParaRPr lang="de-DE"/>
        </a:p>
      </dgm:t>
    </dgm:pt>
    <dgm:pt modelId="{7D7A1BDC-83FC-4899-B82A-A41E65B7D079}" type="pres">
      <dgm:prSet presAssocID="{0A2434F4-D030-4A03-99DE-F5D5E81BBECB}" presName="spacer" presStyleCnt="0"/>
      <dgm:spPr/>
    </dgm:pt>
    <dgm:pt modelId="{6F1EDDD9-0BEE-40C6-B8B6-CB8FF1D3F1DA}" type="pres">
      <dgm:prSet presAssocID="{06044D2E-5461-46C3-9670-446CE1A44705}" presName="parentText" presStyleLbl="node1" presStyleIdx="2" presStyleCnt="4">
        <dgm:presLayoutVars>
          <dgm:chMax val="0"/>
          <dgm:bulletEnabled val="1"/>
        </dgm:presLayoutVars>
      </dgm:prSet>
      <dgm:spPr/>
      <dgm:t>
        <a:bodyPr/>
        <a:lstStyle/>
        <a:p>
          <a:endParaRPr lang="de-DE"/>
        </a:p>
      </dgm:t>
    </dgm:pt>
    <dgm:pt modelId="{376D2D7D-626D-40FD-BE7A-B32C3D00B118}" type="pres">
      <dgm:prSet presAssocID="{1689F55F-1059-4F4A-A5FC-0C0D2EEB1909}" presName="spacer" presStyleCnt="0"/>
      <dgm:spPr/>
    </dgm:pt>
    <dgm:pt modelId="{A7C79D4E-5B47-4FEA-A2FA-47E90CA10187}" type="pres">
      <dgm:prSet presAssocID="{9102FE68-7CF9-4142-86D1-9A078FDF7FFC}" presName="parentText" presStyleLbl="node1" presStyleIdx="3" presStyleCnt="4">
        <dgm:presLayoutVars>
          <dgm:chMax val="0"/>
          <dgm:bulletEnabled val="1"/>
        </dgm:presLayoutVars>
      </dgm:prSet>
      <dgm:spPr/>
      <dgm:t>
        <a:bodyPr/>
        <a:lstStyle/>
        <a:p>
          <a:endParaRPr lang="de-DE"/>
        </a:p>
      </dgm:t>
    </dgm:pt>
  </dgm:ptLst>
  <dgm:cxnLst>
    <dgm:cxn modelId="{DE301E17-917D-41DF-94AB-FAA4A040B511}" type="presOf" srcId="{9102FE68-7CF9-4142-86D1-9A078FDF7FFC}" destId="{A7C79D4E-5B47-4FEA-A2FA-47E90CA10187}" srcOrd="0" destOrd="0" presId="urn:microsoft.com/office/officeart/2005/8/layout/vList2"/>
    <dgm:cxn modelId="{4EED5B6E-BDF2-491A-AA2C-5C22619368E9}" srcId="{E35CE0C9-950E-4501-88B1-EAF19208B5F1}" destId="{06044D2E-5461-46C3-9670-446CE1A44705}" srcOrd="2" destOrd="0" parTransId="{B05586B9-71EF-46E5-B95A-E58641BE9479}" sibTransId="{1689F55F-1059-4F4A-A5FC-0C0D2EEB1909}"/>
    <dgm:cxn modelId="{20EC437E-36E5-4967-9684-86C1372E2F78}" type="presOf" srcId="{CED176BB-09E2-4D56-BB9B-720464B33915}" destId="{76873FC5-DD7F-426A-9BB5-E30B76064E40}" srcOrd="0" destOrd="0" presId="urn:microsoft.com/office/officeart/2005/8/layout/vList2"/>
    <dgm:cxn modelId="{EE17689B-24F9-4CF0-95B4-6E4391765A58}" srcId="{E35CE0C9-950E-4501-88B1-EAF19208B5F1}" destId="{CC0A0F91-0889-457F-BE51-614946D2DCC8}" srcOrd="0" destOrd="0" parTransId="{60AD564E-D3E1-43D9-B2E6-38DB03509179}" sibTransId="{7AE696B3-0093-46D3-9DE9-7083D3752E4C}"/>
    <dgm:cxn modelId="{98DDF202-57B9-4DB0-9A18-7469F40FCEA3}" srcId="{E35CE0C9-950E-4501-88B1-EAF19208B5F1}" destId="{CED176BB-09E2-4D56-BB9B-720464B33915}" srcOrd="1" destOrd="0" parTransId="{DE330355-418A-47D2-80C0-52373EA8E150}" sibTransId="{0A2434F4-D030-4A03-99DE-F5D5E81BBECB}"/>
    <dgm:cxn modelId="{CC998F33-BB72-4C7E-9101-475EE07D7C1C}" type="presOf" srcId="{E35CE0C9-950E-4501-88B1-EAF19208B5F1}" destId="{A70BBF6F-6A78-41FA-BD6A-99CD7382DE9F}" srcOrd="0" destOrd="0" presId="urn:microsoft.com/office/officeart/2005/8/layout/vList2"/>
    <dgm:cxn modelId="{7312A6F7-261D-4974-8AEB-860E37ECF3BE}" type="presOf" srcId="{CC0A0F91-0889-457F-BE51-614946D2DCC8}" destId="{9FA983E4-E966-4E38-AABC-92DA6B6D0F31}" srcOrd="0" destOrd="0" presId="urn:microsoft.com/office/officeart/2005/8/layout/vList2"/>
    <dgm:cxn modelId="{40CA5560-2540-456C-B5A8-0DA4FB35E96E}" srcId="{E35CE0C9-950E-4501-88B1-EAF19208B5F1}" destId="{9102FE68-7CF9-4142-86D1-9A078FDF7FFC}" srcOrd="3" destOrd="0" parTransId="{7014C0F8-B6AC-4B9C-B4D0-ACD340AF3878}" sibTransId="{FA9D7C8A-7DFE-4EA3-A996-B07424DBAD60}"/>
    <dgm:cxn modelId="{84AB0DFE-75EE-42C4-A74D-34C03CC4205C}" type="presOf" srcId="{06044D2E-5461-46C3-9670-446CE1A44705}" destId="{6F1EDDD9-0BEE-40C6-B8B6-CB8FF1D3F1DA}" srcOrd="0" destOrd="0" presId="urn:microsoft.com/office/officeart/2005/8/layout/vList2"/>
    <dgm:cxn modelId="{2C2DCDBB-363D-4603-AA46-7BFEC5FD3D3B}" type="presParOf" srcId="{A70BBF6F-6A78-41FA-BD6A-99CD7382DE9F}" destId="{9FA983E4-E966-4E38-AABC-92DA6B6D0F31}" srcOrd="0" destOrd="0" presId="urn:microsoft.com/office/officeart/2005/8/layout/vList2"/>
    <dgm:cxn modelId="{E7F35E2D-7CE3-42A3-A569-0B45CC10A5EA}" type="presParOf" srcId="{A70BBF6F-6A78-41FA-BD6A-99CD7382DE9F}" destId="{629CEBBC-6BDB-4C53-A2F9-16C2E6940C75}" srcOrd="1" destOrd="0" presId="urn:microsoft.com/office/officeart/2005/8/layout/vList2"/>
    <dgm:cxn modelId="{00B04CE4-C1B7-4FE1-A138-9DE8B8D5A7B3}" type="presParOf" srcId="{A70BBF6F-6A78-41FA-BD6A-99CD7382DE9F}" destId="{76873FC5-DD7F-426A-9BB5-E30B76064E40}" srcOrd="2" destOrd="0" presId="urn:microsoft.com/office/officeart/2005/8/layout/vList2"/>
    <dgm:cxn modelId="{258DF4B2-BC63-484C-9A2E-D50390EAEE20}" type="presParOf" srcId="{A70BBF6F-6A78-41FA-BD6A-99CD7382DE9F}" destId="{7D7A1BDC-83FC-4899-B82A-A41E65B7D079}" srcOrd="3" destOrd="0" presId="urn:microsoft.com/office/officeart/2005/8/layout/vList2"/>
    <dgm:cxn modelId="{E21D5775-35A3-4A7E-A031-21EF097721B2}" type="presParOf" srcId="{A70BBF6F-6A78-41FA-BD6A-99CD7382DE9F}" destId="{6F1EDDD9-0BEE-40C6-B8B6-CB8FF1D3F1DA}" srcOrd="4" destOrd="0" presId="urn:microsoft.com/office/officeart/2005/8/layout/vList2"/>
    <dgm:cxn modelId="{56480AA2-488A-488C-895B-CD5732AF8808}" type="presParOf" srcId="{A70BBF6F-6A78-41FA-BD6A-99CD7382DE9F}" destId="{376D2D7D-626D-40FD-BE7A-B32C3D00B118}" srcOrd="5" destOrd="0" presId="urn:microsoft.com/office/officeart/2005/8/layout/vList2"/>
    <dgm:cxn modelId="{40C51F5D-49BB-4C00-AA65-6C0294328B02}" type="presParOf" srcId="{A70BBF6F-6A78-41FA-BD6A-99CD7382DE9F}" destId="{A7C79D4E-5B47-4FEA-A2FA-47E90CA1018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AAF415-CDDB-4C67-A3D0-F034DE0C0B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2D5D9FED-FE59-4755-87E3-60E975C6233B}">
      <dgm:prSet/>
      <dgm:spPr/>
      <dgm:t>
        <a:bodyPr/>
        <a:lstStyle/>
        <a:p>
          <a:r>
            <a:rPr lang="de-DE"/>
            <a:t>(Lokale) Wärme führt zu einer Vervielfachung des kutanen Blutflusses</a:t>
          </a:r>
        </a:p>
      </dgm:t>
    </dgm:pt>
    <dgm:pt modelId="{9D9E00BC-BB86-4E02-8E5A-CC17FD3909F9}" type="parTrans" cxnId="{CAA54A64-5DE8-4E18-A8DC-C670635F7FE4}">
      <dgm:prSet/>
      <dgm:spPr/>
      <dgm:t>
        <a:bodyPr/>
        <a:lstStyle/>
        <a:p>
          <a:endParaRPr lang="de-DE"/>
        </a:p>
      </dgm:t>
    </dgm:pt>
    <dgm:pt modelId="{16C32972-AD02-4479-94E6-BA68480DF71A}" type="sibTrans" cxnId="{CAA54A64-5DE8-4E18-A8DC-C670635F7FE4}">
      <dgm:prSet/>
      <dgm:spPr/>
      <dgm:t>
        <a:bodyPr/>
        <a:lstStyle/>
        <a:p>
          <a:endParaRPr lang="de-DE"/>
        </a:p>
      </dgm:t>
    </dgm:pt>
    <dgm:pt modelId="{A507141D-6B05-481C-A1CD-8DE41610E22E}">
      <dgm:prSet/>
      <dgm:spPr/>
      <dgm:t>
        <a:bodyPr/>
        <a:lstStyle/>
        <a:p>
          <a:r>
            <a:rPr lang="de-DE" dirty="0"/>
            <a:t>Systemische Verfügbarkeit von trans- oder subkutan verabreichten Arzneistoffen verstärkt sich</a:t>
          </a:r>
        </a:p>
      </dgm:t>
    </dgm:pt>
    <dgm:pt modelId="{439B3FBC-7E0C-4B35-AFBF-EFA9CA5163D4}" type="parTrans" cxnId="{BA566456-D09E-4638-ABA2-BA41E7EA7437}">
      <dgm:prSet/>
      <dgm:spPr/>
      <dgm:t>
        <a:bodyPr/>
        <a:lstStyle/>
        <a:p>
          <a:endParaRPr lang="de-DE"/>
        </a:p>
      </dgm:t>
    </dgm:pt>
    <dgm:pt modelId="{EDE0A5AD-5EC7-4F9D-9ECE-541D9A4DE7E4}" type="sibTrans" cxnId="{BA566456-D09E-4638-ABA2-BA41E7EA7437}">
      <dgm:prSet/>
      <dgm:spPr/>
      <dgm:t>
        <a:bodyPr/>
        <a:lstStyle/>
        <a:p>
          <a:endParaRPr lang="de-DE"/>
        </a:p>
      </dgm:t>
    </dgm:pt>
    <dgm:pt modelId="{B8132415-7F5B-44C9-986F-021691FF10BB}">
      <dgm:prSet/>
      <dgm:spPr/>
      <dgm:t>
        <a:bodyPr/>
        <a:lstStyle/>
        <a:p>
          <a:r>
            <a:rPr lang="de-DE"/>
            <a:t>Beispiele: Opioidpflaster, Altinsulin (aber nicht von retardiertem Insulin)</a:t>
          </a:r>
        </a:p>
      </dgm:t>
    </dgm:pt>
    <dgm:pt modelId="{D54E6885-F897-4CA2-9805-5495D9FE72CD}" type="parTrans" cxnId="{0FDAEDA2-F520-4AEF-ACCC-19A384E81789}">
      <dgm:prSet/>
      <dgm:spPr/>
      <dgm:t>
        <a:bodyPr/>
        <a:lstStyle/>
        <a:p>
          <a:endParaRPr lang="de-DE"/>
        </a:p>
      </dgm:t>
    </dgm:pt>
    <dgm:pt modelId="{79C8B9E4-9C4B-4A47-9E5A-71FFF82E57C4}" type="sibTrans" cxnId="{0FDAEDA2-F520-4AEF-ACCC-19A384E81789}">
      <dgm:prSet/>
      <dgm:spPr/>
      <dgm:t>
        <a:bodyPr/>
        <a:lstStyle/>
        <a:p>
          <a:endParaRPr lang="de-DE"/>
        </a:p>
      </dgm:t>
    </dgm:pt>
    <dgm:pt modelId="{252C9A50-A549-4A09-9455-486AF5670DF5}">
      <dgm:prSet/>
      <dgm:spPr/>
      <dgm:t>
        <a:bodyPr/>
        <a:lstStyle/>
        <a:p>
          <a:r>
            <a:rPr lang="de-DE"/>
            <a:t>Unter extremer Hitze nehmen Nieren- und Leberperfusion um etwa ein Drittel ab</a:t>
          </a:r>
        </a:p>
      </dgm:t>
    </dgm:pt>
    <dgm:pt modelId="{905E48E3-37E5-416E-A053-B04BBDBAA84D}" type="parTrans" cxnId="{4AC05EB3-6820-485C-A663-AB95F401B019}">
      <dgm:prSet/>
      <dgm:spPr/>
      <dgm:t>
        <a:bodyPr/>
        <a:lstStyle/>
        <a:p>
          <a:endParaRPr lang="de-DE"/>
        </a:p>
      </dgm:t>
    </dgm:pt>
    <dgm:pt modelId="{BD0B0A24-DFF6-49F6-BD50-F89A6E4823D2}" type="sibTrans" cxnId="{4AC05EB3-6820-485C-A663-AB95F401B019}">
      <dgm:prSet/>
      <dgm:spPr/>
      <dgm:t>
        <a:bodyPr/>
        <a:lstStyle/>
        <a:p>
          <a:endParaRPr lang="de-DE"/>
        </a:p>
      </dgm:t>
    </dgm:pt>
    <dgm:pt modelId="{F1F2A918-3C35-4991-B7E0-7E8286E89A33}">
      <dgm:prSet/>
      <dgm:spPr/>
      <dgm:t>
        <a:bodyPr/>
        <a:lstStyle/>
        <a:p>
          <a:r>
            <a:rPr lang="de-DE" dirty="0"/>
            <a:t>So nimmt Beispielsweise die Bioverfügbarkeit von Substanzen mit hoher hepatischer Extraktionsrate zu (z.B. trizyklische Antidepressiva, Propranolol)</a:t>
          </a:r>
        </a:p>
      </dgm:t>
    </dgm:pt>
    <dgm:pt modelId="{E68CADA6-96DA-40AB-985E-6F41EBA97E3D}" type="parTrans" cxnId="{071E927B-4843-40BF-8BA1-E98ACCC695B2}">
      <dgm:prSet/>
      <dgm:spPr/>
      <dgm:t>
        <a:bodyPr/>
        <a:lstStyle/>
        <a:p>
          <a:endParaRPr lang="de-DE"/>
        </a:p>
      </dgm:t>
    </dgm:pt>
    <dgm:pt modelId="{52D50E0D-CB35-47EF-BC8D-F7806C09467F}" type="sibTrans" cxnId="{071E927B-4843-40BF-8BA1-E98ACCC695B2}">
      <dgm:prSet/>
      <dgm:spPr/>
      <dgm:t>
        <a:bodyPr/>
        <a:lstStyle/>
        <a:p>
          <a:endParaRPr lang="de-DE"/>
        </a:p>
      </dgm:t>
    </dgm:pt>
    <dgm:pt modelId="{B7599372-4CF2-425D-B07E-A38146B95CBB}" type="pres">
      <dgm:prSet presAssocID="{5FAAF415-CDDB-4C67-A3D0-F034DE0C0B7E}" presName="linear" presStyleCnt="0">
        <dgm:presLayoutVars>
          <dgm:animLvl val="lvl"/>
          <dgm:resizeHandles val="exact"/>
        </dgm:presLayoutVars>
      </dgm:prSet>
      <dgm:spPr/>
      <dgm:t>
        <a:bodyPr/>
        <a:lstStyle/>
        <a:p>
          <a:endParaRPr lang="de-DE"/>
        </a:p>
      </dgm:t>
    </dgm:pt>
    <dgm:pt modelId="{84EB0E2E-171D-4DF2-A617-66C6564192F1}" type="pres">
      <dgm:prSet presAssocID="{2D5D9FED-FE59-4755-87E3-60E975C6233B}" presName="parentText" presStyleLbl="node1" presStyleIdx="0" presStyleCnt="2">
        <dgm:presLayoutVars>
          <dgm:chMax val="0"/>
          <dgm:bulletEnabled val="1"/>
        </dgm:presLayoutVars>
      </dgm:prSet>
      <dgm:spPr/>
      <dgm:t>
        <a:bodyPr/>
        <a:lstStyle/>
        <a:p>
          <a:endParaRPr lang="de-DE"/>
        </a:p>
      </dgm:t>
    </dgm:pt>
    <dgm:pt modelId="{8CF9ADEC-5D83-4018-9D8B-0B5E2C120A6A}" type="pres">
      <dgm:prSet presAssocID="{2D5D9FED-FE59-4755-87E3-60E975C6233B}" presName="childText" presStyleLbl="revTx" presStyleIdx="0" presStyleCnt="2">
        <dgm:presLayoutVars>
          <dgm:bulletEnabled val="1"/>
        </dgm:presLayoutVars>
      </dgm:prSet>
      <dgm:spPr/>
      <dgm:t>
        <a:bodyPr/>
        <a:lstStyle/>
        <a:p>
          <a:endParaRPr lang="de-DE"/>
        </a:p>
      </dgm:t>
    </dgm:pt>
    <dgm:pt modelId="{19FDFE9D-1B72-43C4-B3B7-757D4F41E1C8}" type="pres">
      <dgm:prSet presAssocID="{252C9A50-A549-4A09-9455-486AF5670DF5}" presName="parentText" presStyleLbl="node1" presStyleIdx="1" presStyleCnt="2">
        <dgm:presLayoutVars>
          <dgm:chMax val="0"/>
          <dgm:bulletEnabled val="1"/>
        </dgm:presLayoutVars>
      </dgm:prSet>
      <dgm:spPr/>
      <dgm:t>
        <a:bodyPr/>
        <a:lstStyle/>
        <a:p>
          <a:endParaRPr lang="de-DE"/>
        </a:p>
      </dgm:t>
    </dgm:pt>
    <dgm:pt modelId="{B32AC37B-F643-49B4-848A-E5B1663FF899}" type="pres">
      <dgm:prSet presAssocID="{252C9A50-A549-4A09-9455-486AF5670DF5}" presName="childText" presStyleLbl="revTx" presStyleIdx="1" presStyleCnt="2">
        <dgm:presLayoutVars>
          <dgm:bulletEnabled val="1"/>
        </dgm:presLayoutVars>
      </dgm:prSet>
      <dgm:spPr/>
      <dgm:t>
        <a:bodyPr/>
        <a:lstStyle/>
        <a:p>
          <a:endParaRPr lang="de-DE"/>
        </a:p>
      </dgm:t>
    </dgm:pt>
  </dgm:ptLst>
  <dgm:cxnLst>
    <dgm:cxn modelId="{0FDAEDA2-F520-4AEF-ACCC-19A384E81789}" srcId="{2D5D9FED-FE59-4755-87E3-60E975C6233B}" destId="{B8132415-7F5B-44C9-986F-021691FF10BB}" srcOrd="1" destOrd="0" parTransId="{D54E6885-F897-4CA2-9805-5495D9FE72CD}" sibTransId="{79C8B9E4-9C4B-4A47-9E5A-71FFF82E57C4}"/>
    <dgm:cxn modelId="{08865240-480E-4385-9012-CD588230BADD}" type="presOf" srcId="{F1F2A918-3C35-4991-B7E0-7E8286E89A33}" destId="{B32AC37B-F643-49B4-848A-E5B1663FF899}" srcOrd="0" destOrd="0" presId="urn:microsoft.com/office/officeart/2005/8/layout/vList2"/>
    <dgm:cxn modelId="{BA566456-D09E-4638-ABA2-BA41E7EA7437}" srcId="{2D5D9FED-FE59-4755-87E3-60E975C6233B}" destId="{A507141D-6B05-481C-A1CD-8DE41610E22E}" srcOrd="0" destOrd="0" parTransId="{439B3FBC-7E0C-4B35-AFBF-EFA9CA5163D4}" sibTransId="{EDE0A5AD-5EC7-4F9D-9ECE-541D9A4DE7E4}"/>
    <dgm:cxn modelId="{CAA54A64-5DE8-4E18-A8DC-C670635F7FE4}" srcId="{5FAAF415-CDDB-4C67-A3D0-F034DE0C0B7E}" destId="{2D5D9FED-FE59-4755-87E3-60E975C6233B}" srcOrd="0" destOrd="0" parTransId="{9D9E00BC-BB86-4E02-8E5A-CC17FD3909F9}" sibTransId="{16C32972-AD02-4479-94E6-BA68480DF71A}"/>
    <dgm:cxn modelId="{4A018528-5A32-4833-8F25-134E26AC3091}" type="presOf" srcId="{5FAAF415-CDDB-4C67-A3D0-F034DE0C0B7E}" destId="{B7599372-4CF2-425D-B07E-A38146B95CBB}" srcOrd="0" destOrd="0" presId="urn:microsoft.com/office/officeart/2005/8/layout/vList2"/>
    <dgm:cxn modelId="{E570379C-C442-4033-B537-4617E497E23E}" type="presOf" srcId="{252C9A50-A549-4A09-9455-486AF5670DF5}" destId="{19FDFE9D-1B72-43C4-B3B7-757D4F41E1C8}" srcOrd="0" destOrd="0" presId="urn:microsoft.com/office/officeart/2005/8/layout/vList2"/>
    <dgm:cxn modelId="{4AC05EB3-6820-485C-A663-AB95F401B019}" srcId="{5FAAF415-CDDB-4C67-A3D0-F034DE0C0B7E}" destId="{252C9A50-A549-4A09-9455-486AF5670DF5}" srcOrd="1" destOrd="0" parTransId="{905E48E3-37E5-416E-A053-B04BBDBAA84D}" sibTransId="{BD0B0A24-DFF6-49F6-BD50-F89A6E4823D2}"/>
    <dgm:cxn modelId="{2786009A-3650-42BB-BA2D-ABB127B7F902}" type="presOf" srcId="{A507141D-6B05-481C-A1CD-8DE41610E22E}" destId="{8CF9ADEC-5D83-4018-9D8B-0B5E2C120A6A}" srcOrd="0" destOrd="0" presId="urn:microsoft.com/office/officeart/2005/8/layout/vList2"/>
    <dgm:cxn modelId="{B7B08C1C-87C0-4CBE-A1C5-99C372FDC36D}" type="presOf" srcId="{B8132415-7F5B-44C9-986F-021691FF10BB}" destId="{8CF9ADEC-5D83-4018-9D8B-0B5E2C120A6A}" srcOrd="0" destOrd="1" presId="urn:microsoft.com/office/officeart/2005/8/layout/vList2"/>
    <dgm:cxn modelId="{071E927B-4843-40BF-8BA1-E98ACCC695B2}" srcId="{252C9A50-A549-4A09-9455-486AF5670DF5}" destId="{F1F2A918-3C35-4991-B7E0-7E8286E89A33}" srcOrd="0" destOrd="0" parTransId="{E68CADA6-96DA-40AB-985E-6F41EBA97E3D}" sibTransId="{52D50E0D-CB35-47EF-BC8D-F7806C09467F}"/>
    <dgm:cxn modelId="{594A5D50-A753-438D-87C7-AD6E24C38E6F}" type="presOf" srcId="{2D5D9FED-FE59-4755-87E3-60E975C6233B}" destId="{84EB0E2E-171D-4DF2-A617-66C6564192F1}" srcOrd="0" destOrd="0" presId="urn:microsoft.com/office/officeart/2005/8/layout/vList2"/>
    <dgm:cxn modelId="{058295A7-6EE0-49B7-B59A-0118AFC49130}" type="presParOf" srcId="{B7599372-4CF2-425D-B07E-A38146B95CBB}" destId="{84EB0E2E-171D-4DF2-A617-66C6564192F1}" srcOrd="0" destOrd="0" presId="urn:microsoft.com/office/officeart/2005/8/layout/vList2"/>
    <dgm:cxn modelId="{B75C9ED4-AF21-4116-A1AB-59A04BF9E9FC}" type="presParOf" srcId="{B7599372-4CF2-425D-B07E-A38146B95CBB}" destId="{8CF9ADEC-5D83-4018-9D8B-0B5E2C120A6A}" srcOrd="1" destOrd="0" presId="urn:microsoft.com/office/officeart/2005/8/layout/vList2"/>
    <dgm:cxn modelId="{E854FB53-1A67-4D97-A625-575C8CF636BF}" type="presParOf" srcId="{B7599372-4CF2-425D-B07E-A38146B95CBB}" destId="{19FDFE9D-1B72-43C4-B3B7-757D4F41E1C8}" srcOrd="2" destOrd="0" presId="urn:microsoft.com/office/officeart/2005/8/layout/vList2"/>
    <dgm:cxn modelId="{4CB18FB6-1A36-4A7B-8390-52F350A67C1E}" type="presParOf" srcId="{B7599372-4CF2-425D-B07E-A38146B95CBB}" destId="{B32AC37B-F643-49B4-848A-E5B1663FF89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a:solidFill>
          <a:schemeClr val="accent1">
            <a:lumMod val="20000"/>
            <a:lumOff val="80000"/>
          </a:schemeClr>
        </a:solidFill>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lumMod val="20000"/>
            <a:lumOff val="80000"/>
          </a:schemeClr>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20000"/>
            <a:lumOff val="8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60000"/>
            <a:lumOff val="4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t>
        <a:bodyPr/>
        <a:lstStyle/>
        <a:p>
          <a:endParaRPr lang="de-DE"/>
        </a:p>
      </dgm:t>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custLinFactNeighborY="1234"/>
      <dgm:spPr/>
      <dgm:t>
        <a:bodyPr/>
        <a:lstStyle/>
        <a:p>
          <a:endParaRPr lang="de-DE"/>
        </a:p>
      </dgm:t>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t>
        <a:bodyPr/>
        <a:lstStyle/>
        <a:p>
          <a:endParaRPr lang="de-DE"/>
        </a:p>
      </dgm:t>
    </dgm:pt>
    <dgm:pt modelId="{C5219E9E-C7BD-4B53-A40A-282A87D6953A}" type="pres">
      <dgm:prSet presAssocID="{BD3AFFA8-9F60-4DAD-B150-DA04B8C914FF}" presName="tile2" presStyleLbl="node1" presStyleIdx="1" presStyleCnt="4"/>
      <dgm:spPr/>
      <dgm:t>
        <a:bodyPr/>
        <a:lstStyle/>
        <a:p>
          <a:endParaRPr lang="de-DE"/>
        </a:p>
      </dgm:t>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t>
        <a:bodyPr/>
        <a:lstStyle/>
        <a:p>
          <a:endParaRPr lang="de-DE"/>
        </a:p>
      </dgm:t>
    </dgm:pt>
    <dgm:pt modelId="{6A3C0B06-1D46-4DEB-A3E9-220BC5248C5A}" type="pres">
      <dgm:prSet presAssocID="{BD3AFFA8-9F60-4DAD-B150-DA04B8C914FF}" presName="tile3" presStyleLbl="node1" presStyleIdx="2" presStyleCnt="4" custLinFactNeighborY="1234"/>
      <dgm:spPr/>
      <dgm:t>
        <a:bodyPr/>
        <a:lstStyle/>
        <a:p>
          <a:endParaRPr lang="de-DE"/>
        </a:p>
      </dgm:t>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t>
        <a:bodyPr/>
        <a:lstStyle/>
        <a:p>
          <a:endParaRPr lang="de-DE"/>
        </a:p>
      </dgm:t>
    </dgm:pt>
    <dgm:pt modelId="{FCA8BF66-2E5E-4671-9D61-7B893E07E031}" type="pres">
      <dgm:prSet presAssocID="{BD3AFFA8-9F60-4DAD-B150-DA04B8C914FF}" presName="tile4" presStyleLbl="node1" presStyleIdx="3" presStyleCnt="4" custLinFactNeighborY="-1234"/>
      <dgm:spPr/>
      <dgm:t>
        <a:bodyPr/>
        <a:lstStyle/>
        <a:p>
          <a:endParaRPr lang="de-DE"/>
        </a:p>
      </dgm:t>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t>
        <a:bodyPr/>
        <a:lstStyle/>
        <a:p>
          <a:endParaRPr lang="de-DE"/>
        </a:p>
      </dgm:t>
    </dgm:pt>
    <dgm:pt modelId="{0529FF51-EE84-47F1-8B60-21A9C8F51D93}" type="pres">
      <dgm:prSet presAssocID="{BD3AFFA8-9F60-4DAD-B150-DA04B8C914FF}" presName="centerTile" presStyleLbl="fgShp" presStyleIdx="0" presStyleCnt="1">
        <dgm:presLayoutVars>
          <dgm:chMax val="0"/>
          <dgm:chPref val="0"/>
        </dgm:presLayoutVars>
      </dgm:prSet>
      <dgm:spPr/>
      <dgm:t>
        <a:bodyPr/>
        <a:lstStyle/>
        <a:p>
          <a:endParaRPr lang="de-DE"/>
        </a:p>
      </dgm:t>
    </dgm:pt>
  </dgm:ptLst>
  <dgm:cxnLst>
    <dgm:cxn modelId="{A1B0067C-F1BB-4BD9-8EDC-AD5D322ABAF8}" srcId="{25CEF546-2536-4923-BA41-446253E1C8B4}" destId="{DDF4D66F-0324-48D2-A4AC-E88769668F77}" srcOrd="1" destOrd="0" parTransId="{EB418E7A-D0AC-4503-B045-58A97687DC61}" sibTransId="{801AD8F7-CE81-4094-BFF7-CE35669C43A9}"/>
    <dgm:cxn modelId="{2B3861E6-2416-41BE-BF6C-6923E90077E1}" type="presOf" srcId="{24C96195-179A-4DE6-AA9E-AFA9C30B035C}" destId="{A6643A2D-E872-45C1-A866-AFC71ACD8119}" srcOrd="1" destOrd="0" presId="urn:microsoft.com/office/officeart/2005/8/layout/matrix1"/>
    <dgm:cxn modelId="{5B0C3A20-4469-437E-BF00-6E9B8B78A77C}" type="presOf" srcId="{24C96195-179A-4DE6-AA9E-AFA9C30B035C}" destId="{6A3C0B06-1D46-4DEB-A3E9-220BC5248C5A}" srcOrd="0" destOrd="0" presId="urn:microsoft.com/office/officeart/2005/8/layout/matrix1"/>
    <dgm:cxn modelId="{21384842-9495-4FAA-93CA-1268A6401B28}" type="presOf" srcId="{BD3AFFA8-9F60-4DAD-B150-DA04B8C914FF}" destId="{B171752F-BBC0-47CE-AF0D-42D8C3352C7B}"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B85EDB8D-6FE3-4AF1-9042-A7694E95A2F5}" type="presOf" srcId="{80ED2D47-C5D4-4EF8-A583-5F666492F55F}" destId="{FCA8BF66-2E5E-4671-9D61-7B893E07E031}"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FB13B71-A12A-4319-A422-AD787FF62B5A}" type="presOf" srcId="{25CEF546-2536-4923-BA41-446253E1C8B4}" destId="{0529FF51-EE84-47F1-8B60-21A9C8F51D93}"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8D3705-93F1-498A-8A90-5988B595A7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64F1F65-5BA2-4D95-A85B-74A17CAE5371}">
      <dgm:prSet/>
      <dgm:spPr/>
      <dgm:t>
        <a:bodyPr/>
        <a:lstStyle/>
        <a:p>
          <a:r>
            <a:rPr lang="de-DE" dirty="0"/>
            <a:t>Übernahme von nicht-pflegerischen Maßnahmen wie Lüften, Schattieren durch ambulante Pflege anregen</a:t>
          </a:r>
        </a:p>
      </dgm:t>
    </dgm:pt>
    <dgm:pt modelId="{84084404-7D02-41A9-9F1E-54DD9CC4FC76}" type="parTrans" cxnId="{5AC16254-2699-46AD-BDC7-2D6F7EF2B87D}">
      <dgm:prSet/>
      <dgm:spPr/>
      <dgm:t>
        <a:bodyPr/>
        <a:lstStyle/>
        <a:p>
          <a:endParaRPr lang="de-DE"/>
        </a:p>
      </dgm:t>
    </dgm:pt>
    <dgm:pt modelId="{A0325074-80D6-414D-8EA0-53CC11589A33}" type="sibTrans" cxnId="{5AC16254-2699-46AD-BDC7-2D6F7EF2B87D}">
      <dgm:prSet/>
      <dgm:spPr/>
      <dgm:t>
        <a:bodyPr/>
        <a:lstStyle/>
        <a:p>
          <a:endParaRPr lang="de-DE"/>
        </a:p>
      </dgm:t>
    </dgm:pt>
    <dgm:pt modelId="{99EBC078-A9D8-4D59-BDF1-ABFEEC5D836D}">
      <dgm:prSet/>
      <dgm:spPr/>
      <dgm:t>
        <a:bodyPr/>
        <a:lstStyle/>
        <a:p>
          <a:r>
            <a:rPr lang="de-DE"/>
            <a:t>Sind als „besondere Leistungen“ abrechenbar</a:t>
          </a:r>
        </a:p>
      </dgm:t>
    </dgm:pt>
    <dgm:pt modelId="{03F35478-B899-45F1-BC14-ACAA0652A27F}" type="parTrans" cxnId="{4B6E2880-BDA5-4EF3-B116-A84E82A61D36}">
      <dgm:prSet/>
      <dgm:spPr/>
      <dgm:t>
        <a:bodyPr/>
        <a:lstStyle/>
        <a:p>
          <a:endParaRPr lang="de-DE"/>
        </a:p>
      </dgm:t>
    </dgm:pt>
    <dgm:pt modelId="{A8195444-49E9-40ED-9230-010113A61B71}" type="sibTrans" cxnId="{4B6E2880-BDA5-4EF3-B116-A84E82A61D36}">
      <dgm:prSet/>
      <dgm:spPr/>
      <dgm:t>
        <a:bodyPr/>
        <a:lstStyle/>
        <a:p>
          <a:endParaRPr lang="de-DE"/>
        </a:p>
      </dgm:t>
    </dgm:pt>
    <dgm:pt modelId="{D782E7BD-C662-4E87-BFED-AF4FB8AAD4F0}">
      <dgm:prSet/>
      <dgm:spPr/>
      <dgm:t>
        <a:bodyPr/>
        <a:lstStyle/>
        <a:p>
          <a:r>
            <a:rPr lang="de-DE"/>
            <a:t>Mobilisierung des informellen Netzwerks zur täglichen Kontaktaufnahme in Hitzewellen </a:t>
          </a:r>
        </a:p>
      </dgm:t>
    </dgm:pt>
    <dgm:pt modelId="{CC926AF3-EC71-4033-BD1C-2CF8250D94DE}" type="parTrans" cxnId="{0CFD0968-EA4E-405C-AB17-05B1D4D03FFC}">
      <dgm:prSet/>
      <dgm:spPr/>
      <dgm:t>
        <a:bodyPr/>
        <a:lstStyle/>
        <a:p>
          <a:endParaRPr lang="de-DE"/>
        </a:p>
      </dgm:t>
    </dgm:pt>
    <dgm:pt modelId="{FCA19442-DF70-406A-879D-DADFF976634D}" type="sibTrans" cxnId="{0CFD0968-EA4E-405C-AB17-05B1D4D03FFC}">
      <dgm:prSet/>
      <dgm:spPr/>
      <dgm:t>
        <a:bodyPr/>
        <a:lstStyle/>
        <a:p>
          <a:endParaRPr lang="de-DE"/>
        </a:p>
      </dgm:t>
    </dgm:pt>
    <dgm:pt modelId="{3DCED327-88F0-4234-B08A-AB7AA2119C38}">
      <dgm:prSet/>
      <dgm:spPr/>
      <dgm:t>
        <a:bodyPr/>
        <a:lstStyle/>
        <a:p>
          <a:r>
            <a:rPr lang="de-DE" dirty="0"/>
            <a:t>Familie, Freunde, Nachbarn etc. vor dem Sommer über Risiken informieren und täglichen Besuch des Risikopatienten bei Erhalt von Hitzewarnungen (</a:t>
          </a:r>
          <a:r>
            <a:rPr lang="de-DE" dirty="0" err="1"/>
            <a:t>Newsletteranmeldung</a:t>
          </a:r>
          <a:r>
            <a:rPr lang="de-DE" dirty="0"/>
            <a:t>) empfehlen.</a:t>
          </a:r>
        </a:p>
      </dgm:t>
    </dgm:pt>
    <dgm:pt modelId="{C65C6CA3-9725-4FDA-9389-56FBA3CE2A41}" type="parTrans" cxnId="{5620E0B6-D9EC-4261-90C0-CBF0C06FC949}">
      <dgm:prSet/>
      <dgm:spPr/>
      <dgm:t>
        <a:bodyPr/>
        <a:lstStyle/>
        <a:p>
          <a:endParaRPr lang="de-DE"/>
        </a:p>
      </dgm:t>
    </dgm:pt>
    <dgm:pt modelId="{C8B4C604-F1BD-4D83-A7B0-87530852D8FD}" type="sibTrans" cxnId="{5620E0B6-D9EC-4261-90C0-CBF0C06FC949}">
      <dgm:prSet/>
      <dgm:spPr/>
      <dgm:t>
        <a:bodyPr/>
        <a:lstStyle/>
        <a:p>
          <a:endParaRPr lang="de-DE"/>
        </a:p>
      </dgm:t>
    </dgm:pt>
    <dgm:pt modelId="{7DCF7907-93BC-41EF-A92F-E08B94DCBFE3}">
      <dgm:prSet/>
      <dgm:spPr/>
      <dgm:t>
        <a:bodyPr/>
        <a:lstStyle/>
        <a:p>
          <a:r>
            <a:rPr lang="de-DE"/>
            <a:t>Zusätzliche proaktive Kontaktmaßnahmen durch Praxispersonal großflächig nur bei Abrechenbarkeit und ggf. zusätzlicher personeller Ausstattung denkbar</a:t>
          </a:r>
        </a:p>
      </dgm:t>
    </dgm:pt>
    <dgm:pt modelId="{675AB5DB-E90A-4BF4-91AB-04A5618DC90A}" type="parTrans" cxnId="{9D7E1C1B-E3FA-41FC-A72B-7AC10EE4AB1D}">
      <dgm:prSet/>
      <dgm:spPr/>
      <dgm:t>
        <a:bodyPr/>
        <a:lstStyle/>
        <a:p>
          <a:endParaRPr lang="de-DE"/>
        </a:p>
      </dgm:t>
    </dgm:pt>
    <dgm:pt modelId="{E530DD8C-2A15-4653-B8D5-0FB8BC45FB67}" type="sibTrans" cxnId="{9D7E1C1B-E3FA-41FC-A72B-7AC10EE4AB1D}">
      <dgm:prSet/>
      <dgm:spPr/>
      <dgm:t>
        <a:bodyPr/>
        <a:lstStyle/>
        <a:p>
          <a:endParaRPr lang="de-DE"/>
        </a:p>
      </dgm:t>
    </dgm:pt>
    <dgm:pt modelId="{7E0DEB81-7446-448A-A919-2F4907F83485}">
      <dgm:prSet/>
      <dgm:spPr/>
      <dgm:t>
        <a:bodyPr/>
        <a:lstStyle/>
        <a:p>
          <a:r>
            <a:rPr lang="de-DE" dirty="0"/>
            <a:t>Punktuell je nach Situation machbar: Präventive Hausbesuche oder Anrufe bei Hochrisikopatienten durch besonders geschulte MFAs (z.B. Konzept </a:t>
          </a:r>
          <a:r>
            <a:rPr lang="de-DE" dirty="0" err="1"/>
            <a:t>VerAH</a:t>
          </a:r>
          <a:r>
            <a:rPr lang="de-DE" dirty="0"/>
            <a:t> Versorgungsassistentin in der Hausarztpraxis)</a:t>
          </a:r>
        </a:p>
      </dgm:t>
    </dgm:pt>
    <dgm:pt modelId="{B3AE3155-EB83-4461-A06A-3465DD45D20B}" type="parTrans" cxnId="{3F20C3F3-358A-4793-9284-74A3A40DA8B2}">
      <dgm:prSet/>
      <dgm:spPr/>
      <dgm:t>
        <a:bodyPr/>
        <a:lstStyle/>
        <a:p>
          <a:endParaRPr lang="de-DE"/>
        </a:p>
      </dgm:t>
    </dgm:pt>
    <dgm:pt modelId="{27A6B262-5812-427A-A667-50A3667A2ED6}" type="sibTrans" cxnId="{3F20C3F3-358A-4793-9284-74A3A40DA8B2}">
      <dgm:prSet/>
      <dgm:spPr/>
      <dgm:t>
        <a:bodyPr/>
        <a:lstStyle/>
        <a:p>
          <a:endParaRPr lang="de-DE"/>
        </a:p>
      </dgm:t>
    </dgm:pt>
    <dgm:pt modelId="{060DED22-9964-4925-9C36-E1005AD17E49}">
      <dgm:prSet/>
      <dgm:spPr/>
      <dgm:t>
        <a:bodyPr/>
        <a:lstStyle/>
        <a:p>
          <a:r>
            <a:rPr lang="de-DE" dirty="0"/>
            <a:t>Anlaufstelle für freiwilliges Risikoregister im Rahmen eines zentral organisierten Hitzeaktionsplans</a:t>
          </a:r>
        </a:p>
      </dgm:t>
    </dgm:pt>
    <dgm:pt modelId="{5228E5F1-5F73-4618-B9E5-D3DF961BFE8B}" type="parTrans" cxnId="{CBFB23AA-BD0F-408D-B8B2-298DC522E846}">
      <dgm:prSet/>
      <dgm:spPr/>
      <dgm:t>
        <a:bodyPr/>
        <a:lstStyle/>
        <a:p>
          <a:endParaRPr lang="de-DE"/>
        </a:p>
      </dgm:t>
    </dgm:pt>
    <dgm:pt modelId="{28A22CDE-401C-475D-8951-E3CE7204E22E}" type="sibTrans" cxnId="{CBFB23AA-BD0F-408D-B8B2-298DC522E846}">
      <dgm:prSet/>
      <dgm:spPr/>
      <dgm:t>
        <a:bodyPr/>
        <a:lstStyle/>
        <a:p>
          <a:endParaRPr lang="de-DE"/>
        </a:p>
      </dgm:t>
    </dgm:pt>
    <dgm:pt modelId="{6995EDEA-F793-42BC-8E2C-EEA668D0CDD7}">
      <dgm:prSet/>
      <dgm:spPr/>
      <dgm:t>
        <a:bodyPr/>
        <a:lstStyle/>
        <a:p>
          <a:r>
            <a:rPr lang="de-DE"/>
            <a:t>Im </a:t>
          </a:r>
          <a:r>
            <a:rPr lang="de-DE" dirty="0"/>
            <a:t>Rahmen eines zentral organisierten Hitzeaktionsplans kann der Hausarzt ggf. Anlaufstelle für ein freiwilliges Risikoregister sein. Dann Monitoring von Risikopersonen durch andere Dienste. </a:t>
          </a:r>
        </a:p>
      </dgm:t>
    </dgm:pt>
    <dgm:pt modelId="{AD63E32E-762D-4F13-BF21-7F386B299681}" type="parTrans" cxnId="{EA65E99E-EBC7-47C6-9554-F781B5564CAC}">
      <dgm:prSet/>
      <dgm:spPr/>
      <dgm:t>
        <a:bodyPr/>
        <a:lstStyle/>
        <a:p>
          <a:endParaRPr lang="de-DE"/>
        </a:p>
      </dgm:t>
    </dgm:pt>
    <dgm:pt modelId="{8A754F8D-08F0-464D-AF74-C57DDFAA361A}" type="sibTrans" cxnId="{EA65E99E-EBC7-47C6-9554-F781B5564CAC}">
      <dgm:prSet/>
      <dgm:spPr/>
      <dgm:t>
        <a:bodyPr/>
        <a:lstStyle/>
        <a:p>
          <a:endParaRPr lang="de-DE"/>
        </a:p>
      </dgm:t>
    </dgm:pt>
    <dgm:pt modelId="{1A3F29F3-DED1-4B1C-991A-946584A73E64}" type="pres">
      <dgm:prSet presAssocID="{878D3705-93F1-498A-8A90-5988B595A7FD}" presName="linear" presStyleCnt="0">
        <dgm:presLayoutVars>
          <dgm:animLvl val="lvl"/>
          <dgm:resizeHandles val="exact"/>
        </dgm:presLayoutVars>
      </dgm:prSet>
      <dgm:spPr/>
      <dgm:t>
        <a:bodyPr/>
        <a:lstStyle/>
        <a:p>
          <a:endParaRPr lang="de-DE"/>
        </a:p>
      </dgm:t>
    </dgm:pt>
    <dgm:pt modelId="{2A85D87B-4EA6-405B-BE13-B5A77BA91D86}" type="pres">
      <dgm:prSet presAssocID="{864F1F65-5BA2-4D95-A85B-74A17CAE5371}" presName="parentText" presStyleLbl="node1" presStyleIdx="0" presStyleCnt="4">
        <dgm:presLayoutVars>
          <dgm:chMax val="0"/>
          <dgm:bulletEnabled val="1"/>
        </dgm:presLayoutVars>
      </dgm:prSet>
      <dgm:spPr/>
      <dgm:t>
        <a:bodyPr/>
        <a:lstStyle/>
        <a:p>
          <a:endParaRPr lang="de-DE"/>
        </a:p>
      </dgm:t>
    </dgm:pt>
    <dgm:pt modelId="{B197D63A-AB31-48BC-882C-804D144BA61B}" type="pres">
      <dgm:prSet presAssocID="{864F1F65-5BA2-4D95-A85B-74A17CAE5371}" presName="childText" presStyleLbl="revTx" presStyleIdx="0" presStyleCnt="4">
        <dgm:presLayoutVars>
          <dgm:bulletEnabled val="1"/>
        </dgm:presLayoutVars>
      </dgm:prSet>
      <dgm:spPr/>
      <dgm:t>
        <a:bodyPr/>
        <a:lstStyle/>
        <a:p>
          <a:endParaRPr lang="de-DE"/>
        </a:p>
      </dgm:t>
    </dgm:pt>
    <dgm:pt modelId="{1D06CCB4-1F97-4172-AAE6-89899C5E076A}" type="pres">
      <dgm:prSet presAssocID="{D782E7BD-C662-4E87-BFED-AF4FB8AAD4F0}" presName="parentText" presStyleLbl="node1" presStyleIdx="1" presStyleCnt="4">
        <dgm:presLayoutVars>
          <dgm:chMax val="0"/>
          <dgm:bulletEnabled val="1"/>
        </dgm:presLayoutVars>
      </dgm:prSet>
      <dgm:spPr/>
      <dgm:t>
        <a:bodyPr/>
        <a:lstStyle/>
        <a:p>
          <a:endParaRPr lang="de-DE"/>
        </a:p>
      </dgm:t>
    </dgm:pt>
    <dgm:pt modelId="{A8EF3330-BD9B-4E66-A8BB-60D26AC32A75}" type="pres">
      <dgm:prSet presAssocID="{D782E7BD-C662-4E87-BFED-AF4FB8AAD4F0}" presName="childText" presStyleLbl="revTx" presStyleIdx="1" presStyleCnt="4">
        <dgm:presLayoutVars>
          <dgm:bulletEnabled val="1"/>
        </dgm:presLayoutVars>
      </dgm:prSet>
      <dgm:spPr/>
      <dgm:t>
        <a:bodyPr/>
        <a:lstStyle/>
        <a:p>
          <a:endParaRPr lang="de-DE"/>
        </a:p>
      </dgm:t>
    </dgm:pt>
    <dgm:pt modelId="{EE2C93C6-06FE-45E8-94AF-1B7F7E9B2A14}" type="pres">
      <dgm:prSet presAssocID="{7DCF7907-93BC-41EF-A92F-E08B94DCBFE3}" presName="parentText" presStyleLbl="node1" presStyleIdx="2" presStyleCnt="4">
        <dgm:presLayoutVars>
          <dgm:chMax val="0"/>
          <dgm:bulletEnabled val="1"/>
        </dgm:presLayoutVars>
      </dgm:prSet>
      <dgm:spPr/>
      <dgm:t>
        <a:bodyPr/>
        <a:lstStyle/>
        <a:p>
          <a:endParaRPr lang="de-DE"/>
        </a:p>
      </dgm:t>
    </dgm:pt>
    <dgm:pt modelId="{498586AC-D62B-4928-9D6D-92B3F033F2A1}" type="pres">
      <dgm:prSet presAssocID="{7DCF7907-93BC-41EF-A92F-E08B94DCBFE3}" presName="childText" presStyleLbl="revTx" presStyleIdx="2" presStyleCnt="4">
        <dgm:presLayoutVars>
          <dgm:bulletEnabled val="1"/>
        </dgm:presLayoutVars>
      </dgm:prSet>
      <dgm:spPr/>
      <dgm:t>
        <a:bodyPr/>
        <a:lstStyle/>
        <a:p>
          <a:endParaRPr lang="de-DE"/>
        </a:p>
      </dgm:t>
    </dgm:pt>
    <dgm:pt modelId="{7EB2CF29-9DAB-4CBA-8238-1DC01022FEBC}" type="pres">
      <dgm:prSet presAssocID="{060DED22-9964-4925-9C36-E1005AD17E49}" presName="parentText" presStyleLbl="node1" presStyleIdx="3" presStyleCnt="4">
        <dgm:presLayoutVars>
          <dgm:chMax val="0"/>
          <dgm:bulletEnabled val="1"/>
        </dgm:presLayoutVars>
      </dgm:prSet>
      <dgm:spPr/>
      <dgm:t>
        <a:bodyPr/>
        <a:lstStyle/>
        <a:p>
          <a:endParaRPr lang="de-DE"/>
        </a:p>
      </dgm:t>
    </dgm:pt>
    <dgm:pt modelId="{295D1B1B-8681-406C-9020-EB03B40977DB}" type="pres">
      <dgm:prSet presAssocID="{060DED22-9964-4925-9C36-E1005AD17E49}" presName="childText" presStyleLbl="revTx" presStyleIdx="3" presStyleCnt="4">
        <dgm:presLayoutVars>
          <dgm:bulletEnabled val="1"/>
        </dgm:presLayoutVars>
      </dgm:prSet>
      <dgm:spPr/>
      <dgm:t>
        <a:bodyPr/>
        <a:lstStyle/>
        <a:p>
          <a:endParaRPr lang="de-DE"/>
        </a:p>
      </dgm:t>
    </dgm:pt>
  </dgm:ptLst>
  <dgm:cxnLst>
    <dgm:cxn modelId="{2BBC7020-0A20-4C88-9CD1-19408AE858BF}" type="presOf" srcId="{3DCED327-88F0-4234-B08A-AB7AA2119C38}" destId="{A8EF3330-BD9B-4E66-A8BB-60D26AC32A75}" srcOrd="0" destOrd="0" presId="urn:microsoft.com/office/officeart/2005/8/layout/vList2"/>
    <dgm:cxn modelId="{79A498ED-3937-434A-9787-01B333A1D782}" type="presOf" srcId="{6995EDEA-F793-42BC-8E2C-EEA668D0CDD7}" destId="{295D1B1B-8681-406C-9020-EB03B40977DB}" srcOrd="0" destOrd="0" presId="urn:microsoft.com/office/officeart/2005/8/layout/vList2"/>
    <dgm:cxn modelId="{0789671B-29A9-48CF-9A0F-228550F0E674}" type="presOf" srcId="{D782E7BD-C662-4E87-BFED-AF4FB8AAD4F0}" destId="{1D06CCB4-1F97-4172-AAE6-89899C5E076A}" srcOrd="0" destOrd="0" presId="urn:microsoft.com/office/officeart/2005/8/layout/vList2"/>
    <dgm:cxn modelId="{0CFD0968-EA4E-405C-AB17-05B1D4D03FFC}" srcId="{878D3705-93F1-498A-8A90-5988B595A7FD}" destId="{D782E7BD-C662-4E87-BFED-AF4FB8AAD4F0}" srcOrd="1" destOrd="0" parTransId="{CC926AF3-EC71-4033-BD1C-2CF8250D94DE}" sibTransId="{FCA19442-DF70-406A-879D-DADFF976634D}"/>
    <dgm:cxn modelId="{680FEFC0-7A2B-47D5-B14B-AC740651D6E2}" type="presOf" srcId="{878D3705-93F1-498A-8A90-5988B595A7FD}" destId="{1A3F29F3-DED1-4B1C-991A-946584A73E64}" srcOrd="0" destOrd="0" presId="urn:microsoft.com/office/officeart/2005/8/layout/vList2"/>
    <dgm:cxn modelId="{FFD2A0A1-7DA2-426A-9778-0055A33D1573}" type="presOf" srcId="{99EBC078-A9D8-4D59-BDF1-ABFEEC5D836D}" destId="{B197D63A-AB31-48BC-882C-804D144BA61B}" srcOrd="0" destOrd="0" presId="urn:microsoft.com/office/officeart/2005/8/layout/vList2"/>
    <dgm:cxn modelId="{4B6E2880-BDA5-4EF3-B116-A84E82A61D36}" srcId="{864F1F65-5BA2-4D95-A85B-74A17CAE5371}" destId="{99EBC078-A9D8-4D59-BDF1-ABFEEC5D836D}" srcOrd="0" destOrd="0" parTransId="{03F35478-B899-45F1-BC14-ACAA0652A27F}" sibTransId="{A8195444-49E9-40ED-9230-010113A61B71}"/>
    <dgm:cxn modelId="{5AC16254-2699-46AD-BDC7-2D6F7EF2B87D}" srcId="{878D3705-93F1-498A-8A90-5988B595A7FD}" destId="{864F1F65-5BA2-4D95-A85B-74A17CAE5371}" srcOrd="0" destOrd="0" parTransId="{84084404-7D02-41A9-9F1E-54DD9CC4FC76}" sibTransId="{A0325074-80D6-414D-8EA0-53CC11589A33}"/>
    <dgm:cxn modelId="{93E239C6-6C91-4327-92ED-FCA7017772B5}" type="presOf" srcId="{7DCF7907-93BC-41EF-A92F-E08B94DCBFE3}" destId="{EE2C93C6-06FE-45E8-94AF-1B7F7E9B2A14}" srcOrd="0" destOrd="0" presId="urn:microsoft.com/office/officeart/2005/8/layout/vList2"/>
    <dgm:cxn modelId="{EA65E99E-EBC7-47C6-9554-F781B5564CAC}" srcId="{060DED22-9964-4925-9C36-E1005AD17E49}" destId="{6995EDEA-F793-42BC-8E2C-EEA668D0CDD7}" srcOrd="0" destOrd="0" parTransId="{AD63E32E-762D-4F13-BF21-7F386B299681}" sibTransId="{8A754F8D-08F0-464D-AF74-C57DDFAA361A}"/>
    <dgm:cxn modelId="{5620E0B6-D9EC-4261-90C0-CBF0C06FC949}" srcId="{D782E7BD-C662-4E87-BFED-AF4FB8AAD4F0}" destId="{3DCED327-88F0-4234-B08A-AB7AA2119C38}" srcOrd="0" destOrd="0" parTransId="{C65C6CA3-9725-4FDA-9389-56FBA3CE2A41}" sibTransId="{C8B4C604-F1BD-4D83-A7B0-87530852D8FD}"/>
    <dgm:cxn modelId="{9D7E1C1B-E3FA-41FC-A72B-7AC10EE4AB1D}" srcId="{878D3705-93F1-498A-8A90-5988B595A7FD}" destId="{7DCF7907-93BC-41EF-A92F-E08B94DCBFE3}" srcOrd="2" destOrd="0" parTransId="{675AB5DB-E90A-4BF4-91AB-04A5618DC90A}" sibTransId="{E530DD8C-2A15-4653-B8D5-0FB8BC45FB67}"/>
    <dgm:cxn modelId="{3F20C3F3-358A-4793-9284-74A3A40DA8B2}" srcId="{7DCF7907-93BC-41EF-A92F-E08B94DCBFE3}" destId="{7E0DEB81-7446-448A-A919-2F4907F83485}" srcOrd="0" destOrd="0" parTransId="{B3AE3155-EB83-4461-A06A-3465DD45D20B}" sibTransId="{27A6B262-5812-427A-A667-50A3667A2ED6}"/>
    <dgm:cxn modelId="{0D5193C4-6A01-4917-B11F-DA5898E5225B}" type="presOf" srcId="{864F1F65-5BA2-4D95-A85B-74A17CAE5371}" destId="{2A85D87B-4EA6-405B-BE13-B5A77BA91D86}" srcOrd="0" destOrd="0" presId="urn:microsoft.com/office/officeart/2005/8/layout/vList2"/>
    <dgm:cxn modelId="{072E06B3-0BA5-4D83-A559-DB76D032140D}" type="presOf" srcId="{060DED22-9964-4925-9C36-E1005AD17E49}" destId="{7EB2CF29-9DAB-4CBA-8238-1DC01022FEBC}" srcOrd="0" destOrd="0" presId="urn:microsoft.com/office/officeart/2005/8/layout/vList2"/>
    <dgm:cxn modelId="{CBFB23AA-BD0F-408D-B8B2-298DC522E846}" srcId="{878D3705-93F1-498A-8A90-5988B595A7FD}" destId="{060DED22-9964-4925-9C36-E1005AD17E49}" srcOrd="3" destOrd="0" parTransId="{5228E5F1-5F73-4618-B9E5-D3DF961BFE8B}" sibTransId="{28A22CDE-401C-475D-8951-E3CE7204E22E}"/>
    <dgm:cxn modelId="{2303E5A6-D13F-4ABC-9D13-8D6E0388D61C}" type="presOf" srcId="{7E0DEB81-7446-448A-A919-2F4907F83485}" destId="{498586AC-D62B-4928-9D6D-92B3F033F2A1}" srcOrd="0" destOrd="0" presId="urn:microsoft.com/office/officeart/2005/8/layout/vList2"/>
    <dgm:cxn modelId="{5CE4B3CA-00DC-4D86-A380-A8794F35E393}" type="presParOf" srcId="{1A3F29F3-DED1-4B1C-991A-946584A73E64}" destId="{2A85D87B-4EA6-405B-BE13-B5A77BA91D86}" srcOrd="0" destOrd="0" presId="urn:microsoft.com/office/officeart/2005/8/layout/vList2"/>
    <dgm:cxn modelId="{B554726C-A539-4984-94A1-840F9AAF4561}" type="presParOf" srcId="{1A3F29F3-DED1-4B1C-991A-946584A73E64}" destId="{B197D63A-AB31-48BC-882C-804D144BA61B}" srcOrd="1" destOrd="0" presId="urn:microsoft.com/office/officeart/2005/8/layout/vList2"/>
    <dgm:cxn modelId="{FB169640-B298-45FD-94C4-BCE66477E293}" type="presParOf" srcId="{1A3F29F3-DED1-4B1C-991A-946584A73E64}" destId="{1D06CCB4-1F97-4172-AAE6-89899C5E076A}" srcOrd="2" destOrd="0" presId="urn:microsoft.com/office/officeart/2005/8/layout/vList2"/>
    <dgm:cxn modelId="{1AF90D61-EA0A-49C2-A88A-CE08F5DDADBC}" type="presParOf" srcId="{1A3F29F3-DED1-4B1C-991A-946584A73E64}" destId="{A8EF3330-BD9B-4E66-A8BB-60D26AC32A75}" srcOrd="3" destOrd="0" presId="urn:microsoft.com/office/officeart/2005/8/layout/vList2"/>
    <dgm:cxn modelId="{D9FEBECC-7FF5-4AB9-B1A9-D42693A73534}" type="presParOf" srcId="{1A3F29F3-DED1-4B1C-991A-946584A73E64}" destId="{EE2C93C6-06FE-45E8-94AF-1B7F7E9B2A14}" srcOrd="4" destOrd="0" presId="urn:microsoft.com/office/officeart/2005/8/layout/vList2"/>
    <dgm:cxn modelId="{EFDF5C49-0C32-4A53-B1E2-891D1702FC82}" type="presParOf" srcId="{1A3F29F3-DED1-4B1C-991A-946584A73E64}" destId="{498586AC-D62B-4928-9D6D-92B3F033F2A1}" srcOrd="5" destOrd="0" presId="urn:microsoft.com/office/officeart/2005/8/layout/vList2"/>
    <dgm:cxn modelId="{AD897501-0F92-47F4-9DDC-CE882E8B9B3B}" type="presParOf" srcId="{1A3F29F3-DED1-4B1C-991A-946584A73E64}" destId="{7EB2CF29-9DAB-4CBA-8238-1DC01022FEBC}" srcOrd="6" destOrd="0" presId="urn:microsoft.com/office/officeart/2005/8/layout/vList2"/>
    <dgm:cxn modelId="{BE852163-B11D-4BDF-BAE0-A04CE504A247}" type="presParOf" srcId="{1A3F29F3-DED1-4B1C-991A-946584A73E64}" destId="{295D1B1B-8681-406C-9020-EB03B40977D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0D1F9AE-ABDE-446B-9412-3D0331C5A2F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EB73ED9-018B-4DD1-B76D-AB21A05862CB}">
      <dgm:prSet/>
      <dgm:spPr>
        <a:solidFill>
          <a:schemeClr val="accent1">
            <a:lumMod val="40000"/>
            <a:lumOff val="60000"/>
          </a:schemeClr>
        </a:solidFill>
      </dgm:spPr>
      <dgm:t>
        <a:bodyPr/>
        <a:lstStyle/>
        <a:p>
          <a:r>
            <a:rPr lang="de-DE" b="1" dirty="0"/>
            <a:t>2. Hitzeaktionspläne und Handlungsmöglichkeiten für Ärzte</a:t>
          </a:r>
          <a:endParaRPr lang="en-US" b="1" dirty="0"/>
        </a:p>
      </dgm:t>
    </dgm:pt>
    <dgm:pt modelId="{939725E3-32BC-4477-B719-389543CCC065}" type="parTrans" cxnId="{1C0B24C1-839D-46EF-B182-8852A92B525D}">
      <dgm:prSet/>
      <dgm:spPr/>
      <dgm:t>
        <a:bodyPr/>
        <a:lstStyle/>
        <a:p>
          <a:endParaRPr lang="en-US"/>
        </a:p>
      </dgm:t>
    </dgm:pt>
    <dgm:pt modelId="{9EFB8EDD-9345-4AE3-9B04-C6601F353FA7}" type="sibTrans" cxnId="{1C0B24C1-839D-46EF-B182-8852A92B525D}">
      <dgm:prSet/>
      <dgm:spPr/>
      <dgm:t>
        <a:bodyPr/>
        <a:lstStyle/>
        <a:p>
          <a:endParaRPr lang="en-US"/>
        </a:p>
      </dgm:t>
    </dgm:pt>
    <dgm:pt modelId="{AB0C7876-1065-44D2-B428-4E1DBDD66381}">
      <dgm:prSet/>
      <dgm:spPr>
        <a:solidFill>
          <a:schemeClr val="accent1">
            <a:lumMod val="40000"/>
            <a:lumOff val="60000"/>
          </a:schemeClr>
        </a:solidFill>
      </dgm:spPr>
      <dgm:t>
        <a:bodyPr/>
        <a:lstStyle/>
        <a:p>
          <a:r>
            <a:rPr lang="de-DE" b="1" dirty="0"/>
            <a:t>1. Hitzebedingte Gesundheitsschäden und Risikofaktoren</a:t>
          </a:r>
          <a:endParaRPr lang="en-US" b="1" dirty="0"/>
        </a:p>
      </dgm:t>
    </dgm:pt>
    <dgm:pt modelId="{4A6A1586-DAA1-468A-A013-451A0BA0F382}" type="parTrans" cxnId="{00125A0E-1DC6-43AA-82FD-71A61810FAA9}">
      <dgm:prSet/>
      <dgm:spPr/>
      <dgm:t>
        <a:bodyPr/>
        <a:lstStyle/>
        <a:p>
          <a:endParaRPr lang="en-US"/>
        </a:p>
      </dgm:t>
    </dgm:pt>
    <dgm:pt modelId="{23DADD63-CF77-4937-B8EA-A453D5DC9EB6}" type="sibTrans" cxnId="{00125A0E-1DC6-43AA-82FD-71A61810FAA9}">
      <dgm:prSet/>
      <dgm:spPr/>
      <dgm:t>
        <a:bodyPr/>
        <a:lstStyle/>
        <a:p>
          <a:endParaRPr lang="en-US"/>
        </a:p>
      </dgm:t>
    </dgm:pt>
    <dgm:pt modelId="{8177F3C3-DA82-4D70-A06B-2F71C49373AC}">
      <dgm:prSet/>
      <dgm:spPr>
        <a:solidFill>
          <a:schemeClr val="accent1">
            <a:lumMod val="50000"/>
          </a:schemeClr>
        </a:solidFill>
      </dgm:spPr>
      <dgm:t>
        <a:bodyPr/>
        <a:lstStyle/>
        <a:p>
          <a:r>
            <a:rPr lang="de-DE" b="1" dirty="0"/>
            <a:t>3. Fazit für die Praxis</a:t>
          </a:r>
          <a:endParaRPr lang="en-US" b="1" dirty="0"/>
        </a:p>
      </dgm:t>
    </dgm:pt>
    <dgm:pt modelId="{54C95954-1AB4-4F5A-B2F4-64FB56A2ED29}" type="parTrans" cxnId="{EB5109AF-A9EC-43E3-92BC-EE2F9BC210D2}">
      <dgm:prSet/>
      <dgm:spPr/>
      <dgm:t>
        <a:bodyPr/>
        <a:lstStyle/>
        <a:p>
          <a:endParaRPr lang="en-US"/>
        </a:p>
      </dgm:t>
    </dgm:pt>
    <dgm:pt modelId="{5D07576F-0A30-4AE2-AE19-0E89D3F29F2D}" type="sibTrans" cxnId="{EB5109AF-A9EC-43E3-92BC-EE2F9BC210D2}">
      <dgm:prSet/>
      <dgm:spPr/>
      <dgm:t>
        <a:bodyPr/>
        <a:lstStyle/>
        <a:p>
          <a:endParaRPr lang="en-US"/>
        </a:p>
      </dgm:t>
    </dgm:pt>
    <dgm:pt modelId="{F6F56A66-86AE-4870-AA9F-419C01910BB1}" type="pres">
      <dgm:prSet presAssocID="{50D1F9AE-ABDE-446B-9412-3D0331C5A2FA}" presName="linear" presStyleCnt="0">
        <dgm:presLayoutVars>
          <dgm:animLvl val="lvl"/>
          <dgm:resizeHandles val="exact"/>
        </dgm:presLayoutVars>
      </dgm:prSet>
      <dgm:spPr/>
      <dgm:t>
        <a:bodyPr/>
        <a:lstStyle/>
        <a:p>
          <a:endParaRPr lang="de-DE"/>
        </a:p>
      </dgm:t>
    </dgm:pt>
    <dgm:pt modelId="{EECBEDE5-F632-4F74-899D-58007695FD32}" type="pres">
      <dgm:prSet presAssocID="{AB0C7876-1065-44D2-B428-4E1DBDD66381}" presName="parentText" presStyleLbl="node1" presStyleIdx="0" presStyleCnt="3" custLinFactNeighborY="-34321">
        <dgm:presLayoutVars>
          <dgm:chMax val="0"/>
          <dgm:bulletEnabled val="1"/>
        </dgm:presLayoutVars>
      </dgm:prSet>
      <dgm:spPr/>
      <dgm:t>
        <a:bodyPr/>
        <a:lstStyle/>
        <a:p>
          <a:endParaRPr lang="de-DE"/>
        </a:p>
      </dgm:t>
    </dgm:pt>
    <dgm:pt modelId="{46515D0E-7F5B-4A16-8436-6990A3CB4867}" type="pres">
      <dgm:prSet presAssocID="{23DADD63-CF77-4937-B8EA-A453D5DC9EB6}" presName="spacer" presStyleCnt="0"/>
      <dgm:spPr/>
    </dgm:pt>
    <dgm:pt modelId="{9703458C-E0A1-4EC9-B661-93E496CE4272}" type="pres">
      <dgm:prSet presAssocID="{AEB73ED9-018B-4DD1-B76D-AB21A05862CB}" presName="parentText" presStyleLbl="node1" presStyleIdx="1" presStyleCnt="3">
        <dgm:presLayoutVars>
          <dgm:chMax val="0"/>
          <dgm:bulletEnabled val="1"/>
        </dgm:presLayoutVars>
      </dgm:prSet>
      <dgm:spPr/>
      <dgm:t>
        <a:bodyPr/>
        <a:lstStyle/>
        <a:p>
          <a:endParaRPr lang="de-DE"/>
        </a:p>
      </dgm:t>
    </dgm:pt>
    <dgm:pt modelId="{6F7DF196-B5E5-4F37-A821-40E09ED81F2B}" type="pres">
      <dgm:prSet presAssocID="{9EFB8EDD-9345-4AE3-9B04-C6601F353FA7}" presName="spacer" presStyleCnt="0"/>
      <dgm:spPr/>
    </dgm:pt>
    <dgm:pt modelId="{4BF8F57C-B564-4EF0-AEA5-692C6E815FCF}" type="pres">
      <dgm:prSet presAssocID="{8177F3C3-DA82-4D70-A06B-2F71C49373AC}" presName="parentText" presStyleLbl="node1" presStyleIdx="2" presStyleCnt="3">
        <dgm:presLayoutVars>
          <dgm:chMax val="0"/>
          <dgm:bulletEnabled val="1"/>
        </dgm:presLayoutVars>
      </dgm:prSet>
      <dgm:spPr/>
      <dgm:t>
        <a:bodyPr/>
        <a:lstStyle/>
        <a:p>
          <a:endParaRPr lang="de-DE"/>
        </a:p>
      </dgm:t>
    </dgm:pt>
  </dgm:ptLst>
  <dgm:cxnLst>
    <dgm:cxn modelId="{2C0D1E8D-1FFC-4770-BC06-682C62CBE1DF}" type="presOf" srcId="{AEB73ED9-018B-4DD1-B76D-AB21A05862CB}" destId="{9703458C-E0A1-4EC9-B661-93E496CE4272}" srcOrd="0" destOrd="0" presId="urn:microsoft.com/office/officeart/2005/8/layout/vList2"/>
    <dgm:cxn modelId="{1C0B24C1-839D-46EF-B182-8852A92B525D}" srcId="{50D1F9AE-ABDE-446B-9412-3D0331C5A2FA}" destId="{AEB73ED9-018B-4DD1-B76D-AB21A05862CB}" srcOrd="1" destOrd="0" parTransId="{939725E3-32BC-4477-B719-389543CCC065}" sibTransId="{9EFB8EDD-9345-4AE3-9B04-C6601F353FA7}"/>
    <dgm:cxn modelId="{05250656-168A-4578-BD9A-DCC8EAD95474}" type="presOf" srcId="{AB0C7876-1065-44D2-B428-4E1DBDD66381}" destId="{EECBEDE5-F632-4F74-899D-58007695FD32}" srcOrd="0" destOrd="0" presId="urn:microsoft.com/office/officeart/2005/8/layout/vList2"/>
    <dgm:cxn modelId="{EB5109AF-A9EC-43E3-92BC-EE2F9BC210D2}" srcId="{50D1F9AE-ABDE-446B-9412-3D0331C5A2FA}" destId="{8177F3C3-DA82-4D70-A06B-2F71C49373AC}" srcOrd="2" destOrd="0" parTransId="{54C95954-1AB4-4F5A-B2F4-64FB56A2ED29}" sibTransId="{5D07576F-0A30-4AE2-AE19-0E89D3F29F2D}"/>
    <dgm:cxn modelId="{00125A0E-1DC6-43AA-82FD-71A61810FAA9}" srcId="{50D1F9AE-ABDE-446B-9412-3D0331C5A2FA}" destId="{AB0C7876-1065-44D2-B428-4E1DBDD66381}" srcOrd="0" destOrd="0" parTransId="{4A6A1586-DAA1-468A-A013-451A0BA0F382}" sibTransId="{23DADD63-CF77-4937-B8EA-A453D5DC9EB6}"/>
    <dgm:cxn modelId="{515B9C95-1B74-4D67-9659-D696E4B4EACE}" type="presOf" srcId="{8177F3C3-DA82-4D70-A06B-2F71C49373AC}" destId="{4BF8F57C-B564-4EF0-AEA5-692C6E815FCF}" srcOrd="0" destOrd="0" presId="urn:microsoft.com/office/officeart/2005/8/layout/vList2"/>
    <dgm:cxn modelId="{7C8B18BC-159D-491E-948E-3A51DE7E5464}" type="presOf" srcId="{50D1F9AE-ABDE-446B-9412-3D0331C5A2FA}" destId="{F6F56A66-86AE-4870-AA9F-419C01910BB1}" srcOrd="0" destOrd="0" presId="urn:microsoft.com/office/officeart/2005/8/layout/vList2"/>
    <dgm:cxn modelId="{C920B549-1658-4ED0-8E6A-2D3C2B22A65D}" type="presParOf" srcId="{F6F56A66-86AE-4870-AA9F-419C01910BB1}" destId="{EECBEDE5-F632-4F74-899D-58007695FD32}" srcOrd="0" destOrd="0" presId="urn:microsoft.com/office/officeart/2005/8/layout/vList2"/>
    <dgm:cxn modelId="{0FB335F5-EE82-41A7-8ED0-B4DEA9146555}" type="presParOf" srcId="{F6F56A66-86AE-4870-AA9F-419C01910BB1}" destId="{46515D0E-7F5B-4A16-8436-6990A3CB4867}" srcOrd="1" destOrd="0" presId="urn:microsoft.com/office/officeart/2005/8/layout/vList2"/>
    <dgm:cxn modelId="{A0909ECD-408D-4387-8A6B-C5DB6CD21513}" type="presParOf" srcId="{F6F56A66-86AE-4870-AA9F-419C01910BB1}" destId="{9703458C-E0A1-4EC9-B661-93E496CE4272}" srcOrd="2" destOrd="0" presId="urn:microsoft.com/office/officeart/2005/8/layout/vList2"/>
    <dgm:cxn modelId="{5B64455E-C52E-4071-836C-3AE606CF43C5}" type="presParOf" srcId="{F6F56A66-86AE-4870-AA9F-419C01910BB1}" destId="{6F7DF196-B5E5-4F37-A821-40E09ED81F2B}" srcOrd="3" destOrd="0" presId="urn:microsoft.com/office/officeart/2005/8/layout/vList2"/>
    <dgm:cxn modelId="{563551E1-1BF7-4979-93F1-04DFBCECE27E}" type="presParOf" srcId="{F6F56A66-86AE-4870-AA9F-419C01910BB1}" destId="{4BF8F57C-B564-4EF0-AEA5-692C6E815F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170521D-F933-4746-9130-C359CF724ED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0B688A50-17BC-42F9-9911-78C02CD74AFE}">
      <dgm:prSet custT="1"/>
      <dgm:spPr/>
      <dgm:t>
        <a:bodyPr/>
        <a:lstStyle/>
        <a:p>
          <a:r>
            <a:rPr lang="de-DE" sz="2500" dirty="0"/>
            <a:t>Temperaturen über 32°C, die über mehrere Tage und ohne ausreichende nächtliche Abkühlung anhalten, erhöhen die Sterblichkeit insbesondere von Menschen über 75 Jahren mit Vorerkrankungen und Pflegebedürftigkeit</a:t>
          </a:r>
          <a:r>
            <a:rPr lang="de-DE" sz="2900" dirty="0"/>
            <a:t>.</a:t>
          </a:r>
        </a:p>
      </dgm:t>
    </dgm:pt>
    <dgm:pt modelId="{AC5DF60A-5858-4A6C-A1A3-4D86633FB00F}" type="parTrans" cxnId="{439C38A4-BA3A-4AF6-8B2A-3FBA9D4FF0B4}">
      <dgm:prSet/>
      <dgm:spPr/>
      <dgm:t>
        <a:bodyPr/>
        <a:lstStyle/>
        <a:p>
          <a:endParaRPr lang="de-DE"/>
        </a:p>
      </dgm:t>
    </dgm:pt>
    <dgm:pt modelId="{95B9F570-8AF7-4FA6-B391-4483EFFB8D07}" type="sibTrans" cxnId="{439C38A4-BA3A-4AF6-8B2A-3FBA9D4FF0B4}">
      <dgm:prSet/>
      <dgm:spPr/>
      <dgm:t>
        <a:bodyPr/>
        <a:lstStyle/>
        <a:p>
          <a:endParaRPr lang="de-DE"/>
        </a:p>
      </dgm:t>
    </dgm:pt>
    <dgm:pt modelId="{253017E1-B1BB-426A-BFE6-266F1ED1D396}" type="pres">
      <dgm:prSet presAssocID="{4170521D-F933-4746-9130-C359CF724EDE}" presName="CompostProcess" presStyleCnt="0">
        <dgm:presLayoutVars>
          <dgm:dir/>
          <dgm:resizeHandles val="exact"/>
        </dgm:presLayoutVars>
      </dgm:prSet>
      <dgm:spPr/>
      <dgm:t>
        <a:bodyPr/>
        <a:lstStyle/>
        <a:p>
          <a:endParaRPr lang="de-DE"/>
        </a:p>
      </dgm:t>
    </dgm:pt>
    <dgm:pt modelId="{DA9C90B3-22DB-4A72-86CD-4549E418F601}" type="pres">
      <dgm:prSet presAssocID="{4170521D-F933-4746-9130-C359CF724EDE}" presName="arrow" presStyleLbl="bgShp" presStyleIdx="0" presStyleCnt="1"/>
      <dgm:spPr/>
    </dgm:pt>
    <dgm:pt modelId="{9723CD95-28BE-4516-BB36-28BB7913E35B}" type="pres">
      <dgm:prSet presAssocID="{4170521D-F933-4746-9130-C359CF724EDE}" presName="linearProcess" presStyleCnt="0"/>
      <dgm:spPr/>
    </dgm:pt>
    <dgm:pt modelId="{E42ECD99-8D84-45C2-BE9C-DB2D05AD2E31}" type="pres">
      <dgm:prSet presAssocID="{0B688A50-17BC-42F9-9911-78C02CD74AFE}" presName="textNode" presStyleLbl="node1" presStyleIdx="0" presStyleCnt="1" custScaleX="114747">
        <dgm:presLayoutVars>
          <dgm:bulletEnabled val="1"/>
        </dgm:presLayoutVars>
      </dgm:prSet>
      <dgm:spPr/>
      <dgm:t>
        <a:bodyPr/>
        <a:lstStyle/>
        <a:p>
          <a:endParaRPr lang="de-DE"/>
        </a:p>
      </dgm:t>
    </dgm:pt>
  </dgm:ptLst>
  <dgm:cxnLst>
    <dgm:cxn modelId="{3C87F614-293A-4B00-A2E2-39229CEFB263}" type="presOf" srcId="{4170521D-F933-4746-9130-C359CF724EDE}" destId="{253017E1-B1BB-426A-BFE6-266F1ED1D396}" srcOrd="0" destOrd="0" presId="urn:microsoft.com/office/officeart/2005/8/layout/hProcess9"/>
    <dgm:cxn modelId="{726713FC-B685-431B-B4A3-B7206540C3DC}" type="presOf" srcId="{0B688A50-17BC-42F9-9911-78C02CD74AFE}" destId="{E42ECD99-8D84-45C2-BE9C-DB2D05AD2E31}" srcOrd="0" destOrd="0" presId="urn:microsoft.com/office/officeart/2005/8/layout/hProcess9"/>
    <dgm:cxn modelId="{439C38A4-BA3A-4AF6-8B2A-3FBA9D4FF0B4}" srcId="{4170521D-F933-4746-9130-C359CF724EDE}" destId="{0B688A50-17BC-42F9-9911-78C02CD74AFE}" srcOrd="0" destOrd="0" parTransId="{AC5DF60A-5858-4A6C-A1A3-4D86633FB00F}" sibTransId="{95B9F570-8AF7-4FA6-B391-4483EFFB8D07}"/>
    <dgm:cxn modelId="{0763DF74-0FFB-4740-84DB-83DADE063717}" type="presParOf" srcId="{253017E1-B1BB-426A-BFE6-266F1ED1D396}" destId="{DA9C90B3-22DB-4A72-86CD-4549E418F601}" srcOrd="0" destOrd="0" presId="urn:microsoft.com/office/officeart/2005/8/layout/hProcess9"/>
    <dgm:cxn modelId="{087A625E-0CF0-4FB3-B169-83EABE1C6EC6}" type="presParOf" srcId="{253017E1-B1BB-426A-BFE6-266F1ED1D396}" destId="{9723CD95-28BE-4516-BB36-28BB7913E35B}" srcOrd="1" destOrd="0" presId="urn:microsoft.com/office/officeart/2005/8/layout/hProcess9"/>
    <dgm:cxn modelId="{7B2FFC4D-6C82-452F-85E0-01B74325DD88}" type="presParOf" srcId="{9723CD95-28BE-4516-BB36-28BB7913E35B}" destId="{E42ECD99-8D84-45C2-BE9C-DB2D05AD2E3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6878E7B-4314-436B-A6F4-C26021FEB0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C9958FA4-3001-43CF-B1AB-62B704FD49CF}">
      <dgm:prSet custT="1"/>
      <dgm:spPr/>
      <dgm:t>
        <a:bodyPr/>
        <a:lstStyle/>
        <a:p>
          <a:r>
            <a:rPr lang="de-DE" sz="2200" dirty="0"/>
            <a:t>Die WHO empfiehlt die Etablierung von Hitzeaktionsplänen. Auch in Deutschland sollen solche sektorübergreifenden Pläne zum Hitzeschutz eingeführt werden. Dies obliegt der Verantwortung von (Gesundheits-)</a:t>
          </a:r>
          <a:r>
            <a:rPr lang="de-DE" sz="2200" dirty="0" err="1"/>
            <a:t>behörden</a:t>
          </a:r>
          <a:r>
            <a:rPr lang="de-DE" sz="2200" dirty="0"/>
            <a:t> auf lokaler oder Länderebene. </a:t>
          </a:r>
        </a:p>
      </dgm:t>
    </dgm:pt>
    <dgm:pt modelId="{2530DAC8-40E0-4D2E-9E17-3180675CF7CD}" type="parTrans" cxnId="{BDC3391F-B6ED-40ED-8861-8D661B51A305}">
      <dgm:prSet/>
      <dgm:spPr/>
      <dgm:t>
        <a:bodyPr/>
        <a:lstStyle/>
        <a:p>
          <a:endParaRPr lang="de-DE"/>
        </a:p>
      </dgm:t>
    </dgm:pt>
    <dgm:pt modelId="{2A066DBE-C064-40FC-80AA-E2A2C916ACC9}" type="sibTrans" cxnId="{BDC3391F-B6ED-40ED-8861-8D661B51A305}">
      <dgm:prSet/>
      <dgm:spPr/>
      <dgm:t>
        <a:bodyPr/>
        <a:lstStyle/>
        <a:p>
          <a:endParaRPr lang="de-DE"/>
        </a:p>
      </dgm:t>
    </dgm:pt>
    <dgm:pt modelId="{F7A0AF53-F21D-4005-8569-BAB8DE5CFCF7}">
      <dgm:prSet custT="1"/>
      <dgm:spPr/>
      <dgm:t>
        <a:bodyPr/>
        <a:lstStyle/>
        <a:p>
          <a:r>
            <a:rPr lang="de-DE" sz="2200" dirty="0"/>
            <a:t>Sofern solche Pläne nicht existieren, können Ärzte trotzdem schon o.g. Maßnahmen durchführen und z.B. bei Ihren lokalen Gesundheitsämtern die Etablierung von Hitzeaktionsplänen anregen</a:t>
          </a:r>
        </a:p>
      </dgm:t>
    </dgm:pt>
    <dgm:pt modelId="{BE965BBF-90B8-4EEE-8BC8-E5041EADF872}" type="parTrans" cxnId="{55163DC4-8D8B-4976-9BC3-C735CE45DDA9}">
      <dgm:prSet/>
      <dgm:spPr/>
      <dgm:t>
        <a:bodyPr/>
        <a:lstStyle/>
        <a:p>
          <a:endParaRPr lang="de-DE"/>
        </a:p>
      </dgm:t>
    </dgm:pt>
    <dgm:pt modelId="{EE8BBD96-E943-41BC-9AC8-D31A70E2B7EB}" type="sibTrans" cxnId="{55163DC4-8D8B-4976-9BC3-C735CE45DDA9}">
      <dgm:prSet/>
      <dgm:spPr/>
      <dgm:t>
        <a:bodyPr/>
        <a:lstStyle/>
        <a:p>
          <a:endParaRPr lang="de-DE"/>
        </a:p>
      </dgm:t>
    </dgm:pt>
    <dgm:pt modelId="{BF8B34E6-9497-44C0-A6E3-04A409ABF51F}" type="pres">
      <dgm:prSet presAssocID="{36878E7B-4314-436B-A6F4-C26021FEB012}" presName="CompostProcess" presStyleCnt="0">
        <dgm:presLayoutVars>
          <dgm:dir/>
          <dgm:resizeHandles val="exact"/>
        </dgm:presLayoutVars>
      </dgm:prSet>
      <dgm:spPr/>
      <dgm:t>
        <a:bodyPr/>
        <a:lstStyle/>
        <a:p>
          <a:endParaRPr lang="de-DE"/>
        </a:p>
      </dgm:t>
    </dgm:pt>
    <dgm:pt modelId="{E528DD9F-E708-46A7-9C4F-F72F63F143B3}" type="pres">
      <dgm:prSet presAssocID="{36878E7B-4314-436B-A6F4-C26021FEB012}" presName="arrow" presStyleLbl="bgShp" presStyleIdx="0" presStyleCnt="1" custScaleX="114708" custLinFactNeighborX="2426" custLinFactNeighborY="-291"/>
      <dgm:spPr/>
    </dgm:pt>
    <dgm:pt modelId="{37366981-FCA4-45E9-8EEE-121CBF0C22BE}" type="pres">
      <dgm:prSet presAssocID="{36878E7B-4314-436B-A6F4-C26021FEB012}" presName="linearProcess" presStyleCnt="0"/>
      <dgm:spPr/>
    </dgm:pt>
    <dgm:pt modelId="{F02D3484-E80D-48E3-9AE2-9567E221D0BC}" type="pres">
      <dgm:prSet presAssocID="{C9958FA4-3001-43CF-B1AB-62B704FD49CF}" presName="textNode" presStyleLbl="node1" presStyleIdx="0" presStyleCnt="2" custScaleX="101359" custScaleY="114999" custLinFactNeighborX="56015" custLinFactNeighborY="-1404">
        <dgm:presLayoutVars>
          <dgm:bulletEnabled val="1"/>
        </dgm:presLayoutVars>
      </dgm:prSet>
      <dgm:spPr/>
      <dgm:t>
        <a:bodyPr/>
        <a:lstStyle/>
        <a:p>
          <a:endParaRPr lang="de-DE"/>
        </a:p>
      </dgm:t>
    </dgm:pt>
    <dgm:pt modelId="{9FA92D68-2F10-45EA-8E1F-890AE0A65EB0}" type="pres">
      <dgm:prSet presAssocID="{2A066DBE-C064-40FC-80AA-E2A2C916ACC9}" presName="sibTrans" presStyleCnt="0"/>
      <dgm:spPr/>
    </dgm:pt>
    <dgm:pt modelId="{25124DA9-7828-4932-93E6-2D7852E8A2DA}" type="pres">
      <dgm:prSet presAssocID="{F7A0AF53-F21D-4005-8569-BAB8DE5CFCF7}" presName="textNode" presStyleLbl="node1" presStyleIdx="1" presStyleCnt="2" custScaleX="101359" custScaleY="114999">
        <dgm:presLayoutVars>
          <dgm:bulletEnabled val="1"/>
        </dgm:presLayoutVars>
      </dgm:prSet>
      <dgm:spPr/>
      <dgm:t>
        <a:bodyPr/>
        <a:lstStyle/>
        <a:p>
          <a:endParaRPr lang="de-DE"/>
        </a:p>
      </dgm:t>
    </dgm:pt>
  </dgm:ptLst>
  <dgm:cxnLst>
    <dgm:cxn modelId="{39A1747B-09BD-4B47-8D8A-5CEB63D78EDC}" type="presOf" srcId="{36878E7B-4314-436B-A6F4-C26021FEB012}" destId="{BF8B34E6-9497-44C0-A6E3-04A409ABF51F}" srcOrd="0" destOrd="0" presId="urn:microsoft.com/office/officeart/2005/8/layout/hProcess9"/>
    <dgm:cxn modelId="{BF86383D-2875-4AE0-81A8-4B57F1A69EB6}" type="presOf" srcId="{F7A0AF53-F21D-4005-8569-BAB8DE5CFCF7}" destId="{25124DA9-7828-4932-93E6-2D7852E8A2DA}" srcOrd="0" destOrd="0" presId="urn:microsoft.com/office/officeart/2005/8/layout/hProcess9"/>
    <dgm:cxn modelId="{55163DC4-8D8B-4976-9BC3-C735CE45DDA9}" srcId="{36878E7B-4314-436B-A6F4-C26021FEB012}" destId="{F7A0AF53-F21D-4005-8569-BAB8DE5CFCF7}" srcOrd="1" destOrd="0" parTransId="{BE965BBF-90B8-4EEE-8BC8-E5041EADF872}" sibTransId="{EE8BBD96-E943-41BC-9AC8-D31A70E2B7EB}"/>
    <dgm:cxn modelId="{2C5229F0-976A-4B83-BA4D-B5E6D6E7BA85}" type="presOf" srcId="{C9958FA4-3001-43CF-B1AB-62B704FD49CF}" destId="{F02D3484-E80D-48E3-9AE2-9567E221D0BC}" srcOrd="0" destOrd="0" presId="urn:microsoft.com/office/officeart/2005/8/layout/hProcess9"/>
    <dgm:cxn modelId="{BDC3391F-B6ED-40ED-8861-8D661B51A305}" srcId="{36878E7B-4314-436B-A6F4-C26021FEB012}" destId="{C9958FA4-3001-43CF-B1AB-62B704FD49CF}" srcOrd="0" destOrd="0" parTransId="{2530DAC8-40E0-4D2E-9E17-3180675CF7CD}" sibTransId="{2A066DBE-C064-40FC-80AA-E2A2C916ACC9}"/>
    <dgm:cxn modelId="{19A98834-4889-4D73-A36C-F8009BC7855C}" type="presParOf" srcId="{BF8B34E6-9497-44C0-A6E3-04A409ABF51F}" destId="{E528DD9F-E708-46A7-9C4F-F72F63F143B3}" srcOrd="0" destOrd="0" presId="urn:microsoft.com/office/officeart/2005/8/layout/hProcess9"/>
    <dgm:cxn modelId="{7CBA419B-303E-418A-97D2-C183B8A92C49}" type="presParOf" srcId="{BF8B34E6-9497-44C0-A6E3-04A409ABF51F}" destId="{37366981-FCA4-45E9-8EEE-121CBF0C22BE}" srcOrd="1" destOrd="0" presId="urn:microsoft.com/office/officeart/2005/8/layout/hProcess9"/>
    <dgm:cxn modelId="{20F79C31-9EB4-49AC-AEC4-D7ADDC3EEC7B}" type="presParOf" srcId="{37366981-FCA4-45E9-8EEE-121CBF0C22BE}" destId="{F02D3484-E80D-48E3-9AE2-9567E221D0BC}" srcOrd="0" destOrd="0" presId="urn:microsoft.com/office/officeart/2005/8/layout/hProcess9"/>
    <dgm:cxn modelId="{AB1EEFB8-FC83-4CE2-BEB4-21F60D653AC6}" type="presParOf" srcId="{37366981-FCA4-45E9-8EEE-121CBF0C22BE}" destId="{9FA92D68-2F10-45EA-8E1F-890AE0A65EB0}" srcOrd="1" destOrd="0" presId="urn:microsoft.com/office/officeart/2005/8/layout/hProcess9"/>
    <dgm:cxn modelId="{428FD97D-4847-49D9-9AF2-C336E660EB33}" type="presParOf" srcId="{37366981-FCA4-45E9-8EEE-121CBF0C22BE}" destId="{25124DA9-7828-4932-93E6-2D7852E8A2D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DB28D50-6817-4AEC-8055-73CAC4C3886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0E92F9A9-5C91-4764-9EC9-55913F5504B6}">
      <dgm:prSet/>
      <dgm:spPr/>
      <dgm:t>
        <a:bodyPr/>
        <a:lstStyle/>
        <a:p>
          <a:r>
            <a:rPr lang="de-DE" dirty="0"/>
            <a:t>Ärzte können durch Information, Optimierung von Praxisabläufen, Prüfung von Medikamenten und Koordinierung von Helfern zum Schutz älterer Menschen vor hitzebedingten Gesundheitsschäden beitragen.</a:t>
          </a:r>
        </a:p>
      </dgm:t>
    </dgm:pt>
    <dgm:pt modelId="{C077BDD9-E91A-4387-8EDC-35F879A4D598}" type="parTrans" cxnId="{F7C4D1F3-80BE-4735-8AC6-0DB6FD8654F3}">
      <dgm:prSet/>
      <dgm:spPr/>
      <dgm:t>
        <a:bodyPr/>
        <a:lstStyle/>
        <a:p>
          <a:endParaRPr lang="de-DE"/>
        </a:p>
      </dgm:t>
    </dgm:pt>
    <dgm:pt modelId="{182864C9-6F2A-4D3D-875E-3AFFEB143EAB}" type="sibTrans" cxnId="{F7C4D1F3-80BE-4735-8AC6-0DB6FD8654F3}">
      <dgm:prSet/>
      <dgm:spPr/>
      <dgm:t>
        <a:bodyPr/>
        <a:lstStyle/>
        <a:p>
          <a:endParaRPr lang="de-DE"/>
        </a:p>
      </dgm:t>
    </dgm:pt>
    <dgm:pt modelId="{163443DB-DF1A-4779-B5F9-F48451247FEA}" type="pres">
      <dgm:prSet presAssocID="{CDB28D50-6817-4AEC-8055-73CAC4C38862}" presName="CompostProcess" presStyleCnt="0">
        <dgm:presLayoutVars>
          <dgm:dir/>
          <dgm:resizeHandles val="exact"/>
        </dgm:presLayoutVars>
      </dgm:prSet>
      <dgm:spPr/>
      <dgm:t>
        <a:bodyPr/>
        <a:lstStyle/>
        <a:p>
          <a:endParaRPr lang="de-DE"/>
        </a:p>
      </dgm:t>
    </dgm:pt>
    <dgm:pt modelId="{780AC097-6718-4B0B-B926-A555FF2F63A2}" type="pres">
      <dgm:prSet presAssocID="{CDB28D50-6817-4AEC-8055-73CAC4C38862}" presName="arrow" presStyleLbl="bgShp" presStyleIdx="0" presStyleCnt="1" custScaleX="117647"/>
      <dgm:spPr/>
    </dgm:pt>
    <dgm:pt modelId="{8ADC065F-B6F2-4F6A-924B-4F3747332756}" type="pres">
      <dgm:prSet presAssocID="{CDB28D50-6817-4AEC-8055-73CAC4C38862}" presName="linearProcess" presStyleCnt="0"/>
      <dgm:spPr/>
    </dgm:pt>
    <dgm:pt modelId="{60880C32-943E-405C-9D6C-A522A9809324}" type="pres">
      <dgm:prSet presAssocID="{0E92F9A9-5C91-4764-9EC9-55913F5504B6}" presName="textNode" presStyleLbl="node1" presStyleIdx="0" presStyleCnt="1" custScaleX="121212">
        <dgm:presLayoutVars>
          <dgm:bulletEnabled val="1"/>
        </dgm:presLayoutVars>
      </dgm:prSet>
      <dgm:spPr/>
      <dgm:t>
        <a:bodyPr/>
        <a:lstStyle/>
        <a:p>
          <a:endParaRPr lang="de-DE"/>
        </a:p>
      </dgm:t>
    </dgm:pt>
  </dgm:ptLst>
  <dgm:cxnLst>
    <dgm:cxn modelId="{F7C4D1F3-80BE-4735-8AC6-0DB6FD8654F3}" srcId="{CDB28D50-6817-4AEC-8055-73CAC4C38862}" destId="{0E92F9A9-5C91-4764-9EC9-55913F5504B6}" srcOrd="0" destOrd="0" parTransId="{C077BDD9-E91A-4387-8EDC-35F879A4D598}" sibTransId="{182864C9-6F2A-4D3D-875E-3AFFEB143EAB}"/>
    <dgm:cxn modelId="{7752FEC4-6CC7-4995-A1E7-A13463C77AA0}" type="presOf" srcId="{CDB28D50-6817-4AEC-8055-73CAC4C38862}" destId="{163443DB-DF1A-4779-B5F9-F48451247FEA}" srcOrd="0" destOrd="0" presId="urn:microsoft.com/office/officeart/2005/8/layout/hProcess9"/>
    <dgm:cxn modelId="{D5E2C3F7-CB2A-4F6F-A991-1A5C96051ED2}" type="presOf" srcId="{0E92F9A9-5C91-4764-9EC9-55913F5504B6}" destId="{60880C32-943E-405C-9D6C-A522A9809324}" srcOrd="0" destOrd="0" presId="urn:microsoft.com/office/officeart/2005/8/layout/hProcess9"/>
    <dgm:cxn modelId="{160624BA-812F-4352-8738-6C43B2BB5EE2}" type="presParOf" srcId="{163443DB-DF1A-4779-B5F9-F48451247FEA}" destId="{780AC097-6718-4B0B-B926-A555FF2F63A2}" srcOrd="0" destOrd="0" presId="urn:microsoft.com/office/officeart/2005/8/layout/hProcess9"/>
    <dgm:cxn modelId="{B5CBD0E6-9AF0-4595-AF13-963DD0B0E777}" type="presParOf" srcId="{163443DB-DF1A-4779-B5F9-F48451247FEA}" destId="{8ADC065F-B6F2-4F6A-924B-4F3747332756}" srcOrd="1" destOrd="0" presId="urn:microsoft.com/office/officeart/2005/8/layout/hProcess9"/>
    <dgm:cxn modelId="{A019A8B5-1025-4008-80C4-D285CCF8DD1C}" type="presParOf" srcId="{8ADC065F-B6F2-4F6A-924B-4F3747332756}" destId="{60880C32-943E-405C-9D6C-A522A980932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73E38CD-573E-499B-BC12-13631BF524E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ECEEE118-E6EF-4238-8A50-F8859F1B30E8}">
      <dgm:prSet custT="1"/>
      <dgm:spPr/>
      <dgm:t>
        <a:bodyPr/>
        <a:lstStyle/>
        <a:p>
          <a:r>
            <a:rPr lang="de-DE" sz="2200" dirty="0"/>
            <a:t>Die Anwendung von Arzneimitteln kann die Abkühlungsmechanismen des Körpers behindern und durch hitzebedingte Vorgänge können Wirkstoffe in ihrer Pharmakokinetik verändert werden. Zudem können hitzebedingte Gesundheitsschäden unerwünschte Arzneimittelwirkungen begünstigen. Daher bedarf es besonders im Sommer der kritischen Prüfung der Medikamentenliste.</a:t>
          </a:r>
        </a:p>
      </dgm:t>
    </dgm:pt>
    <dgm:pt modelId="{54CF698D-F635-44DC-9E10-A9BE3EEB7836}" type="parTrans" cxnId="{C6F40523-8DB4-4E1F-AB5A-303F5FB44DC2}">
      <dgm:prSet/>
      <dgm:spPr/>
      <dgm:t>
        <a:bodyPr/>
        <a:lstStyle/>
        <a:p>
          <a:endParaRPr lang="de-DE"/>
        </a:p>
      </dgm:t>
    </dgm:pt>
    <dgm:pt modelId="{10338227-6530-43AE-9514-49F5FE0EE38C}" type="sibTrans" cxnId="{C6F40523-8DB4-4E1F-AB5A-303F5FB44DC2}">
      <dgm:prSet/>
      <dgm:spPr/>
      <dgm:t>
        <a:bodyPr/>
        <a:lstStyle/>
        <a:p>
          <a:endParaRPr lang="de-DE"/>
        </a:p>
      </dgm:t>
    </dgm:pt>
    <dgm:pt modelId="{6BEC6C92-F15C-4DD6-BC5C-50442443FB8B}" type="pres">
      <dgm:prSet presAssocID="{E73E38CD-573E-499B-BC12-13631BF524E9}" presName="CompostProcess" presStyleCnt="0">
        <dgm:presLayoutVars>
          <dgm:dir/>
          <dgm:resizeHandles val="exact"/>
        </dgm:presLayoutVars>
      </dgm:prSet>
      <dgm:spPr/>
      <dgm:t>
        <a:bodyPr/>
        <a:lstStyle/>
        <a:p>
          <a:endParaRPr lang="de-DE"/>
        </a:p>
      </dgm:t>
    </dgm:pt>
    <dgm:pt modelId="{E08676BE-CF32-435F-A95E-040BE9F13B4A}" type="pres">
      <dgm:prSet presAssocID="{E73E38CD-573E-499B-BC12-13631BF524E9}" presName="arrow" presStyleLbl="bgShp" presStyleIdx="0" presStyleCnt="1" custScaleX="113969" custLinFactNeighborY="-305"/>
      <dgm:spPr/>
    </dgm:pt>
    <dgm:pt modelId="{9BC8E917-CC06-421D-B45B-4C44446F6323}" type="pres">
      <dgm:prSet presAssocID="{E73E38CD-573E-499B-BC12-13631BF524E9}" presName="linearProcess" presStyleCnt="0"/>
      <dgm:spPr/>
    </dgm:pt>
    <dgm:pt modelId="{7ACF8D49-65E2-4DC2-B920-70D8A6875737}" type="pres">
      <dgm:prSet presAssocID="{ECEEE118-E6EF-4238-8A50-F8859F1B30E8}" presName="textNode" presStyleLbl="node1" presStyleIdx="0" presStyleCnt="1">
        <dgm:presLayoutVars>
          <dgm:bulletEnabled val="1"/>
        </dgm:presLayoutVars>
      </dgm:prSet>
      <dgm:spPr/>
      <dgm:t>
        <a:bodyPr/>
        <a:lstStyle/>
        <a:p>
          <a:endParaRPr lang="de-DE"/>
        </a:p>
      </dgm:t>
    </dgm:pt>
  </dgm:ptLst>
  <dgm:cxnLst>
    <dgm:cxn modelId="{366C1CB3-2E70-45C4-B5A1-5858B1339080}" type="presOf" srcId="{E73E38CD-573E-499B-BC12-13631BF524E9}" destId="{6BEC6C92-F15C-4DD6-BC5C-50442443FB8B}" srcOrd="0" destOrd="0" presId="urn:microsoft.com/office/officeart/2005/8/layout/hProcess9"/>
    <dgm:cxn modelId="{F0E65EF8-7F6B-4738-957D-12CAC631EF6A}" type="presOf" srcId="{ECEEE118-E6EF-4238-8A50-F8859F1B30E8}" destId="{7ACF8D49-65E2-4DC2-B920-70D8A6875737}" srcOrd="0" destOrd="0" presId="urn:microsoft.com/office/officeart/2005/8/layout/hProcess9"/>
    <dgm:cxn modelId="{C6F40523-8DB4-4E1F-AB5A-303F5FB44DC2}" srcId="{E73E38CD-573E-499B-BC12-13631BF524E9}" destId="{ECEEE118-E6EF-4238-8A50-F8859F1B30E8}" srcOrd="0" destOrd="0" parTransId="{54CF698D-F635-44DC-9E10-A9BE3EEB7836}" sibTransId="{10338227-6530-43AE-9514-49F5FE0EE38C}"/>
    <dgm:cxn modelId="{315A0356-97BC-4E65-96D9-717069B24DCB}" type="presParOf" srcId="{6BEC6C92-F15C-4DD6-BC5C-50442443FB8B}" destId="{E08676BE-CF32-435F-A95E-040BE9F13B4A}" srcOrd="0" destOrd="0" presId="urn:microsoft.com/office/officeart/2005/8/layout/hProcess9"/>
    <dgm:cxn modelId="{3E70EE71-0370-46F3-8AAD-0F1C2780E869}" type="presParOf" srcId="{6BEC6C92-F15C-4DD6-BC5C-50442443FB8B}" destId="{9BC8E917-CC06-421D-B45B-4C44446F6323}" srcOrd="1" destOrd="0" presId="urn:microsoft.com/office/officeart/2005/8/layout/hProcess9"/>
    <dgm:cxn modelId="{2C6E2B69-6246-4B03-BE77-017D66BEFCBD}" type="presParOf" srcId="{9BC8E917-CC06-421D-B45B-4C44446F6323}" destId="{7ACF8D49-65E2-4DC2-B920-70D8A6875737}"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3D456-61EE-4B97-B9AC-A5D92EC39B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36DA1500-E6F2-442F-9685-4D0A1347191E}">
      <dgm:prSet/>
      <dgm:spPr/>
      <dgm:t>
        <a:bodyPr/>
        <a:lstStyle/>
        <a:p>
          <a:r>
            <a:rPr lang="de-DE"/>
            <a:t>Mortalität: </a:t>
          </a:r>
        </a:p>
      </dgm:t>
    </dgm:pt>
    <dgm:pt modelId="{3F33FD68-EDCE-4542-8BFB-3DE039DFC8EF}" type="parTrans" cxnId="{0F38AB81-9036-4DAC-98D1-1BD7F021F654}">
      <dgm:prSet/>
      <dgm:spPr/>
      <dgm:t>
        <a:bodyPr/>
        <a:lstStyle/>
        <a:p>
          <a:endParaRPr lang="de-DE"/>
        </a:p>
      </dgm:t>
    </dgm:pt>
    <dgm:pt modelId="{FE309DA9-2D3C-42AE-B66E-130BAF162721}" type="sibTrans" cxnId="{0F38AB81-9036-4DAC-98D1-1BD7F021F654}">
      <dgm:prSet/>
      <dgm:spPr/>
      <dgm:t>
        <a:bodyPr/>
        <a:lstStyle/>
        <a:p>
          <a:endParaRPr lang="de-DE"/>
        </a:p>
      </dgm:t>
    </dgm:pt>
    <dgm:pt modelId="{4F447497-1654-4FC6-9CAB-FC3ACA85A185}">
      <dgm:prSet/>
      <dgm:spPr/>
      <dgm:t>
        <a:bodyPr/>
        <a:lstStyle/>
        <a:p>
          <a:r>
            <a:rPr lang="de-DE"/>
            <a:t>Todesursachen bei Hitze sind meist respiratorische oder kardiovaskuläre Erkrankungen, seltener zerebrovaskuläre Erkrankungen</a:t>
          </a:r>
        </a:p>
      </dgm:t>
    </dgm:pt>
    <dgm:pt modelId="{2D7C3C86-A700-49E5-8EE2-4CC5C5FEF3C2}" type="parTrans" cxnId="{051287FF-77DD-4B67-BD5E-CC99C9DA3891}">
      <dgm:prSet/>
      <dgm:spPr/>
      <dgm:t>
        <a:bodyPr/>
        <a:lstStyle/>
        <a:p>
          <a:endParaRPr lang="de-DE"/>
        </a:p>
      </dgm:t>
    </dgm:pt>
    <dgm:pt modelId="{A17D82D2-21A6-4B61-BA18-CDD3C051ECD9}" type="sibTrans" cxnId="{051287FF-77DD-4B67-BD5E-CC99C9DA3891}">
      <dgm:prSet/>
      <dgm:spPr/>
      <dgm:t>
        <a:bodyPr/>
        <a:lstStyle/>
        <a:p>
          <a:endParaRPr lang="de-DE"/>
        </a:p>
      </dgm:t>
    </dgm:pt>
    <dgm:pt modelId="{EA5C0F47-F826-4065-ACB5-107630D79D6F}">
      <dgm:prSet/>
      <dgm:spPr/>
      <dgm:t>
        <a:bodyPr/>
        <a:lstStyle/>
        <a:p>
          <a:r>
            <a:rPr lang="de-DE"/>
            <a:t>Morbidität: </a:t>
          </a:r>
        </a:p>
      </dgm:t>
    </dgm:pt>
    <dgm:pt modelId="{C97C2445-6F4A-4C08-A84C-9E6FB6B25955}" type="parTrans" cxnId="{42C02FFD-AD2F-4843-AD69-53749B38CE29}">
      <dgm:prSet/>
      <dgm:spPr/>
      <dgm:t>
        <a:bodyPr/>
        <a:lstStyle/>
        <a:p>
          <a:endParaRPr lang="de-DE"/>
        </a:p>
      </dgm:t>
    </dgm:pt>
    <dgm:pt modelId="{25AE0EE2-B245-4715-8D83-231A30E82A04}" type="sibTrans" cxnId="{42C02FFD-AD2F-4843-AD69-53749B38CE29}">
      <dgm:prSet/>
      <dgm:spPr/>
      <dgm:t>
        <a:bodyPr/>
        <a:lstStyle/>
        <a:p>
          <a:endParaRPr lang="de-DE"/>
        </a:p>
      </dgm:t>
    </dgm:pt>
    <dgm:pt modelId="{2C265A3A-23DF-4841-A881-E00B11647EE3}">
      <dgm:prSet/>
      <dgm:spPr/>
      <dgm:t>
        <a:bodyPr/>
        <a:lstStyle/>
        <a:p>
          <a:r>
            <a:rPr lang="de-DE" dirty="0"/>
            <a:t>Krankenhauseinweisungen und Notfalleinsätze bei Hitze meist wegen Lungen- und Nierenerkrankungen, Diabetes mellitus, Exsikkose und Hitzschlag (seltener </a:t>
          </a:r>
          <a:r>
            <a:rPr lang="de-DE" dirty="0" smtClean="0"/>
            <a:t>kardio-vaskuläre </a:t>
          </a:r>
          <a:r>
            <a:rPr lang="de-DE" dirty="0"/>
            <a:t>Erkrankungen, Vermutliche Begründung: schneller Verlauf oft tödlich)</a:t>
          </a:r>
        </a:p>
      </dgm:t>
    </dgm:pt>
    <dgm:pt modelId="{C9197AA9-72EC-4970-9447-3DC0773CBF1D}" type="parTrans" cxnId="{0522FFD2-E827-4B65-AE3D-4ABB6DB3B6BC}">
      <dgm:prSet/>
      <dgm:spPr/>
      <dgm:t>
        <a:bodyPr/>
        <a:lstStyle/>
        <a:p>
          <a:endParaRPr lang="de-DE"/>
        </a:p>
      </dgm:t>
    </dgm:pt>
    <dgm:pt modelId="{7D92EE29-90E4-4AE3-BE73-70361874EEC8}" type="sibTrans" cxnId="{0522FFD2-E827-4B65-AE3D-4ABB6DB3B6BC}">
      <dgm:prSet/>
      <dgm:spPr/>
      <dgm:t>
        <a:bodyPr/>
        <a:lstStyle/>
        <a:p>
          <a:endParaRPr lang="de-DE"/>
        </a:p>
      </dgm:t>
    </dgm:pt>
    <dgm:pt modelId="{BAF60B82-F8EB-4616-BF59-E7AF2D9497EE}" type="pres">
      <dgm:prSet presAssocID="{ECE3D456-61EE-4B97-B9AC-A5D92EC39B00}" presName="linear" presStyleCnt="0">
        <dgm:presLayoutVars>
          <dgm:animLvl val="lvl"/>
          <dgm:resizeHandles val="exact"/>
        </dgm:presLayoutVars>
      </dgm:prSet>
      <dgm:spPr/>
      <dgm:t>
        <a:bodyPr/>
        <a:lstStyle/>
        <a:p>
          <a:endParaRPr lang="de-DE"/>
        </a:p>
      </dgm:t>
    </dgm:pt>
    <dgm:pt modelId="{A6E9600F-83F9-4FAD-AAA5-DECD196C152A}" type="pres">
      <dgm:prSet presAssocID="{36DA1500-E6F2-442F-9685-4D0A1347191E}" presName="parentText" presStyleLbl="node1" presStyleIdx="0" presStyleCnt="2">
        <dgm:presLayoutVars>
          <dgm:chMax val="0"/>
          <dgm:bulletEnabled val="1"/>
        </dgm:presLayoutVars>
      </dgm:prSet>
      <dgm:spPr/>
      <dgm:t>
        <a:bodyPr/>
        <a:lstStyle/>
        <a:p>
          <a:endParaRPr lang="de-DE"/>
        </a:p>
      </dgm:t>
    </dgm:pt>
    <dgm:pt modelId="{10166FE4-F32F-416A-88D7-8EC793DCF665}" type="pres">
      <dgm:prSet presAssocID="{36DA1500-E6F2-442F-9685-4D0A1347191E}" presName="childText" presStyleLbl="revTx" presStyleIdx="0" presStyleCnt="2">
        <dgm:presLayoutVars>
          <dgm:bulletEnabled val="1"/>
        </dgm:presLayoutVars>
      </dgm:prSet>
      <dgm:spPr/>
      <dgm:t>
        <a:bodyPr/>
        <a:lstStyle/>
        <a:p>
          <a:endParaRPr lang="de-DE"/>
        </a:p>
      </dgm:t>
    </dgm:pt>
    <dgm:pt modelId="{9AFB3F9E-EEAA-41C1-91D6-10267C693044}" type="pres">
      <dgm:prSet presAssocID="{EA5C0F47-F826-4065-ACB5-107630D79D6F}" presName="parentText" presStyleLbl="node1" presStyleIdx="1" presStyleCnt="2">
        <dgm:presLayoutVars>
          <dgm:chMax val="0"/>
          <dgm:bulletEnabled val="1"/>
        </dgm:presLayoutVars>
      </dgm:prSet>
      <dgm:spPr/>
      <dgm:t>
        <a:bodyPr/>
        <a:lstStyle/>
        <a:p>
          <a:endParaRPr lang="de-DE"/>
        </a:p>
      </dgm:t>
    </dgm:pt>
    <dgm:pt modelId="{C8577F10-E70D-4F24-9F17-CB83E1B71B50}" type="pres">
      <dgm:prSet presAssocID="{EA5C0F47-F826-4065-ACB5-107630D79D6F}" presName="childText" presStyleLbl="revTx" presStyleIdx="1" presStyleCnt="2">
        <dgm:presLayoutVars>
          <dgm:bulletEnabled val="1"/>
        </dgm:presLayoutVars>
      </dgm:prSet>
      <dgm:spPr/>
      <dgm:t>
        <a:bodyPr/>
        <a:lstStyle/>
        <a:p>
          <a:endParaRPr lang="de-DE"/>
        </a:p>
      </dgm:t>
    </dgm:pt>
  </dgm:ptLst>
  <dgm:cxnLst>
    <dgm:cxn modelId="{0522FFD2-E827-4B65-AE3D-4ABB6DB3B6BC}" srcId="{EA5C0F47-F826-4065-ACB5-107630D79D6F}" destId="{2C265A3A-23DF-4841-A881-E00B11647EE3}" srcOrd="0" destOrd="0" parTransId="{C9197AA9-72EC-4970-9447-3DC0773CBF1D}" sibTransId="{7D92EE29-90E4-4AE3-BE73-70361874EEC8}"/>
    <dgm:cxn modelId="{E5EFDB08-FAA9-464C-841F-7CECC07AA4C0}" type="presOf" srcId="{ECE3D456-61EE-4B97-B9AC-A5D92EC39B00}" destId="{BAF60B82-F8EB-4616-BF59-E7AF2D9497EE}" srcOrd="0" destOrd="0" presId="urn:microsoft.com/office/officeart/2005/8/layout/vList2"/>
    <dgm:cxn modelId="{051287FF-77DD-4B67-BD5E-CC99C9DA3891}" srcId="{36DA1500-E6F2-442F-9685-4D0A1347191E}" destId="{4F447497-1654-4FC6-9CAB-FC3ACA85A185}" srcOrd="0" destOrd="0" parTransId="{2D7C3C86-A700-49E5-8EE2-4CC5C5FEF3C2}" sibTransId="{A17D82D2-21A6-4B61-BA18-CDD3C051ECD9}"/>
    <dgm:cxn modelId="{6D283AE5-5535-40F9-B266-D987CF35696D}" type="presOf" srcId="{4F447497-1654-4FC6-9CAB-FC3ACA85A185}" destId="{10166FE4-F32F-416A-88D7-8EC793DCF665}" srcOrd="0" destOrd="0" presId="urn:microsoft.com/office/officeart/2005/8/layout/vList2"/>
    <dgm:cxn modelId="{0F38AB81-9036-4DAC-98D1-1BD7F021F654}" srcId="{ECE3D456-61EE-4B97-B9AC-A5D92EC39B00}" destId="{36DA1500-E6F2-442F-9685-4D0A1347191E}" srcOrd="0" destOrd="0" parTransId="{3F33FD68-EDCE-4542-8BFB-3DE039DFC8EF}" sibTransId="{FE309DA9-2D3C-42AE-B66E-130BAF162721}"/>
    <dgm:cxn modelId="{42C02FFD-AD2F-4843-AD69-53749B38CE29}" srcId="{ECE3D456-61EE-4B97-B9AC-A5D92EC39B00}" destId="{EA5C0F47-F826-4065-ACB5-107630D79D6F}" srcOrd="1" destOrd="0" parTransId="{C97C2445-6F4A-4C08-A84C-9E6FB6B25955}" sibTransId="{25AE0EE2-B245-4715-8D83-231A30E82A04}"/>
    <dgm:cxn modelId="{97150BF6-8665-4ADB-8160-A3904BF97BB7}" type="presOf" srcId="{EA5C0F47-F826-4065-ACB5-107630D79D6F}" destId="{9AFB3F9E-EEAA-41C1-91D6-10267C693044}" srcOrd="0" destOrd="0" presId="urn:microsoft.com/office/officeart/2005/8/layout/vList2"/>
    <dgm:cxn modelId="{845A0594-7F32-44C2-B777-05A9854F25ED}" type="presOf" srcId="{2C265A3A-23DF-4841-A881-E00B11647EE3}" destId="{C8577F10-E70D-4F24-9F17-CB83E1B71B50}" srcOrd="0" destOrd="0" presId="urn:microsoft.com/office/officeart/2005/8/layout/vList2"/>
    <dgm:cxn modelId="{53AE21D5-E9D2-4D96-877D-A6008DFE0334}" type="presOf" srcId="{36DA1500-E6F2-442F-9685-4D0A1347191E}" destId="{A6E9600F-83F9-4FAD-AAA5-DECD196C152A}" srcOrd="0" destOrd="0" presId="urn:microsoft.com/office/officeart/2005/8/layout/vList2"/>
    <dgm:cxn modelId="{E1F312BF-1CDF-447B-A78A-AD59811B7FBF}" type="presParOf" srcId="{BAF60B82-F8EB-4616-BF59-E7AF2D9497EE}" destId="{A6E9600F-83F9-4FAD-AAA5-DECD196C152A}" srcOrd="0" destOrd="0" presId="urn:microsoft.com/office/officeart/2005/8/layout/vList2"/>
    <dgm:cxn modelId="{29297D33-B2F8-4255-A382-D3105736FA8E}" type="presParOf" srcId="{BAF60B82-F8EB-4616-BF59-E7AF2D9497EE}" destId="{10166FE4-F32F-416A-88D7-8EC793DCF665}" srcOrd="1" destOrd="0" presId="urn:microsoft.com/office/officeart/2005/8/layout/vList2"/>
    <dgm:cxn modelId="{CE8A49A1-104A-4B5C-B1F8-A7E5F300802E}" type="presParOf" srcId="{BAF60B82-F8EB-4616-BF59-E7AF2D9497EE}" destId="{9AFB3F9E-EEAA-41C1-91D6-10267C693044}" srcOrd="2" destOrd="0" presId="urn:microsoft.com/office/officeart/2005/8/layout/vList2"/>
    <dgm:cxn modelId="{53827B44-6BD5-4823-A4A6-CDE97A671B52}" type="presParOf" srcId="{BAF60B82-F8EB-4616-BF59-E7AF2D9497EE}" destId="{C8577F10-E70D-4F24-9F17-CB83E1B71B5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4D739-BBBF-4E9F-8C50-89DF466791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0A43F97-6385-433C-A5A4-F3B059D2C18E}">
      <dgm:prSet phldrT="[Text]" custT="1"/>
      <dgm:spPr/>
      <dgm:t>
        <a:bodyPr/>
        <a:lstStyle/>
        <a:p>
          <a:r>
            <a:rPr lang="de-DE" sz="2500" dirty="0"/>
            <a:t>In Deutschland vor allem Menschen über 75 Jahren gefährdet.</a:t>
          </a:r>
          <a:endParaRPr lang="de-DE" sz="1800" dirty="0"/>
        </a:p>
      </dgm:t>
    </dgm:pt>
    <dgm:pt modelId="{A491FC18-0C52-40C4-A46D-210EEA55E908}" type="parTrans" cxnId="{F4DFE07C-93FD-4285-9338-2D0DA700D7A6}">
      <dgm:prSet/>
      <dgm:spPr/>
      <dgm:t>
        <a:bodyPr/>
        <a:lstStyle/>
        <a:p>
          <a:endParaRPr lang="de-DE"/>
        </a:p>
      </dgm:t>
    </dgm:pt>
    <dgm:pt modelId="{06327621-AE46-437E-A636-BDF0D5B8CDCB}" type="sibTrans" cxnId="{F4DFE07C-93FD-4285-9338-2D0DA700D7A6}">
      <dgm:prSet/>
      <dgm:spPr/>
      <dgm:t>
        <a:bodyPr/>
        <a:lstStyle/>
        <a:p>
          <a:endParaRPr lang="de-DE"/>
        </a:p>
      </dgm:t>
    </dgm:pt>
    <dgm:pt modelId="{0FE2E016-1C53-4DAB-AAA8-8182FF97AC24}" type="pres">
      <dgm:prSet presAssocID="{AF94D739-BBBF-4E9F-8C50-89DF46679103}" presName="diagram" presStyleCnt="0">
        <dgm:presLayoutVars>
          <dgm:dir/>
          <dgm:resizeHandles val="exact"/>
        </dgm:presLayoutVars>
      </dgm:prSet>
      <dgm:spPr/>
      <dgm:t>
        <a:bodyPr/>
        <a:lstStyle/>
        <a:p>
          <a:endParaRPr lang="de-DE"/>
        </a:p>
      </dgm:t>
    </dgm:pt>
    <dgm:pt modelId="{C0524D8F-C658-4CD2-A862-2C2480D66AC4}" type="pres">
      <dgm:prSet presAssocID="{E0A43F97-6385-433C-A5A4-F3B059D2C18E}" presName="node" presStyleLbl="node1" presStyleIdx="0" presStyleCnt="1" custScaleX="71286" custScaleY="63941" custLinFactNeighborX="14872" custLinFactNeighborY="552">
        <dgm:presLayoutVars>
          <dgm:bulletEnabled val="1"/>
        </dgm:presLayoutVars>
      </dgm:prSet>
      <dgm:spPr/>
      <dgm:t>
        <a:bodyPr/>
        <a:lstStyle/>
        <a:p>
          <a:endParaRPr lang="de-DE"/>
        </a:p>
      </dgm:t>
    </dgm:pt>
  </dgm:ptLst>
  <dgm:cxnLst>
    <dgm:cxn modelId="{2B7756D0-DD01-46AB-8E62-D826D5DBEF9E}" type="presOf" srcId="{AF94D739-BBBF-4E9F-8C50-89DF46679103}" destId="{0FE2E016-1C53-4DAB-AAA8-8182FF97AC24}" srcOrd="0" destOrd="0" presId="urn:microsoft.com/office/officeart/2005/8/layout/default"/>
    <dgm:cxn modelId="{F4DFE07C-93FD-4285-9338-2D0DA700D7A6}" srcId="{AF94D739-BBBF-4E9F-8C50-89DF46679103}" destId="{E0A43F97-6385-433C-A5A4-F3B059D2C18E}" srcOrd="0" destOrd="0" parTransId="{A491FC18-0C52-40C4-A46D-210EEA55E908}" sibTransId="{06327621-AE46-437E-A636-BDF0D5B8CDCB}"/>
    <dgm:cxn modelId="{E51BE87A-87C2-43B6-9553-234005744101}" type="presOf" srcId="{E0A43F97-6385-433C-A5A4-F3B059D2C18E}" destId="{C0524D8F-C658-4CD2-A862-2C2480D66AC4}" srcOrd="0" destOrd="0" presId="urn:microsoft.com/office/officeart/2005/8/layout/default"/>
    <dgm:cxn modelId="{A165D48C-282E-40A6-B481-94B89CE722CB}" type="presParOf" srcId="{0FE2E016-1C53-4DAB-AAA8-8182FF97AC24}" destId="{C0524D8F-C658-4CD2-A862-2C2480D66AC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22F81F-75EB-42F5-AEAA-C9D5EC36BC7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de-DE"/>
        </a:p>
      </dgm:t>
    </dgm:pt>
    <dgm:pt modelId="{2603B061-C0FE-442F-B2B4-8AD786FBDA10}">
      <dgm:prSet phldrT="[Text]"/>
      <dgm:spPr/>
      <dgm:t>
        <a:bodyPr/>
        <a:lstStyle/>
        <a:p>
          <a:r>
            <a:rPr lang="de-DE" dirty="0"/>
            <a:t>Ältere</a:t>
          </a:r>
        </a:p>
      </dgm:t>
    </dgm:pt>
    <dgm:pt modelId="{0DDCC10F-838A-4B68-90CE-31EDBB215B67}" type="parTrans" cxnId="{F2EA686C-86F5-40D5-9689-63C4A43DBA9C}">
      <dgm:prSet/>
      <dgm:spPr/>
      <dgm:t>
        <a:bodyPr/>
        <a:lstStyle/>
        <a:p>
          <a:endParaRPr lang="de-DE"/>
        </a:p>
      </dgm:t>
    </dgm:pt>
    <dgm:pt modelId="{3191A508-9445-4C1E-ACE0-300D46D5B319}" type="sibTrans" cxnId="{F2EA686C-86F5-40D5-9689-63C4A43DBA9C}">
      <dgm:prSet/>
      <dgm:spPr/>
      <dgm:t>
        <a:bodyPr/>
        <a:lstStyle/>
        <a:p>
          <a:endParaRPr lang="de-DE"/>
        </a:p>
      </dgm:t>
    </dgm:pt>
    <dgm:pt modelId="{5A9B7152-90D5-4DAF-9CC3-283C19554290}">
      <dgm:prSet phldrT="[Text]"/>
      <dgm:spPr/>
      <dgm:t>
        <a:bodyPr/>
        <a:lstStyle/>
        <a:p>
          <a:r>
            <a:rPr lang="de-DE" dirty="0"/>
            <a:t>Obdachlose</a:t>
          </a:r>
        </a:p>
      </dgm:t>
    </dgm:pt>
    <dgm:pt modelId="{3EABAC04-F21E-4E09-8ED0-40C39810D7D7}" type="parTrans" cxnId="{4326C60D-D5C2-4669-BE73-3058D882CD93}">
      <dgm:prSet/>
      <dgm:spPr/>
      <dgm:t>
        <a:bodyPr/>
        <a:lstStyle/>
        <a:p>
          <a:endParaRPr lang="de-DE"/>
        </a:p>
      </dgm:t>
    </dgm:pt>
    <dgm:pt modelId="{1F7894F8-13CF-4E0F-A6D2-1CC4C78F1783}" type="sibTrans" cxnId="{4326C60D-D5C2-4669-BE73-3058D882CD93}">
      <dgm:prSet/>
      <dgm:spPr/>
      <dgm:t>
        <a:bodyPr/>
        <a:lstStyle/>
        <a:p>
          <a:endParaRPr lang="de-DE"/>
        </a:p>
      </dgm:t>
    </dgm:pt>
    <dgm:pt modelId="{78B0C688-1812-4C84-8C80-047E91A4E9C1}">
      <dgm:prSet phldrT="[Text]"/>
      <dgm:spPr/>
      <dgm:t>
        <a:bodyPr/>
        <a:lstStyle/>
        <a:p>
          <a:r>
            <a:rPr lang="de-DE" dirty="0"/>
            <a:t>Arbeiter draußen</a:t>
          </a:r>
        </a:p>
      </dgm:t>
    </dgm:pt>
    <dgm:pt modelId="{89B80303-CB43-40F3-9028-7C64A3484329}" type="parTrans" cxnId="{FEF0C8CE-D560-427D-991D-E269C7A1392B}">
      <dgm:prSet/>
      <dgm:spPr/>
      <dgm:t>
        <a:bodyPr/>
        <a:lstStyle/>
        <a:p>
          <a:endParaRPr lang="de-DE"/>
        </a:p>
      </dgm:t>
    </dgm:pt>
    <dgm:pt modelId="{00976C47-EE67-4097-8E8E-15CBB3B0F344}" type="sibTrans" cxnId="{FEF0C8CE-D560-427D-991D-E269C7A1392B}">
      <dgm:prSet/>
      <dgm:spPr/>
      <dgm:t>
        <a:bodyPr/>
        <a:lstStyle/>
        <a:p>
          <a:endParaRPr lang="de-DE"/>
        </a:p>
      </dgm:t>
    </dgm:pt>
    <dgm:pt modelId="{8FEF0205-6577-4671-AA50-DA2225E8CFE8}">
      <dgm:prSet phldrT="[Text]"/>
      <dgm:spPr/>
      <dgm:t>
        <a:bodyPr/>
        <a:lstStyle/>
        <a:p>
          <a:r>
            <a:rPr lang="de-DE" dirty="0"/>
            <a:t>Sportler draußen</a:t>
          </a:r>
        </a:p>
      </dgm:t>
    </dgm:pt>
    <dgm:pt modelId="{6B589F00-7ED1-48EF-BB0A-81736D16E8A8}" type="parTrans" cxnId="{B3102537-6EAC-48BB-982B-8C0FED989F8A}">
      <dgm:prSet/>
      <dgm:spPr/>
      <dgm:t>
        <a:bodyPr/>
        <a:lstStyle/>
        <a:p>
          <a:endParaRPr lang="de-DE"/>
        </a:p>
      </dgm:t>
    </dgm:pt>
    <dgm:pt modelId="{D1FD541E-8F54-476E-845B-9C90ACD02694}" type="sibTrans" cxnId="{B3102537-6EAC-48BB-982B-8C0FED989F8A}">
      <dgm:prSet/>
      <dgm:spPr/>
      <dgm:t>
        <a:bodyPr/>
        <a:lstStyle/>
        <a:p>
          <a:endParaRPr lang="de-DE"/>
        </a:p>
      </dgm:t>
    </dgm:pt>
    <dgm:pt modelId="{8388902E-83C1-4566-A382-BA2C655778D5}">
      <dgm:prSet phldrT="[Text]"/>
      <dgm:spPr/>
      <dgm:t>
        <a:bodyPr/>
        <a:lstStyle/>
        <a:p>
          <a:r>
            <a:rPr lang="de-DE" dirty="0"/>
            <a:t>Kleinkinder</a:t>
          </a:r>
        </a:p>
      </dgm:t>
    </dgm:pt>
    <dgm:pt modelId="{0CF7BFC7-D8A7-49A3-A44E-FEFCFB0B9780}" type="parTrans" cxnId="{EAFF4BA3-0EA2-40CB-BDF7-20268B9D603C}">
      <dgm:prSet/>
      <dgm:spPr/>
      <dgm:t>
        <a:bodyPr/>
        <a:lstStyle/>
        <a:p>
          <a:endParaRPr lang="de-DE"/>
        </a:p>
      </dgm:t>
    </dgm:pt>
    <dgm:pt modelId="{058BD75C-B995-4A34-885E-79B63C153CC4}" type="sibTrans" cxnId="{EAFF4BA3-0EA2-40CB-BDF7-20268B9D603C}">
      <dgm:prSet/>
      <dgm:spPr/>
      <dgm:t>
        <a:bodyPr/>
        <a:lstStyle/>
        <a:p>
          <a:endParaRPr lang="de-DE"/>
        </a:p>
      </dgm:t>
    </dgm:pt>
    <dgm:pt modelId="{C04FDDBD-1C7A-45DC-97AA-85217BD59C1A}">
      <dgm:prSet phldrT="[Text]"/>
      <dgm:spPr/>
      <dgm:t>
        <a:bodyPr/>
        <a:lstStyle/>
        <a:p>
          <a:r>
            <a:rPr lang="de-DE" dirty="0"/>
            <a:t>Schwangere</a:t>
          </a:r>
        </a:p>
      </dgm:t>
    </dgm:pt>
    <dgm:pt modelId="{CED37706-9B35-4DCF-95B9-9EE9AA5777DC}" type="parTrans" cxnId="{408D24A9-C697-4E1D-9596-46558F7DD9C9}">
      <dgm:prSet/>
      <dgm:spPr/>
      <dgm:t>
        <a:bodyPr/>
        <a:lstStyle/>
        <a:p>
          <a:endParaRPr lang="de-DE"/>
        </a:p>
      </dgm:t>
    </dgm:pt>
    <dgm:pt modelId="{20F12FAB-C06B-456D-A6B9-87C45DA50F05}" type="sibTrans" cxnId="{408D24A9-C697-4E1D-9596-46558F7DD9C9}">
      <dgm:prSet/>
      <dgm:spPr/>
      <dgm:t>
        <a:bodyPr/>
        <a:lstStyle/>
        <a:p>
          <a:endParaRPr lang="de-DE"/>
        </a:p>
      </dgm:t>
    </dgm:pt>
    <dgm:pt modelId="{94A9EC94-E33B-4A75-8951-FA336160E06C}" type="pres">
      <dgm:prSet presAssocID="{4A22F81F-75EB-42F5-AEAA-C9D5EC36BC71}" presName="diagram" presStyleCnt="0">
        <dgm:presLayoutVars>
          <dgm:dir/>
          <dgm:resizeHandles val="exact"/>
        </dgm:presLayoutVars>
      </dgm:prSet>
      <dgm:spPr/>
      <dgm:t>
        <a:bodyPr/>
        <a:lstStyle/>
        <a:p>
          <a:endParaRPr lang="de-DE"/>
        </a:p>
      </dgm:t>
    </dgm:pt>
    <dgm:pt modelId="{D470209A-AB0B-4E6F-A920-9B0DF5F7C20E}" type="pres">
      <dgm:prSet presAssocID="{2603B061-C0FE-442F-B2B4-8AD786FBDA10}" presName="node" presStyleLbl="node1" presStyleIdx="0" presStyleCnt="6" custLinFactNeighborX="-1415">
        <dgm:presLayoutVars>
          <dgm:bulletEnabled val="1"/>
        </dgm:presLayoutVars>
      </dgm:prSet>
      <dgm:spPr/>
      <dgm:t>
        <a:bodyPr/>
        <a:lstStyle/>
        <a:p>
          <a:endParaRPr lang="de-DE"/>
        </a:p>
      </dgm:t>
    </dgm:pt>
    <dgm:pt modelId="{C4215389-A0FE-47A9-99BE-9B1D432910D3}" type="pres">
      <dgm:prSet presAssocID="{3191A508-9445-4C1E-ACE0-300D46D5B319}" presName="sibTrans" presStyleCnt="0"/>
      <dgm:spPr/>
    </dgm:pt>
    <dgm:pt modelId="{A6CAF764-1B52-4B3D-AE25-BE57C2C08FC4}" type="pres">
      <dgm:prSet presAssocID="{5A9B7152-90D5-4DAF-9CC3-283C19554290}" presName="node" presStyleLbl="node1" presStyleIdx="1" presStyleCnt="6">
        <dgm:presLayoutVars>
          <dgm:bulletEnabled val="1"/>
        </dgm:presLayoutVars>
      </dgm:prSet>
      <dgm:spPr/>
      <dgm:t>
        <a:bodyPr/>
        <a:lstStyle/>
        <a:p>
          <a:endParaRPr lang="de-DE"/>
        </a:p>
      </dgm:t>
    </dgm:pt>
    <dgm:pt modelId="{5239C947-290C-4D39-8AF4-59BCAE0A4E59}" type="pres">
      <dgm:prSet presAssocID="{1F7894F8-13CF-4E0F-A6D2-1CC4C78F1783}" presName="sibTrans" presStyleCnt="0"/>
      <dgm:spPr/>
    </dgm:pt>
    <dgm:pt modelId="{23101A26-33B2-4ADE-B231-63F5DD40D971}" type="pres">
      <dgm:prSet presAssocID="{78B0C688-1812-4C84-8C80-047E91A4E9C1}" presName="node" presStyleLbl="node1" presStyleIdx="2" presStyleCnt="6">
        <dgm:presLayoutVars>
          <dgm:bulletEnabled val="1"/>
        </dgm:presLayoutVars>
      </dgm:prSet>
      <dgm:spPr/>
      <dgm:t>
        <a:bodyPr/>
        <a:lstStyle/>
        <a:p>
          <a:endParaRPr lang="de-DE"/>
        </a:p>
      </dgm:t>
    </dgm:pt>
    <dgm:pt modelId="{570C201E-17AE-47C1-ACB6-0F474B175CE6}" type="pres">
      <dgm:prSet presAssocID="{00976C47-EE67-4097-8E8E-15CBB3B0F344}" presName="sibTrans" presStyleCnt="0"/>
      <dgm:spPr/>
    </dgm:pt>
    <dgm:pt modelId="{0077F8B9-063F-4704-B26B-CC84C61400E2}" type="pres">
      <dgm:prSet presAssocID="{8FEF0205-6577-4671-AA50-DA2225E8CFE8}" presName="node" presStyleLbl="node1" presStyleIdx="3" presStyleCnt="6">
        <dgm:presLayoutVars>
          <dgm:bulletEnabled val="1"/>
        </dgm:presLayoutVars>
      </dgm:prSet>
      <dgm:spPr/>
      <dgm:t>
        <a:bodyPr/>
        <a:lstStyle/>
        <a:p>
          <a:endParaRPr lang="de-DE"/>
        </a:p>
      </dgm:t>
    </dgm:pt>
    <dgm:pt modelId="{14396B0A-27A3-43DE-B755-94FE8BBEF978}" type="pres">
      <dgm:prSet presAssocID="{D1FD541E-8F54-476E-845B-9C90ACD02694}" presName="sibTrans" presStyleCnt="0"/>
      <dgm:spPr/>
    </dgm:pt>
    <dgm:pt modelId="{3EB82193-CE2C-40AD-97A7-B27730DF5F3E}" type="pres">
      <dgm:prSet presAssocID="{8388902E-83C1-4566-A382-BA2C655778D5}" presName="node" presStyleLbl="node1" presStyleIdx="4" presStyleCnt="6">
        <dgm:presLayoutVars>
          <dgm:bulletEnabled val="1"/>
        </dgm:presLayoutVars>
      </dgm:prSet>
      <dgm:spPr/>
      <dgm:t>
        <a:bodyPr/>
        <a:lstStyle/>
        <a:p>
          <a:endParaRPr lang="de-DE"/>
        </a:p>
      </dgm:t>
    </dgm:pt>
    <dgm:pt modelId="{B094C3E0-9202-44E3-B850-54EC6D6D310B}" type="pres">
      <dgm:prSet presAssocID="{058BD75C-B995-4A34-885E-79B63C153CC4}" presName="sibTrans" presStyleCnt="0"/>
      <dgm:spPr/>
    </dgm:pt>
    <dgm:pt modelId="{957E06D0-903C-4778-9A1B-B693D5D2FDC1}" type="pres">
      <dgm:prSet presAssocID="{C04FDDBD-1C7A-45DC-97AA-85217BD59C1A}" presName="node" presStyleLbl="node1" presStyleIdx="5" presStyleCnt="6">
        <dgm:presLayoutVars>
          <dgm:bulletEnabled val="1"/>
        </dgm:presLayoutVars>
      </dgm:prSet>
      <dgm:spPr/>
      <dgm:t>
        <a:bodyPr/>
        <a:lstStyle/>
        <a:p>
          <a:endParaRPr lang="de-DE"/>
        </a:p>
      </dgm:t>
    </dgm:pt>
  </dgm:ptLst>
  <dgm:cxnLst>
    <dgm:cxn modelId="{74AAACD2-504F-4559-8703-52DCF01498DA}" type="presOf" srcId="{78B0C688-1812-4C84-8C80-047E91A4E9C1}" destId="{23101A26-33B2-4ADE-B231-63F5DD40D971}" srcOrd="0" destOrd="0" presId="urn:microsoft.com/office/officeart/2005/8/layout/default"/>
    <dgm:cxn modelId="{4326C60D-D5C2-4669-BE73-3058D882CD93}" srcId="{4A22F81F-75EB-42F5-AEAA-C9D5EC36BC71}" destId="{5A9B7152-90D5-4DAF-9CC3-283C19554290}" srcOrd="1" destOrd="0" parTransId="{3EABAC04-F21E-4E09-8ED0-40C39810D7D7}" sibTransId="{1F7894F8-13CF-4E0F-A6D2-1CC4C78F1783}"/>
    <dgm:cxn modelId="{77938C61-F555-42A9-BD0B-D6EB542BD871}" type="presOf" srcId="{8388902E-83C1-4566-A382-BA2C655778D5}" destId="{3EB82193-CE2C-40AD-97A7-B27730DF5F3E}" srcOrd="0" destOrd="0" presId="urn:microsoft.com/office/officeart/2005/8/layout/default"/>
    <dgm:cxn modelId="{6B189F3D-68A2-4829-8132-FCE552DF7D8E}" type="presOf" srcId="{2603B061-C0FE-442F-B2B4-8AD786FBDA10}" destId="{D470209A-AB0B-4E6F-A920-9B0DF5F7C20E}" srcOrd="0" destOrd="0" presId="urn:microsoft.com/office/officeart/2005/8/layout/default"/>
    <dgm:cxn modelId="{02F2F317-0E58-4960-90C8-464C7F37D2AE}" type="presOf" srcId="{8FEF0205-6577-4671-AA50-DA2225E8CFE8}" destId="{0077F8B9-063F-4704-B26B-CC84C61400E2}" srcOrd="0" destOrd="0" presId="urn:microsoft.com/office/officeart/2005/8/layout/default"/>
    <dgm:cxn modelId="{F2EA686C-86F5-40D5-9689-63C4A43DBA9C}" srcId="{4A22F81F-75EB-42F5-AEAA-C9D5EC36BC71}" destId="{2603B061-C0FE-442F-B2B4-8AD786FBDA10}" srcOrd="0" destOrd="0" parTransId="{0DDCC10F-838A-4B68-90CE-31EDBB215B67}" sibTransId="{3191A508-9445-4C1E-ACE0-300D46D5B319}"/>
    <dgm:cxn modelId="{408D24A9-C697-4E1D-9596-46558F7DD9C9}" srcId="{4A22F81F-75EB-42F5-AEAA-C9D5EC36BC71}" destId="{C04FDDBD-1C7A-45DC-97AA-85217BD59C1A}" srcOrd="5" destOrd="0" parTransId="{CED37706-9B35-4DCF-95B9-9EE9AA5777DC}" sibTransId="{20F12FAB-C06B-456D-A6B9-87C45DA50F05}"/>
    <dgm:cxn modelId="{EAFF4BA3-0EA2-40CB-BDF7-20268B9D603C}" srcId="{4A22F81F-75EB-42F5-AEAA-C9D5EC36BC71}" destId="{8388902E-83C1-4566-A382-BA2C655778D5}" srcOrd="4" destOrd="0" parTransId="{0CF7BFC7-D8A7-49A3-A44E-FEFCFB0B9780}" sibTransId="{058BD75C-B995-4A34-885E-79B63C153CC4}"/>
    <dgm:cxn modelId="{FEF0C8CE-D560-427D-991D-E269C7A1392B}" srcId="{4A22F81F-75EB-42F5-AEAA-C9D5EC36BC71}" destId="{78B0C688-1812-4C84-8C80-047E91A4E9C1}" srcOrd="2" destOrd="0" parTransId="{89B80303-CB43-40F3-9028-7C64A3484329}" sibTransId="{00976C47-EE67-4097-8E8E-15CBB3B0F344}"/>
    <dgm:cxn modelId="{54A17CAC-0785-4867-ABEB-01D3998E2A50}" type="presOf" srcId="{5A9B7152-90D5-4DAF-9CC3-283C19554290}" destId="{A6CAF764-1B52-4B3D-AE25-BE57C2C08FC4}" srcOrd="0" destOrd="0" presId="urn:microsoft.com/office/officeart/2005/8/layout/default"/>
    <dgm:cxn modelId="{5D136274-95B8-40EA-9A27-02733D05A579}" type="presOf" srcId="{C04FDDBD-1C7A-45DC-97AA-85217BD59C1A}" destId="{957E06D0-903C-4778-9A1B-B693D5D2FDC1}" srcOrd="0" destOrd="0" presId="urn:microsoft.com/office/officeart/2005/8/layout/default"/>
    <dgm:cxn modelId="{B3102537-6EAC-48BB-982B-8C0FED989F8A}" srcId="{4A22F81F-75EB-42F5-AEAA-C9D5EC36BC71}" destId="{8FEF0205-6577-4671-AA50-DA2225E8CFE8}" srcOrd="3" destOrd="0" parTransId="{6B589F00-7ED1-48EF-BB0A-81736D16E8A8}" sibTransId="{D1FD541E-8F54-476E-845B-9C90ACD02694}"/>
    <dgm:cxn modelId="{5B105086-0D6F-47A5-9F72-1FB61F914EDB}" type="presOf" srcId="{4A22F81F-75EB-42F5-AEAA-C9D5EC36BC71}" destId="{94A9EC94-E33B-4A75-8951-FA336160E06C}" srcOrd="0" destOrd="0" presId="urn:microsoft.com/office/officeart/2005/8/layout/default"/>
    <dgm:cxn modelId="{47421123-9C80-4B91-96D4-15B065E17351}" type="presParOf" srcId="{94A9EC94-E33B-4A75-8951-FA336160E06C}" destId="{D470209A-AB0B-4E6F-A920-9B0DF5F7C20E}" srcOrd="0" destOrd="0" presId="urn:microsoft.com/office/officeart/2005/8/layout/default"/>
    <dgm:cxn modelId="{3012A6DF-C55F-4035-B2CD-8F462AD21AB2}" type="presParOf" srcId="{94A9EC94-E33B-4A75-8951-FA336160E06C}" destId="{C4215389-A0FE-47A9-99BE-9B1D432910D3}" srcOrd="1" destOrd="0" presId="urn:microsoft.com/office/officeart/2005/8/layout/default"/>
    <dgm:cxn modelId="{A82B1A1C-DD8C-4BC2-93C2-074D12A2915C}" type="presParOf" srcId="{94A9EC94-E33B-4A75-8951-FA336160E06C}" destId="{A6CAF764-1B52-4B3D-AE25-BE57C2C08FC4}" srcOrd="2" destOrd="0" presId="urn:microsoft.com/office/officeart/2005/8/layout/default"/>
    <dgm:cxn modelId="{3D247353-3A62-4F04-A16C-C0661A33BE51}" type="presParOf" srcId="{94A9EC94-E33B-4A75-8951-FA336160E06C}" destId="{5239C947-290C-4D39-8AF4-59BCAE0A4E59}" srcOrd="3" destOrd="0" presId="urn:microsoft.com/office/officeart/2005/8/layout/default"/>
    <dgm:cxn modelId="{E2C793F7-5726-4E2B-A24E-B70996F1BFF3}" type="presParOf" srcId="{94A9EC94-E33B-4A75-8951-FA336160E06C}" destId="{23101A26-33B2-4ADE-B231-63F5DD40D971}" srcOrd="4" destOrd="0" presId="urn:microsoft.com/office/officeart/2005/8/layout/default"/>
    <dgm:cxn modelId="{2F11D7CB-CC4D-4289-AA33-F7E29901526A}" type="presParOf" srcId="{94A9EC94-E33B-4A75-8951-FA336160E06C}" destId="{570C201E-17AE-47C1-ACB6-0F474B175CE6}" srcOrd="5" destOrd="0" presId="urn:microsoft.com/office/officeart/2005/8/layout/default"/>
    <dgm:cxn modelId="{A92B3E9A-463A-4C84-BD22-00DAC8DEB8AE}" type="presParOf" srcId="{94A9EC94-E33B-4A75-8951-FA336160E06C}" destId="{0077F8B9-063F-4704-B26B-CC84C61400E2}" srcOrd="6" destOrd="0" presId="urn:microsoft.com/office/officeart/2005/8/layout/default"/>
    <dgm:cxn modelId="{70C20B34-6F7E-45E2-8ECD-33506CB91765}" type="presParOf" srcId="{94A9EC94-E33B-4A75-8951-FA336160E06C}" destId="{14396B0A-27A3-43DE-B755-94FE8BBEF978}" srcOrd="7" destOrd="0" presId="urn:microsoft.com/office/officeart/2005/8/layout/default"/>
    <dgm:cxn modelId="{58F7D6B0-F401-4E0B-B963-62711422D541}" type="presParOf" srcId="{94A9EC94-E33B-4A75-8951-FA336160E06C}" destId="{3EB82193-CE2C-40AD-97A7-B27730DF5F3E}" srcOrd="8" destOrd="0" presId="urn:microsoft.com/office/officeart/2005/8/layout/default"/>
    <dgm:cxn modelId="{1A4BB5DE-C39E-4BA5-9142-11144A9924B5}" type="presParOf" srcId="{94A9EC94-E33B-4A75-8951-FA336160E06C}" destId="{B094C3E0-9202-44E3-B850-54EC6D6D310B}" srcOrd="9" destOrd="0" presId="urn:microsoft.com/office/officeart/2005/8/layout/default"/>
    <dgm:cxn modelId="{43A056FC-518B-445B-AD93-1B97FFAE8AA9}" type="presParOf" srcId="{94A9EC94-E33B-4A75-8951-FA336160E06C}" destId="{957E06D0-903C-4778-9A1B-B693D5D2FDC1}"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BD26F9-5841-46F8-A4DE-26CFFCF4F2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7E5DB5-5CB9-4D12-8165-CCA09B4D0890}">
      <dgm:prSet custT="1"/>
      <dgm:spPr/>
      <dgm:t>
        <a:bodyPr/>
        <a:lstStyle/>
        <a:p>
          <a:pPr rtl="0"/>
          <a:r>
            <a:rPr lang="de-DE" sz="2000" b="1" dirty="0"/>
            <a:t>Benötigung von Hilfe bei der Versorgung</a:t>
          </a:r>
          <a:endParaRPr lang="en-US" sz="2000" b="1" dirty="0"/>
        </a:p>
      </dgm:t>
    </dgm:pt>
    <dgm:pt modelId="{C9131DA8-E336-4DDC-9C19-0847111F2906}" type="parTrans" cxnId="{98324E48-6C8B-4EC9-9BE2-230465327F3D}">
      <dgm:prSet/>
      <dgm:spPr/>
      <dgm:t>
        <a:bodyPr/>
        <a:lstStyle/>
        <a:p>
          <a:endParaRPr lang="en-US"/>
        </a:p>
      </dgm:t>
    </dgm:pt>
    <dgm:pt modelId="{85DE7CFC-0262-40BC-9AC8-43FEFFB2B39C}" type="sibTrans" cxnId="{98324E48-6C8B-4EC9-9BE2-230465327F3D}">
      <dgm:prSet/>
      <dgm:spPr/>
      <dgm:t>
        <a:bodyPr/>
        <a:lstStyle/>
        <a:p>
          <a:endParaRPr lang="en-US"/>
        </a:p>
      </dgm:t>
    </dgm:pt>
    <dgm:pt modelId="{BDA6C132-FB76-46A9-AFB2-45348697209E}">
      <dgm:prSet custT="1"/>
      <dgm:spPr/>
      <dgm:t>
        <a:bodyPr/>
        <a:lstStyle/>
        <a:p>
          <a:pPr rtl="0"/>
          <a:r>
            <a:rPr lang="de-DE" sz="2000" b="1"/>
            <a:t>Geringe Mobilität oder Bettlägerigkeit</a:t>
          </a:r>
          <a:endParaRPr lang="en-US" sz="2000" b="1" dirty="0"/>
        </a:p>
      </dgm:t>
    </dgm:pt>
    <dgm:pt modelId="{A127B5E5-FBE5-4DB7-BD23-AAAFB657C765}" type="parTrans" cxnId="{00BF0710-DFE3-4AAA-ACA0-C18BBCC12106}">
      <dgm:prSet/>
      <dgm:spPr/>
      <dgm:t>
        <a:bodyPr/>
        <a:lstStyle/>
        <a:p>
          <a:endParaRPr lang="en-US"/>
        </a:p>
      </dgm:t>
    </dgm:pt>
    <dgm:pt modelId="{4FD27091-0E7B-43AF-8A1A-5563E2EE71F9}" type="sibTrans" cxnId="{00BF0710-DFE3-4AAA-ACA0-C18BBCC12106}">
      <dgm:prSet/>
      <dgm:spPr/>
      <dgm:t>
        <a:bodyPr/>
        <a:lstStyle/>
        <a:p>
          <a:endParaRPr lang="en-US"/>
        </a:p>
      </dgm:t>
    </dgm:pt>
    <dgm:pt modelId="{8A411C1D-7187-4EE8-85BC-DC5158FABD04}">
      <dgm:prSet custT="1"/>
      <dgm:spPr/>
      <dgm:t>
        <a:bodyPr/>
        <a:lstStyle/>
        <a:p>
          <a:pPr rtl="0"/>
          <a:r>
            <a:rPr lang="de-DE" sz="2000" b="1"/>
            <a:t>Vorliegen chronischer Erkrankungen</a:t>
          </a:r>
          <a:endParaRPr lang="en-US" sz="2000" b="1" dirty="0"/>
        </a:p>
      </dgm:t>
    </dgm:pt>
    <dgm:pt modelId="{E2CB763D-36C2-4ACF-B953-6F1A4C05526A}" type="parTrans" cxnId="{A74CFD88-9F9E-47D1-9D21-BCF4E896696F}">
      <dgm:prSet/>
      <dgm:spPr/>
      <dgm:t>
        <a:bodyPr/>
        <a:lstStyle/>
        <a:p>
          <a:endParaRPr lang="en-US"/>
        </a:p>
      </dgm:t>
    </dgm:pt>
    <dgm:pt modelId="{92C75574-69B4-42D8-8708-C0550494DD4F}" type="sibTrans" cxnId="{A74CFD88-9F9E-47D1-9D21-BCF4E896696F}">
      <dgm:prSet/>
      <dgm:spPr/>
      <dgm:t>
        <a:bodyPr/>
        <a:lstStyle/>
        <a:p>
          <a:endParaRPr lang="en-US"/>
        </a:p>
      </dgm:t>
    </dgm:pt>
    <dgm:pt modelId="{97B08797-4B4D-4703-9767-7564E8295249}">
      <dgm:prSet custT="1"/>
      <dgm:spPr/>
      <dgm:t>
        <a:bodyPr/>
        <a:lstStyle/>
        <a:p>
          <a:pPr rtl="0"/>
          <a:r>
            <a:rPr lang="de-DE" sz="2000" b="1" dirty="0"/>
            <a:t>Einnahme bestimmter Medikamente </a:t>
          </a:r>
          <a:endParaRPr lang="en-US" sz="1800" dirty="0"/>
        </a:p>
      </dgm:t>
    </dgm:pt>
    <dgm:pt modelId="{E5E64BC1-FF39-4709-8A4F-B93E457676B4}" type="parTrans" cxnId="{7F5EF9EC-A540-4DC6-8E02-E673E76B21E7}">
      <dgm:prSet/>
      <dgm:spPr/>
      <dgm:t>
        <a:bodyPr/>
        <a:lstStyle/>
        <a:p>
          <a:endParaRPr lang="en-US"/>
        </a:p>
      </dgm:t>
    </dgm:pt>
    <dgm:pt modelId="{D02EE887-4F1B-499B-85F5-812D3BE33BAD}" type="sibTrans" cxnId="{7F5EF9EC-A540-4DC6-8E02-E673E76B21E7}">
      <dgm:prSet/>
      <dgm:spPr/>
      <dgm:t>
        <a:bodyPr/>
        <a:lstStyle/>
        <a:p>
          <a:endParaRPr lang="en-US"/>
        </a:p>
      </dgm:t>
    </dgm:pt>
    <dgm:pt modelId="{878FF116-E87A-45DD-A7B0-E6CD37AE913E}">
      <dgm:prSet custT="1"/>
      <dgm:spPr/>
      <dgm:t>
        <a:bodyPr/>
        <a:lstStyle/>
        <a:p>
          <a:pPr rtl="0"/>
          <a:r>
            <a:rPr lang="de-DE" sz="2000" b="1" dirty="0"/>
            <a:t>Soziale Isolation und/ oder allein lebend</a:t>
          </a:r>
          <a:endParaRPr lang="en-US" sz="2000" b="1" dirty="0"/>
        </a:p>
      </dgm:t>
    </dgm:pt>
    <dgm:pt modelId="{200750E0-9114-4D17-9B0F-F5F871EECCE6}" type="parTrans" cxnId="{9292C2B5-5720-4630-83C7-D6F6CA522C31}">
      <dgm:prSet/>
      <dgm:spPr/>
      <dgm:t>
        <a:bodyPr/>
        <a:lstStyle/>
        <a:p>
          <a:endParaRPr lang="en-US"/>
        </a:p>
      </dgm:t>
    </dgm:pt>
    <dgm:pt modelId="{465172C5-EBED-425A-90C4-8EE921F88738}" type="sibTrans" cxnId="{9292C2B5-5720-4630-83C7-D6F6CA522C31}">
      <dgm:prSet/>
      <dgm:spPr/>
      <dgm:t>
        <a:bodyPr/>
        <a:lstStyle/>
        <a:p>
          <a:endParaRPr lang="en-US"/>
        </a:p>
      </dgm:t>
    </dgm:pt>
    <dgm:pt modelId="{8B4ADF06-5414-4381-A5FF-6C3DEF2BBDD8}">
      <dgm:prSet custT="1"/>
      <dgm:spPr/>
      <dgm:t>
        <a:bodyPr/>
        <a:lstStyle/>
        <a:p>
          <a:pPr rtl="0"/>
          <a:r>
            <a:rPr lang="de-DE" sz="2000" b="1" dirty="0"/>
            <a:t>Ungünstige </a:t>
          </a:r>
          <a:r>
            <a:rPr lang="de-DE" sz="2000" b="1" dirty="0" smtClean="0"/>
            <a:t>Wohnverhältnisse</a:t>
          </a:r>
          <a:endParaRPr lang="en-US" sz="1200" dirty="0"/>
        </a:p>
      </dgm:t>
    </dgm:pt>
    <dgm:pt modelId="{770D37E5-D2A3-43A2-8AFB-97B783206245}" type="parTrans" cxnId="{0A33571F-D27E-4B9C-B4B0-9F88EC033968}">
      <dgm:prSet/>
      <dgm:spPr/>
      <dgm:t>
        <a:bodyPr/>
        <a:lstStyle/>
        <a:p>
          <a:endParaRPr lang="en-US"/>
        </a:p>
      </dgm:t>
    </dgm:pt>
    <dgm:pt modelId="{56E38482-DE83-4AC6-9338-0387B58563FC}" type="sibTrans" cxnId="{0A33571F-D27E-4B9C-B4B0-9F88EC033968}">
      <dgm:prSet/>
      <dgm:spPr/>
      <dgm:t>
        <a:bodyPr/>
        <a:lstStyle/>
        <a:p>
          <a:endParaRPr lang="en-US"/>
        </a:p>
      </dgm:t>
    </dgm:pt>
    <dgm:pt modelId="{0192F3D1-B930-4741-BAD8-DBB0522B044C}">
      <dgm:prSet custT="1"/>
      <dgm:spPr/>
      <dgm:t>
        <a:bodyPr/>
        <a:lstStyle/>
        <a:p>
          <a:pPr>
            <a:buNone/>
          </a:pPr>
          <a:r>
            <a:rPr lang="de-DE" sz="1600" dirty="0"/>
            <a:t>In einer Stadt lebend (Urban Heat Island); Dachgeschoss; Südlage; </a:t>
          </a:r>
          <a:r>
            <a:rPr lang="de-DE" sz="1600"/>
            <a:t>Schlechte thermische Isolierung</a:t>
          </a:r>
          <a:r>
            <a:rPr lang="de-DE" sz="1600" dirty="0"/>
            <a:t>; Kein Zugang zu kühlen Räumen/Klimaanlage</a:t>
          </a:r>
          <a:endParaRPr lang="en-US" sz="1600" dirty="0"/>
        </a:p>
      </dgm:t>
    </dgm:pt>
    <dgm:pt modelId="{83A80CDC-0E25-41FB-AC26-7CF4BB9DCACD}" type="parTrans" cxnId="{81557A97-65F2-4794-BA81-EC893F872050}">
      <dgm:prSet/>
      <dgm:spPr/>
      <dgm:t>
        <a:bodyPr/>
        <a:lstStyle/>
        <a:p>
          <a:endParaRPr lang="de-DE"/>
        </a:p>
      </dgm:t>
    </dgm:pt>
    <dgm:pt modelId="{C51F2D45-5183-48CE-9704-676BE563456A}" type="sibTrans" cxnId="{81557A97-65F2-4794-BA81-EC893F872050}">
      <dgm:prSet/>
      <dgm:spPr/>
      <dgm:t>
        <a:bodyPr/>
        <a:lstStyle/>
        <a:p>
          <a:endParaRPr lang="de-DE"/>
        </a:p>
      </dgm:t>
    </dgm:pt>
    <dgm:pt modelId="{68F4A5EA-8FA1-4232-A637-A5544E7A1DB7}">
      <dgm:prSet custT="1"/>
      <dgm:spPr/>
      <dgm:t>
        <a:bodyPr/>
        <a:lstStyle/>
        <a:p>
          <a:pPr rtl="0"/>
          <a:r>
            <a:rPr lang="de-DE" sz="2000" b="1" dirty="0"/>
            <a:t>Geringer sozioökonomischer Status </a:t>
          </a:r>
          <a:endParaRPr lang="en-US" sz="2000" b="1" dirty="0"/>
        </a:p>
      </dgm:t>
    </dgm:pt>
    <dgm:pt modelId="{27A2746E-6896-4768-89A5-3C8291BFA411}" type="parTrans" cxnId="{FCB8ED89-ED90-49F6-B974-D71B87D77CE1}">
      <dgm:prSet/>
      <dgm:spPr/>
      <dgm:t>
        <a:bodyPr/>
        <a:lstStyle/>
        <a:p>
          <a:endParaRPr lang="de-DE"/>
        </a:p>
      </dgm:t>
    </dgm:pt>
    <dgm:pt modelId="{CAD4238A-84C2-44BC-9749-CB06B05B731A}" type="sibTrans" cxnId="{FCB8ED89-ED90-49F6-B974-D71B87D77CE1}">
      <dgm:prSet/>
      <dgm:spPr/>
      <dgm:t>
        <a:bodyPr/>
        <a:lstStyle/>
        <a:p>
          <a:endParaRPr lang="de-DE"/>
        </a:p>
      </dgm:t>
    </dgm:pt>
    <dgm:pt modelId="{5EDC6088-136C-4C09-9A26-C43B634E44CB}" type="pres">
      <dgm:prSet presAssocID="{36BD26F9-5841-46F8-A4DE-26CFFCF4F26B}" presName="linear" presStyleCnt="0">
        <dgm:presLayoutVars>
          <dgm:animLvl val="lvl"/>
          <dgm:resizeHandles val="exact"/>
        </dgm:presLayoutVars>
      </dgm:prSet>
      <dgm:spPr/>
      <dgm:t>
        <a:bodyPr/>
        <a:lstStyle/>
        <a:p>
          <a:endParaRPr lang="de-DE"/>
        </a:p>
      </dgm:t>
    </dgm:pt>
    <dgm:pt modelId="{47093FE1-9C6A-4A1D-BB86-370AF6A88D23}" type="pres">
      <dgm:prSet presAssocID="{A07E5DB5-5CB9-4D12-8165-CCA09B4D0890}" presName="parentText" presStyleLbl="node1" presStyleIdx="0" presStyleCnt="7" custLinFactNeighborX="-118" custLinFactNeighborY="-85667">
        <dgm:presLayoutVars>
          <dgm:chMax val="0"/>
          <dgm:bulletEnabled val="1"/>
        </dgm:presLayoutVars>
      </dgm:prSet>
      <dgm:spPr/>
      <dgm:t>
        <a:bodyPr/>
        <a:lstStyle/>
        <a:p>
          <a:endParaRPr lang="de-DE"/>
        </a:p>
      </dgm:t>
    </dgm:pt>
    <dgm:pt modelId="{04AAB8B4-41B5-4D7A-ABA5-4CCAD0C4360E}" type="pres">
      <dgm:prSet presAssocID="{85DE7CFC-0262-40BC-9AC8-43FEFFB2B39C}" presName="spacer" presStyleCnt="0"/>
      <dgm:spPr/>
    </dgm:pt>
    <dgm:pt modelId="{C3531036-BFB0-41BD-967A-3C4AD547CF59}" type="pres">
      <dgm:prSet presAssocID="{BDA6C132-FB76-46A9-AFB2-45348697209E}" presName="parentText" presStyleLbl="node1" presStyleIdx="1" presStyleCnt="7">
        <dgm:presLayoutVars>
          <dgm:chMax val="0"/>
          <dgm:bulletEnabled val="1"/>
        </dgm:presLayoutVars>
      </dgm:prSet>
      <dgm:spPr/>
      <dgm:t>
        <a:bodyPr/>
        <a:lstStyle/>
        <a:p>
          <a:endParaRPr lang="de-DE"/>
        </a:p>
      </dgm:t>
    </dgm:pt>
    <dgm:pt modelId="{D12C186C-9889-461B-968C-5DFEFE11A40B}" type="pres">
      <dgm:prSet presAssocID="{4FD27091-0E7B-43AF-8A1A-5563E2EE71F9}" presName="spacer" presStyleCnt="0"/>
      <dgm:spPr/>
    </dgm:pt>
    <dgm:pt modelId="{E835E2C4-1EE3-4FFD-8CFA-CF81C034572E}" type="pres">
      <dgm:prSet presAssocID="{8A411C1D-7187-4EE8-85BC-DC5158FABD04}" presName="parentText" presStyleLbl="node1" presStyleIdx="2" presStyleCnt="7">
        <dgm:presLayoutVars>
          <dgm:chMax val="0"/>
          <dgm:bulletEnabled val="1"/>
        </dgm:presLayoutVars>
      </dgm:prSet>
      <dgm:spPr/>
      <dgm:t>
        <a:bodyPr/>
        <a:lstStyle/>
        <a:p>
          <a:endParaRPr lang="de-DE"/>
        </a:p>
      </dgm:t>
    </dgm:pt>
    <dgm:pt modelId="{05B5FD49-7A23-4348-8137-7378F0896FEB}" type="pres">
      <dgm:prSet presAssocID="{92C75574-69B4-42D8-8708-C0550494DD4F}" presName="spacer" presStyleCnt="0"/>
      <dgm:spPr/>
    </dgm:pt>
    <dgm:pt modelId="{C7237C3A-5F6C-407A-B8EE-381B6C4296E8}" type="pres">
      <dgm:prSet presAssocID="{97B08797-4B4D-4703-9767-7564E8295249}" presName="parentText" presStyleLbl="node1" presStyleIdx="3" presStyleCnt="7">
        <dgm:presLayoutVars>
          <dgm:chMax val="0"/>
          <dgm:bulletEnabled val="1"/>
        </dgm:presLayoutVars>
      </dgm:prSet>
      <dgm:spPr/>
      <dgm:t>
        <a:bodyPr/>
        <a:lstStyle/>
        <a:p>
          <a:endParaRPr lang="de-DE"/>
        </a:p>
      </dgm:t>
    </dgm:pt>
    <dgm:pt modelId="{368BD55C-3E27-4C3A-98A1-A7E865988B2D}" type="pres">
      <dgm:prSet presAssocID="{D02EE887-4F1B-499B-85F5-812D3BE33BAD}" presName="spacer" presStyleCnt="0"/>
      <dgm:spPr/>
    </dgm:pt>
    <dgm:pt modelId="{B9ABBB59-B5D6-475A-BA26-7C584BFEBB9A}" type="pres">
      <dgm:prSet presAssocID="{878FF116-E87A-45DD-A7B0-E6CD37AE913E}" presName="parentText" presStyleLbl="node1" presStyleIdx="4" presStyleCnt="7">
        <dgm:presLayoutVars>
          <dgm:chMax val="0"/>
          <dgm:bulletEnabled val="1"/>
        </dgm:presLayoutVars>
      </dgm:prSet>
      <dgm:spPr/>
      <dgm:t>
        <a:bodyPr/>
        <a:lstStyle/>
        <a:p>
          <a:endParaRPr lang="de-DE"/>
        </a:p>
      </dgm:t>
    </dgm:pt>
    <dgm:pt modelId="{41A1B69A-45DA-400A-AE8A-2053C640CBF9}" type="pres">
      <dgm:prSet presAssocID="{465172C5-EBED-425A-90C4-8EE921F88738}" presName="spacer" presStyleCnt="0"/>
      <dgm:spPr/>
    </dgm:pt>
    <dgm:pt modelId="{5111464E-CCAF-471A-9F3C-41F668C01800}" type="pres">
      <dgm:prSet presAssocID="{68F4A5EA-8FA1-4232-A637-A5544E7A1DB7}" presName="parentText" presStyleLbl="node1" presStyleIdx="5" presStyleCnt="7">
        <dgm:presLayoutVars>
          <dgm:chMax val="0"/>
          <dgm:bulletEnabled val="1"/>
        </dgm:presLayoutVars>
      </dgm:prSet>
      <dgm:spPr/>
      <dgm:t>
        <a:bodyPr/>
        <a:lstStyle/>
        <a:p>
          <a:endParaRPr lang="de-DE"/>
        </a:p>
      </dgm:t>
    </dgm:pt>
    <dgm:pt modelId="{D1D905BE-703D-477B-9912-BAD3E4B84FC1}" type="pres">
      <dgm:prSet presAssocID="{CAD4238A-84C2-44BC-9749-CB06B05B731A}" presName="spacer" presStyleCnt="0"/>
      <dgm:spPr/>
    </dgm:pt>
    <dgm:pt modelId="{58A7E829-6CD6-4059-AE92-5D700CDA9092}" type="pres">
      <dgm:prSet presAssocID="{8B4ADF06-5414-4381-A5FF-6C3DEF2BBDD8}" presName="parentText" presStyleLbl="node1" presStyleIdx="6" presStyleCnt="7">
        <dgm:presLayoutVars>
          <dgm:chMax val="0"/>
          <dgm:bulletEnabled val="1"/>
        </dgm:presLayoutVars>
      </dgm:prSet>
      <dgm:spPr/>
      <dgm:t>
        <a:bodyPr/>
        <a:lstStyle/>
        <a:p>
          <a:endParaRPr lang="de-DE"/>
        </a:p>
      </dgm:t>
    </dgm:pt>
    <dgm:pt modelId="{258C1999-F8E3-47CE-8A90-4D04B65FF523}" type="pres">
      <dgm:prSet presAssocID="{8B4ADF06-5414-4381-A5FF-6C3DEF2BBDD8}" presName="childText" presStyleLbl="revTx" presStyleIdx="0" presStyleCnt="1">
        <dgm:presLayoutVars>
          <dgm:bulletEnabled val="1"/>
        </dgm:presLayoutVars>
      </dgm:prSet>
      <dgm:spPr/>
      <dgm:t>
        <a:bodyPr/>
        <a:lstStyle/>
        <a:p>
          <a:endParaRPr lang="de-DE"/>
        </a:p>
      </dgm:t>
    </dgm:pt>
  </dgm:ptLst>
  <dgm:cxnLst>
    <dgm:cxn modelId="{C4B050FA-6704-43FA-A2B9-6868E257200F}" type="presOf" srcId="{8A411C1D-7187-4EE8-85BC-DC5158FABD04}" destId="{E835E2C4-1EE3-4FFD-8CFA-CF81C034572E}" srcOrd="0" destOrd="0" presId="urn:microsoft.com/office/officeart/2005/8/layout/vList2"/>
    <dgm:cxn modelId="{7F5EF9EC-A540-4DC6-8E02-E673E76B21E7}" srcId="{36BD26F9-5841-46F8-A4DE-26CFFCF4F26B}" destId="{97B08797-4B4D-4703-9767-7564E8295249}" srcOrd="3" destOrd="0" parTransId="{E5E64BC1-FF39-4709-8A4F-B93E457676B4}" sibTransId="{D02EE887-4F1B-499B-85F5-812D3BE33BAD}"/>
    <dgm:cxn modelId="{8D8EB10E-E5E4-46E6-81B9-235C704B1934}" type="presOf" srcId="{36BD26F9-5841-46F8-A4DE-26CFFCF4F26B}" destId="{5EDC6088-136C-4C09-9A26-C43B634E44CB}" srcOrd="0" destOrd="0" presId="urn:microsoft.com/office/officeart/2005/8/layout/vList2"/>
    <dgm:cxn modelId="{36AF57FF-8D36-4569-ADE6-D7CF34DCEDB3}" type="presOf" srcId="{97B08797-4B4D-4703-9767-7564E8295249}" destId="{C7237C3A-5F6C-407A-B8EE-381B6C4296E8}" srcOrd="0" destOrd="0" presId="urn:microsoft.com/office/officeart/2005/8/layout/vList2"/>
    <dgm:cxn modelId="{6B3636CD-B6AA-4B71-ABAF-119FB69B3C63}" type="presOf" srcId="{8B4ADF06-5414-4381-A5FF-6C3DEF2BBDD8}" destId="{58A7E829-6CD6-4059-AE92-5D700CDA9092}" srcOrd="0" destOrd="0" presId="urn:microsoft.com/office/officeart/2005/8/layout/vList2"/>
    <dgm:cxn modelId="{FCB8ED89-ED90-49F6-B974-D71B87D77CE1}" srcId="{36BD26F9-5841-46F8-A4DE-26CFFCF4F26B}" destId="{68F4A5EA-8FA1-4232-A637-A5544E7A1DB7}" srcOrd="5" destOrd="0" parTransId="{27A2746E-6896-4768-89A5-3C8291BFA411}" sibTransId="{CAD4238A-84C2-44BC-9749-CB06B05B731A}"/>
    <dgm:cxn modelId="{A74CFD88-9F9E-47D1-9D21-BCF4E896696F}" srcId="{36BD26F9-5841-46F8-A4DE-26CFFCF4F26B}" destId="{8A411C1D-7187-4EE8-85BC-DC5158FABD04}" srcOrd="2" destOrd="0" parTransId="{E2CB763D-36C2-4ACF-B953-6F1A4C05526A}" sibTransId="{92C75574-69B4-42D8-8708-C0550494DD4F}"/>
    <dgm:cxn modelId="{98324E48-6C8B-4EC9-9BE2-230465327F3D}" srcId="{36BD26F9-5841-46F8-A4DE-26CFFCF4F26B}" destId="{A07E5DB5-5CB9-4D12-8165-CCA09B4D0890}" srcOrd="0" destOrd="0" parTransId="{C9131DA8-E336-4DDC-9C19-0847111F2906}" sibTransId="{85DE7CFC-0262-40BC-9AC8-43FEFFB2B39C}"/>
    <dgm:cxn modelId="{0A33571F-D27E-4B9C-B4B0-9F88EC033968}" srcId="{36BD26F9-5841-46F8-A4DE-26CFFCF4F26B}" destId="{8B4ADF06-5414-4381-A5FF-6C3DEF2BBDD8}" srcOrd="6" destOrd="0" parTransId="{770D37E5-D2A3-43A2-8AFB-97B783206245}" sibTransId="{56E38482-DE83-4AC6-9338-0387B58563FC}"/>
    <dgm:cxn modelId="{9292C2B5-5720-4630-83C7-D6F6CA522C31}" srcId="{36BD26F9-5841-46F8-A4DE-26CFFCF4F26B}" destId="{878FF116-E87A-45DD-A7B0-E6CD37AE913E}" srcOrd="4" destOrd="0" parTransId="{200750E0-9114-4D17-9B0F-F5F871EECCE6}" sibTransId="{465172C5-EBED-425A-90C4-8EE921F88738}"/>
    <dgm:cxn modelId="{2092DE65-D83C-426C-AE3E-4FD24DC4FDE1}" type="presOf" srcId="{BDA6C132-FB76-46A9-AFB2-45348697209E}" destId="{C3531036-BFB0-41BD-967A-3C4AD547CF59}" srcOrd="0" destOrd="0" presId="urn:microsoft.com/office/officeart/2005/8/layout/vList2"/>
    <dgm:cxn modelId="{8A8D3E04-5B4C-4007-A758-AFBC78ABEA0F}" type="presOf" srcId="{68F4A5EA-8FA1-4232-A637-A5544E7A1DB7}" destId="{5111464E-CCAF-471A-9F3C-41F668C01800}" srcOrd="0" destOrd="0" presId="urn:microsoft.com/office/officeart/2005/8/layout/vList2"/>
    <dgm:cxn modelId="{8932B428-64D0-4AFC-9046-DC3B7757A26E}" type="presOf" srcId="{A07E5DB5-5CB9-4D12-8165-CCA09B4D0890}" destId="{47093FE1-9C6A-4A1D-BB86-370AF6A88D23}" srcOrd="0" destOrd="0" presId="urn:microsoft.com/office/officeart/2005/8/layout/vList2"/>
    <dgm:cxn modelId="{81557A97-65F2-4794-BA81-EC893F872050}" srcId="{8B4ADF06-5414-4381-A5FF-6C3DEF2BBDD8}" destId="{0192F3D1-B930-4741-BAD8-DBB0522B044C}" srcOrd="0" destOrd="0" parTransId="{83A80CDC-0E25-41FB-AC26-7CF4BB9DCACD}" sibTransId="{C51F2D45-5183-48CE-9704-676BE563456A}"/>
    <dgm:cxn modelId="{00BF0710-DFE3-4AAA-ACA0-C18BBCC12106}" srcId="{36BD26F9-5841-46F8-A4DE-26CFFCF4F26B}" destId="{BDA6C132-FB76-46A9-AFB2-45348697209E}" srcOrd="1" destOrd="0" parTransId="{A127B5E5-FBE5-4DB7-BD23-AAAFB657C765}" sibTransId="{4FD27091-0E7B-43AF-8A1A-5563E2EE71F9}"/>
    <dgm:cxn modelId="{3AB9403F-CF8C-434C-9A58-FAFC7EA528E5}" type="presOf" srcId="{878FF116-E87A-45DD-A7B0-E6CD37AE913E}" destId="{B9ABBB59-B5D6-475A-BA26-7C584BFEBB9A}" srcOrd="0" destOrd="0" presId="urn:microsoft.com/office/officeart/2005/8/layout/vList2"/>
    <dgm:cxn modelId="{0325781D-F627-4F0D-84E5-A8A2311C05E0}" type="presOf" srcId="{0192F3D1-B930-4741-BAD8-DBB0522B044C}" destId="{258C1999-F8E3-47CE-8A90-4D04B65FF523}" srcOrd="0" destOrd="0" presId="urn:microsoft.com/office/officeart/2005/8/layout/vList2"/>
    <dgm:cxn modelId="{6E5493FC-EBF3-419C-9EDF-4C108D6DDB0B}" type="presParOf" srcId="{5EDC6088-136C-4C09-9A26-C43B634E44CB}" destId="{47093FE1-9C6A-4A1D-BB86-370AF6A88D23}" srcOrd="0" destOrd="0" presId="urn:microsoft.com/office/officeart/2005/8/layout/vList2"/>
    <dgm:cxn modelId="{D87B75A7-DD72-4DA7-BA8D-70F53F09FD6B}" type="presParOf" srcId="{5EDC6088-136C-4C09-9A26-C43B634E44CB}" destId="{04AAB8B4-41B5-4D7A-ABA5-4CCAD0C4360E}" srcOrd="1" destOrd="0" presId="urn:microsoft.com/office/officeart/2005/8/layout/vList2"/>
    <dgm:cxn modelId="{2DEDB806-7892-4E09-A5D4-D9CBC48648CD}" type="presParOf" srcId="{5EDC6088-136C-4C09-9A26-C43B634E44CB}" destId="{C3531036-BFB0-41BD-967A-3C4AD547CF59}" srcOrd="2" destOrd="0" presId="urn:microsoft.com/office/officeart/2005/8/layout/vList2"/>
    <dgm:cxn modelId="{D9890F39-EB45-44BB-BA01-9B8A61901F65}" type="presParOf" srcId="{5EDC6088-136C-4C09-9A26-C43B634E44CB}" destId="{D12C186C-9889-461B-968C-5DFEFE11A40B}" srcOrd="3" destOrd="0" presId="urn:microsoft.com/office/officeart/2005/8/layout/vList2"/>
    <dgm:cxn modelId="{303945BF-2278-40EB-8516-39A7F01771C6}" type="presParOf" srcId="{5EDC6088-136C-4C09-9A26-C43B634E44CB}" destId="{E835E2C4-1EE3-4FFD-8CFA-CF81C034572E}" srcOrd="4" destOrd="0" presId="urn:microsoft.com/office/officeart/2005/8/layout/vList2"/>
    <dgm:cxn modelId="{F7FF6B28-C7FB-4A1D-B23C-C450D92CACC8}" type="presParOf" srcId="{5EDC6088-136C-4C09-9A26-C43B634E44CB}" destId="{05B5FD49-7A23-4348-8137-7378F0896FEB}" srcOrd="5" destOrd="0" presId="urn:microsoft.com/office/officeart/2005/8/layout/vList2"/>
    <dgm:cxn modelId="{056E4B0D-BA00-4042-884C-2DA661B39157}" type="presParOf" srcId="{5EDC6088-136C-4C09-9A26-C43B634E44CB}" destId="{C7237C3A-5F6C-407A-B8EE-381B6C4296E8}" srcOrd="6" destOrd="0" presId="urn:microsoft.com/office/officeart/2005/8/layout/vList2"/>
    <dgm:cxn modelId="{8C2D2916-A74D-46F1-A278-7D99209396E6}" type="presParOf" srcId="{5EDC6088-136C-4C09-9A26-C43B634E44CB}" destId="{368BD55C-3E27-4C3A-98A1-A7E865988B2D}" srcOrd="7" destOrd="0" presId="urn:microsoft.com/office/officeart/2005/8/layout/vList2"/>
    <dgm:cxn modelId="{F10E2C0D-B9FE-4229-B82A-AED94FDCE544}" type="presParOf" srcId="{5EDC6088-136C-4C09-9A26-C43B634E44CB}" destId="{B9ABBB59-B5D6-475A-BA26-7C584BFEBB9A}" srcOrd="8" destOrd="0" presId="urn:microsoft.com/office/officeart/2005/8/layout/vList2"/>
    <dgm:cxn modelId="{ACC248AA-3142-4B09-9042-E84B679B8237}" type="presParOf" srcId="{5EDC6088-136C-4C09-9A26-C43B634E44CB}" destId="{41A1B69A-45DA-400A-AE8A-2053C640CBF9}" srcOrd="9" destOrd="0" presId="urn:microsoft.com/office/officeart/2005/8/layout/vList2"/>
    <dgm:cxn modelId="{D82B827B-01AE-4EB4-8F83-CCF2E8C38B5D}" type="presParOf" srcId="{5EDC6088-136C-4C09-9A26-C43B634E44CB}" destId="{5111464E-CCAF-471A-9F3C-41F668C01800}" srcOrd="10" destOrd="0" presId="urn:microsoft.com/office/officeart/2005/8/layout/vList2"/>
    <dgm:cxn modelId="{2D50B924-23F0-49CA-B55F-CE1ED698A23F}" type="presParOf" srcId="{5EDC6088-136C-4C09-9A26-C43B634E44CB}" destId="{D1D905BE-703D-477B-9912-BAD3E4B84FC1}" srcOrd="11" destOrd="0" presId="urn:microsoft.com/office/officeart/2005/8/layout/vList2"/>
    <dgm:cxn modelId="{31A14E6A-AB1F-4322-A5E3-3D5ED0F8A3FD}" type="presParOf" srcId="{5EDC6088-136C-4C09-9A26-C43B634E44CB}" destId="{58A7E829-6CD6-4059-AE92-5D700CDA9092}" srcOrd="12" destOrd="0" presId="urn:microsoft.com/office/officeart/2005/8/layout/vList2"/>
    <dgm:cxn modelId="{EFD1EBB0-5923-4C1D-817F-31D563E40388}" type="presParOf" srcId="{5EDC6088-136C-4C09-9A26-C43B634E44CB}" destId="{258C1999-F8E3-47CE-8A90-4D04B65FF523}"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BAA0D7-7E3A-4E81-A81F-442DFFE7FF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A3268F9-0779-48C5-8C5F-DAE8C07FBF26}">
      <dgm:prSet/>
      <dgm:spPr/>
      <dgm:t>
        <a:bodyPr/>
        <a:lstStyle/>
        <a:p>
          <a:r>
            <a:rPr lang="de-DE" dirty="0"/>
            <a:t>Bei Herzinsuffizienz kann durch eingeschränkte Herzauswurfleistung die Steigerung der </a:t>
          </a:r>
          <a:r>
            <a:rPr lang="de-DE" dirty="0" smtClean="0"/>
            <a:t>Durchblutung </a:t>
          </a:r>
          <a:r>
            <a:rPr lang="de-DE" dirty="0"/>
            <a:t>eingeschränkt sein</a:t>
          </a:r>
        </a:p>
      </dgm:t>
    </dgm:pt>
    <dgm:pt modelId="{58857727-1B49-4EAA-89C5-D5F27CC8D7D5}" type="parTrans" cxnId="{D45B4327-C6F1-4BB3-B832-47C094AD80AF}">
      <dgm:prSet/>
      <dgm:spPr/>
      <dgm:t>
        <a:bodyPr/>
        <a:lstStyle/>
        <a:p>
          <a:endParaRPr lang="de-DE"/>
        </a:p>
      </dgm:t>
    </dgm:pt>
    <dgm:pt modelId="{0A12A9CE-6B83-4C45-A499-9AEA0059E459}" type="sibTrans" cxnId="{D45B4327-C6F1-4BB3-B832-47C094AD80AF}">
      <dgm:prSet/>
      <dgm:spPr/>
      <dgm:t>
        <a:bodyPr/>
        <a:lstStyle/>
        <a:p>
          <a:endParaRPr lang="de-DE"/>
        </a:p>
      </dgm:t>
    </dgm:pt>
    <dgm:pt modelId="{5ECC0CD5-7292-44A6-8F09-DD5FACE86276}">
      <dgm:prSet/>
      <dgm:spPr/>
      <dgm:t>
        <a:bodyPr/>
        <a:lstStyle/>
        <a:p>
          <a:r>
            <a:rPr lang="de-DE"/>
            <a:t>Bei Diabetes mellitus kann die Gefäßregulation eingeschränkt sein</a:t>
          </a:r>
        </a:p>
      </dgm:t>
    </dgm:pt>
    <dgm:pt modelId="{F79D0063-AD39-40FC-BB1B-A960F47F1152}" type="parTrans" cxnId="{391837B9-766F-48D1-9966-60852F9B3FA8}">
      <dgm:prSet/>
      <dgm:spPr/>
      <dgm:t>
        <a:bodyPr/>
        <a:lstStyle/>
        <a:p>
          <a:endParaRPr lang="de-DE"/>
        </a:p>
      </dgm:t>
    </dgm:pt>
    <dgm:pt modelId="{583399B3-2C07-4DA7-9E72-2E6E47E6A723}" type="sibTrans" cxnId="{391837B9-766F-48D1-9966-60852F9B3FA8}">
      <dgm:prSet/>
      <dgm:spPr/>
      <dgm:t>
        <a:bodyPr/>
        <a:lstStyle/>
        <a:p>
          <a:endParaRPr lang="de-DE"/>
        </a:p>
      </dgm:t>
    </dgm:pt>
    <dgm:pt modelId="{861018A9-0337-4D55-8527-AE17AF693B18}">
      <dgm:prSet/>
      <dgm:spPr/>
      <dgm:t>
        <a:bodyPr/>
        <a:lstStyle/>
        <a:p>
          <a:r>
            <a:rPr lang="de-DE" dirty="0"/>
            <a:t>Neuropsychiatrische Erkrankungen und </a:t>
          </a:r>
          <a:r>
            <a:rPr lang="de-DE" dirty="0" smtClean="0"/>
            <a:t>Mobilitätseinschränkungen </a:t>
          </a:r>
          <a:r>
            <a:rPr lang="de-DE" dirty="0"/>
            <a:t>können </a:t>
          </a:r>
          <a:r>
            <a:rPr lang="de-DE" dirty="0" smtClean="0"/>
            <a:t>Verhaltensanpassungen </a:t>
          </a:r>
          <a:r>
            <a:rPr lang="de-DE" dirty="0"/>
            <a:t>erschweren</a:t>
          </a:r>
        </a:p>
      </dgm:t>
    </dgm:pt>
    <dgm:pt modelId="{3BA6BFF6-A7A4-4677-9E9E-EF046FA28901}" type="parTrans" cxnId="{352E6DDF-54C7-4252-8853-A3023ACAA462}">
      <dgm:prSet/>
      <dgm:spPr/>
      <dgm:t>
        <a:bodyPr/>
        <a:lstStyle/>
        <a:p>
          <a:endParaRPr lang="de-DE"/>
        </a:p>
      </dgm:t>
    </dgm:pt>
    <dgm:pt modelId="{B59DA630-A683-4686-94F4-A88D422745F0}" type="sibTrans" cxnId="{352E6DDF-54C7-4252-8853-A3023ACAA462}">
      <dgm:prSet/>
      <dgm:spPr/>
      <dgm:t>
        <a:bodyPr/>
        <a:lstStyle/>
        <a:p>
          <a:endParaRPr lang="de-DE"/>
        </a:p>
      </dgm:t>
    </dgm:pt>
    <dgm:pt modelId="{34731534-EF8F-4786-A067-B635CF9C29EC}">
      <dgm:prSet/>
      <dgm:spPr/>
      <dgm:t>
        <a:bodyPr/>
        <a:lstStyle/>
        <a:p>
          <a:r>
            <a:rPr lang="de-DE"/>
            <a:t>Weitere: chronische Lungenerkrankung, chronische Nierenerkrankung, hochgradige Adipositas</a:t>
          </a:r>
        </a:p>
      </dgm:t>
    </dgm:pt>
    <dgm:pt modelId="{0770BA2A-A55E-4750-85AC-DA8827A13B95}" type="parTrans" cxnId="{38E7D14D-63EE-4A65-9B2E-37A982AD2385}">
      <dgm:prSet/>
      <dgm:spPr/>
      <dgm:t>
        <a:bodyPr/>
        <a:lstStyle/>
        <a:p>
          <a:endParaRPr lang="de-DE"/>
        </a:p>
      </dgm:t>
    </dgm:pt>
    <dgm:pt modelId="{D8F97779-C770-47C3-AFFD-3EC394A6200B}" type="sibTrans" cxnId="{38E7D14D-63EE-4A65-9B2E-37A982AD2385}">
      <dgm:prSet/>
      <dgm:spPr/>
      <dgm:t>
        <a:bodyPr/>
        <a:lstStyle/>
        <a:p>
          <a:endParaRPr lang="de-DE"/>
        </a:p>
      </dgm:t>
    </dgm:pt>
    <dgm:pt modelId="{10580A26-81E0-4AD6-941D-39FD3C0B8D8E}" type="pres">
      <dgm:prSet presAssocID="{64BAA0D7-7E3A-4E81-A81F-442DFFE7FF50}" presName="linear" presStyleCnt="0">
        <dgm:presLayoutVars>
          <dgm:animLvl val="lvl"/>
          <dgm:resizeHandles val="exact"/>
        </dgm:presLayoutVars>
      </dgm:prSet>
      <dgm:spPr/>
      <dgm:t>
        <a:bodyPr/>
        <a:lstStyle/>
        <a:p>
          <a:endParaRPr lang="de-DE"/>
        </a:p>
      </dgm:t>
    </dgm:pt>
    <dgm:pt modelId="{140F76E1-1DE5-4A5E-8ABD-7BB0DA5920FC}" type="pres">
      <dgm:prSet presAssocID="{5A3268F9-0779-48C5-8C5F-DAE8C07FBF26}" presName="parentText" presStyleLbl="node1" presStyleIdx="0" presStyleCnt="4">
        <dgm:presLayoutVars>
          <dgm:chMax val="0"/>
          <dgm:bulletEnabled val="1"/>
        </dgm:presLayoutVars>
      </dgm:prSet>
      <dgm:spPr/>
      <dgm:t>
        <a:bodyPr/>
        <a:lstStyle/>
        <a:p>
          <a:endParaRPr lang="de-DE"/>
        </a:p>
      </dgm:t>
    </dgm:pt>
    <dgm:pt modelId="{E1341466-1F45-4224-85C6-C70FFD704F4E}" type="pres">
      <dgm:prSet presAssocID="{0A12A9CE-6B83-4C45-A499-9AEA0059E459}" presName="spacer" presStyleCnt="0"/>
      <dgm:spPr/>
    </dgm:pt>
    <dgm:pt modelId="{7508B8AC-4262-4DDC-845D-59F921B53174}" type="pres">
      <dgm:prSet presAssocID="{5ECC0CD5-7292-44A6-8F09-DD5FACE86276}" presName="parentText" presStyleLbl="node1" presStyleIdx="1" presStyleCnt="4">
        <dgm:presLayoutVars>
          <dgm:chMax val="0"/>
          <dgm:bulletEnabled val="1"/>
        </dgm:presLayoutVars>
      </dgm:prSet>
      <dgm:spPr/>
      <dgm:t>
        <a:bodyPr/>
        <a:lstStyle/>
        <a:p>
          <a:endParaRPr lang="de-DE"/>
        </a:p>
      </dgm:t>
    </dgm:pt>
    <dgm:pt modelId="{A50B66C8-D9D2-4862-B9DC-D0ED4724F511}" type="pres">
      <dgm:prSet presAssocID="{583399B3-2C07-4DA7-9E72-2E6E47E6A723}" presName="spacer" presStyleCnt="0"/>
      <dgm:spPr/>
    </dgm:pt>
    <dgm:pt modelId="{2321BD46-B9DF-4C91-9C11-7F212C8B77F0}" type="pres">
      <dgm:prSet presAssocID="{861018A9-0337-4D55-8527-AE17AF693B18}" presName="parentText" presStyleLbl="node1" presStyleIdx="2" presStyleCnt="4">
        <dgm:presLayoutVars>
          <dgm:chMax val="0"/>
          <dgm:bulletEnabled val="1"/>
        </dgm:presLayoutVars>
      </dgm:prSet>
      <dgm:spPr/>
      <dgm:t>
        <a:bodyPr/>
        <a:lstStyle/>
        <a:p>
          <a:endParaRPr lang="de-DE"/>
        </a:p>
      </dgm:t>
    </dgm:pt>
    <dgm:pt modelId="{ED65B2DD-B7DF-4180-8E99-37A279812884}" type="pres">
      <dgm:prSet presAssocID="{B59DA630-A683-4686-94F4-A88D422745F0}" presName="spacer" presStyleCnt="0"/>
      <dgm:spPr/>
    </dgm:pt>
    <dgm:pt modelId="{996E0F9B-0CB5-4401-9135-273F4CAD8158}" type="pres">
      <dgm:prSet presAssocID="{34731534-EF8F-4786-A067-B635CF9C29EC}" presName="parentText" presStyleLbl="node1" presStyleIdx="3" presStyleCnt="4">
        <dgm:presLayoutVars>
          <dgm:chMax val="0"/>
          <dgm:bulletEnabled val="1"/>
        </dgm:presLayoutVars>
      </dgm:prSet>
      <dgm:spPr/>
      <dgm:t>
        <a:bodyPr/>
        <a:lstStyle/>
        <a:p>
          <a:endParaRPr lang="de-DE"/>
        </a:p>
      </dgm:t>
    </dgm:pt>
  </dgm:ptLst>
  <dgm:cxnLst>
    <dgm:cxn modelId="{38E7D14D-63EE-4A65-9B2E-37A982AD2385}" srcId="{64BAA0D7-7E3A-4E81-A81F-442DFFE7FF50}" destId="{34731534-EF8F-4786-A067-B635CF9C29EC}" srcOrd="3" destOrd="0" parTransId="{0770BA2A-A55E-4750-85AC-DA8827A13B95}" sibTransId="{D8F97779-C770-47C3-AFFD-3EC394A6200B}"/>
    <dgm:cxn modelId="{6EB25A69-9440-462B-82E5-49FAD55547E0}" type="presOf" srcId="{64BAA0D7-7E3A-4E81-A81F-442DFFE7FF50}" destId="{10580A26-81E0-4AD6-941D-39FD3C0B8D8E}" srcOrd="0" destOrd="0" presId="urn:microsoft.com/office/officeart/2005/8/layout/vList2"/>
    <dgm:cxn modelId="{391837B9-766F-48D1-9966-60852F9B3FA8}" srcId="{64BAA0D7-7E3A-4E81-A81F-442DFFE7FF50}" destId="{5ECC0CD5-7292-44A6-8F09-DD5FACE86276}" srcOrd="1" destOrd="0" parTransId="{F79D0063-AD39-40FC-BB1B-A960F47F1152}" sibTransId="{583399B3-2C07-4DA7-9E72-2E6E47E6A723}"/>
    <dgm:cxn modelId="{9C5B6244-3ECA-4AAD-B00E-5B78C7D13623}" type="presOf" srcId="{5A3268F9-0779-48C5-8C5F-DAE8C07FBF26}" destId="{140F76E1-1DE5-4A5E-8ABD-7BB0DA5920FC}" srcOrd="0" destOrd="0" presId="urn:microsoft.com/office/officeart/2005/8/layout/vList2"/>
    <dgm:cxn modelId="{593D36D2-77C8-4337-8E06-54B6455057CC}" type="presOf" srcId="{861018A9-0337-4D55-8527-AE17AF693B18}" destId="{2321BD46-B9DF-4C91-9C11-7F212C8B77F0}" srcOrd="0" destOrd="0" presId="urn:microsoft.com/office/officeart/2005/8/layout/vList2"/>
    <dgm:cxn modelId="{352E6DDF-54C7-4252-8853-A3023ACAA462}" srcId="{64BAA0D7-7E3A-4E81-A81F-442DFFE7FF50}" destId="{861018A9-0337-4D55-8527-AE17AF693B18}" srcOrd="2" destOrd="0" parTransId="{3BA6BFF6-A7A4-4677-9E9E-EF046FA28901}" sibTransId="{B59DA630-A683-4686-94F4-A88D422745F0}"/>
    <dgm:cxn modelId="{B68C4214-72D8-44BA-BF32-3F098D3D333D}" type="presOf" srcId="{34731534-EF8F-4786-A067-B635CF9C29EC}" destId="{996E0F9B-0CB5-4401-9135-273F4CAD8158}" srcOrd="0" destOrd="0" presId="urn:microsoft.com/office/officeart/2005/8/layout/vList2"/>
    <dgm:cxn modelId="{F331D40C-0BD5-40A2-9922-A6DABF9CD5A2}" type="presOf" srcId="{5ECC0CD5-7292-44A6-8F09-DD5FACE86276}" destId="{7508B8AC-4262-4DDC-845D-59F921B53174}" srcOrd="0" destOrd="0" presId="urn:microsoft.com/office/officeart/2005/8/layout/vList2"/>
    <dgm:cxn modelId="{D45B4327-C6F1-4BB3-B832-47C094AD80AF}" srcId="{64BAA0D7-7E3A-4E81-A81F-442DFFE7FF50}" destId="{5A3268F9-0779-48C5-8C5F-DAE8C07FBF26}" srcOrd="0" destOrd="0" parTransId="{58857727-1B49-4EAA-89C5-D5F27CC8D7D5}" sibTransId="{0A12A9CE-6B83-4C45-A499-9AEA0059E459}"/>
    <dgm:cxn modelId="{E8D79F23-23E8-454D-81A9-840B9605AF24}" type="presParOf" srcId="{10580A26-81E0-4AD6-941D-39FD3C0B8D8E}" destId="{140F76E1-1DE5-4A5E-8ABD-7BB0DA5920FC}" srcOrd="0" destOrd="0" presId="urn:microsoft.com/office/officeart/2005/8/layout/vList2"/>
    <dgm:cxn modelId="{5B34DC9E-E660-444E-AA9D-40D209B5CCB2}" type="presParOf" srcId="{10580A26-81E0-4AD6-941D-39FD3C0B8D8E}" destId="{E1341466-1F45-4224-85C6-C70FFD704F4E}" srcOrd="1" destOrd="0" presId="urn:microsoft.com/office/officeart/2005/8/layout/vList2"/>
    <dgm:cxn modelId="{FB1ADEFB-13ED-42AA-84A5-45A87CAF66DE}" type="presParOf" srcId="{10580A26-81E0-4AD6-941D-39FD3C0B8D8E}" destId="{7508B8AC-4262-4DDC-845D-59F921B53174}" srcOrd="2" destOrd="0" presId="urn:microsoft.com/office/officeart/2005/8/layout/vList2"/>
    <dgm:cxn modelId="{71D5865C-4D16-4209-8E66-A85FB3F207B9}" type="presParOf" srcId="{10580A26-81E0-4AD6-941D-39FD3C0B8D8E}" destId="{A50B66C8-D9D2-4862-B9DC-D0ED4724F511}" srcOrd="3" destOrd="0" presId="urn:microsoft.com/office/officeart/2005/8/layout/vList2"/>
    <dgm:cxn modelId="{63A8F570-0E0D-4715-84A5-8924F4311705}" type="presParOf" srcId="{10580A26-81E0-4AD6-941D-39FD3C0B8D8E}" destId="{2321BD46-B9DF-4C91-9C11-7F212C8B77F0}" srcOrd="4" destOrd="0" presId="urn:microsoft.com/office/officeart/2005/8/layout/vList2"/>
    <dgm:cxn modelId="{EAF9A699-9303-4DC6-97C8-7E2E28CF7059}" type="presParOf" srcId="{10580A26-81E0-4AD6-941D-39FD3C0B8D8E}" destId="{ED65B2DD-B7DF-4180-8E99-37A279812884}" srcOrd="5" destOrd="0" presId="urn:microsoft.com/office/officeart/2005/8/layout/vList2"/>
    <dgm:cxn modelId="{C15D3849-6B5B-4E53-AB14-843E5B5C8D49}" type="presParOf" srcId="{10580A26-81E0-4AD6-941D-39FD3C0B8D8E}" destId="{996E0F9B-0CB5-4401-9135-273F4CAD81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15C701-3410-4D7E-91AB-5BF5AB6F67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89402754-8E7B-4610-A74E-F77797197A45}">
      <dgm:prSet/>
      <dgm:spPr/>
      <dgm:t>
        <a:bodyPr/>
        <a:lstStyle/>
        <a:p>
          <a:r>
            <a:rPr lang="de-DE"/>
            <a:t>Vulnerabilität </a:t>
          </a:r>
        </a:p>
      </dgm:t>
    </dgm:pt>
    <dgm:pt modelId="{FCE02E7E-3D0A-4DF3-9506-89C0689DE573}" type="parTrans" cxnId="{84014C4E-822C-402D-84C9-53E0969FDD80}">
      <dgm:prSet/>
      <dgm:spPr/>
      <dgm:t>
        <a:bodyPr/>
        <a:lstStyle/>
        <a:p>
          <a:endParaRPr lang="de-DE"/>
        </a:p>
      </dgm:t>
    </dgm:pt>
    <dgm:pt modelId="{980D1DBA-64C2-4BAE-84FD-2B4ABA5C335C}" type="sibTrans" cxnId="{84014C4E-822C-402D-84C9-53E0969FDD80}">
      <dgm:prSet/>
      <dgm:spPr/>
      <dgm:t>
        <a:bodyPr/>
        <a:lstStyle/>
        <a:p>
          <a:endParaRPr lang="de-DE"/>
        </a:p>
      </dgm:t>
    </dgm:pt>
    <dgm:pt modelId="{8754E2B5-C3C1-4D14-92C3-5F8C4FE19BA0}">
      <dgm:prSet/>
      <dgm:spPr/>
      <dgm:t>
        <a:bodyPr/>
        <a:lstStyle/>
        <a:p>
          <a:r>
            <a:rPr lang="de-DE"/>
            <a:t>Die Vulnerabilität (Verwundbarkeit) ist eine Funktion aus Exposition, Sensibilität und Anpassung. </a:t>
          </a:r>
        </a:p>
      </dgm:t>
    </dgm:pt>
    <dgm:pt modelId="{292FFC9A-710E-4535-911B-1C33FED3CD45}" type="parTrans" cxnId="{710F6FCD-E73F-4DE4-B09F-B845E36CCA72}">
      <dgm:prSet/>
      <dgm:spPr/>
      <dgm:t>
        <a:bodyPr/>
        <a:lstStyle/>
        <a:p>
          <a:endParaRPr lang="de-DE"/>
        </a:p>
      </dgm:t>
    </dgm:pt>
    <dgm:pt modelId="{81D56E72-B5E9-40C7-8130-DE3AC8F6C2E5}" type="sibTrans" cxnId="{710F6FCD-E73F-4DE4-B09F-B845E36CCA72}">
      <dgm:prSet/>
      <dgm:spPr/>
      <dgm:t>
        <a:bodyPr/>
        <a:lstStyle/>
        <a:p>
          <a:endParaRPr lang="de-DE"/>
        </a:p>
      </dgm:t>
    </dgm:pt>
    <dgm:pt modelId="{AB05E5E7-74B6-4020-80DF-01DEA3EFEC35}">
      <dgm:prSet/>
      <dgm:spPr/>
      <dgm:t>
        <a:bodyPr/>
        <a:lstStyle/>
        <a:p>
          <a:r>
            <a:rPr lang="de-DE"/>
            <a:t>Notwendigkeit zur Anpassung:</a:t>
          </a:r>
        </a:p>
      </dgm:t>
    </dgm:pt>
    <dgm:pt modelId="{59D0F31A-C70F-4D00-ADD2-E8D58DE94503}" type="parTrans" cxnId="{C0C1DFF1-DD56-4921-A3AC-7B7C8A17F9B6}">
      <dgm:prSet/>
      <dgm:spPr/>
      <dgm:t>
        <a:bodyPr/>
        <a:lstStyle/>
        <a:p>
          <a:endParaRPr lang="de-DE"/>
        </a:p>
      </dgm:t>
    </dgm:pt>
    <dgm:pt modelId="{B93C85D3-ABED-484C-9FA6-1D7BFB18649B}" type="sibTrans" cxnId="{C0C1DFF1-DD56-4921-A3AC-7B7C8A17F9B6}">
      <dgm:prSet/>
      <dgm:spPr/>
      <dgm:t>
        <a:bodyPr/>
        <a:lstStyle/>
        <a:p>
          <a:endParaRPr lang="de-DE"/>
        </a:p>
      </dgm:t>
    </dgm:pt>
    <dgm:pt modelId="{7F2A1242-5B17-490E-AE5E-833AB0518C82}">
      <dgm:prSet/>
      <dgm:spPr/>
      <dgm:t>
        <a:bodyPr/>
        <a:lstStyle/>
        <a:p>
          <a:r>
            <a:rPr lang="de-DE"/>
            <a:t>Wachsende </a:t>
          </a:r>
          <a:r>
            <a:rPr lang="de-DE" u="sng"/>
            <a:t>Exposition </a:t>
          </a:r>
          <a:r>
            <a:rPr lang="de-DE"/>
            <a:t>(Klimawandel) und wachsende </a:t>
          </a:r>
          <a:r>
            <a:rPr lang="de-DE" u="sng"/>
            <a:t>Sensibilität</a:t>
          </a:r>
          <a:r>
            <a:rPr lang="de-DE"/>
            <a:t> (demographischer Wandel) erfordern vermehrte </a:t>
          </a:r>
          <a:r>
            <a:rPr lang="de-DE" u="sng"/>
            <a:t>Anpassung </a:t>
          </a:r>
          <a:r>
            <a:rPr lang="de-DE"/>
            <a:t>(Präventionsmaßnahmen), damit die Vulnerabilität gesenkt werden kann. </a:t>
          </a:r>
        </a:p>
      </dgm:t>
    </dgm:pt>
    <dgm:pt modelId="{8E8B36C0-A2F3-4939-88AF-A632AB423946}" type="parTrans" cxnId="{0F3A3F21-815A-4D68-AABE-BD7E8EBAC920}">
      <dgm:prSet/>
      <dgm:spPr/>
      <dgm:t>
        <a:bodyPr/>
        <a:lstStyle/>
        <a:p>
          <a:endParaRPr lang="de-DE"/>
        </a:p>
      </dgm:t>
    </dgm:pt>
    <dgm:pt modelId="{BEB181F7-045E-4909-9FCC-7F1402ECDE69}" type="sibTrans" cxnId="{0F3A3F21-815A-4D68-AABE-BD7E8EBAC920}">
      <dgm:prSet/>
      <dgm:spPr/>
      <dgm:t>
        <a:bodyPr/>
        <a:lstStyle/>
        <a:p>
          <a:endParaRPr lang="de-DE"/>
        </a:p>
      </dgm:t>
    </dgm:pt>
    <dgm:pt modelId="{E2B217E3-E48C-452E-A10D-C4272D0ED80F}" type="pres">
      <dgm:prSet presAssocID="{B615C701-3410-4D7E-91AB-5BF5AB6F67A1}" presName="linear" presStyleCnt="0">
        <dgm:presLayoutVars>
          <dgm:animLvl val="lvl"/>
          <dgm:resizeHandles val="exact"/>
        </dgm:presLayoutVars>
      </dgm:prSet>
      <dgm:spPr/>
      <dgm:t>
        <a:bodyPr/>
        <a:lstStyle/>
        <a:p>
          <a:endParaRPr lang="de-DE"/>
        </a:p>
      </dgm:t>
    </dgm:pt>
    <dgm:pt modelId="{43A0BA6B-6ED2-4DAE-9D0A-8BA374DEC092}" type="pres">
      <dgm:prSet presAssocID="{89402754-8E7B-4610-A74E-F77797197A45}" presName="parentText" presStyleLbl="node1" presStyleIdx="0" presStyleCnt="2">
        <dgm:presLayoutVars>
          <dgm:chMax val="0"/>
          <dgm:bulletEnabled val="1"/>
        </dgm:presLayoutVars>
      </dgm:prSet>
      <dgm:spPr/>
      <dgm:t>
        <a:bodyPr/>
        <a:lstStyle/>
        <a:p>
          <a:endParaRPr lang="de-DE"/>
        </a:p>
      </dgm:t>
    </dgm:pt>
    <dgm:pt modelId="{92B2EFEB-9917-4267-A688-4FECE8C49AD3}" type="pres">
      <dgm:prSet presAssocID="{89402754-8E7B-4610-A74E-F77797197A45}" presName="childText" presStyleLbl="revTx" presStyleIdx="0" presStyleCnt="2">
        <dgm:presLayoutVars>
          <dgm:bulletEnabled val="1"/>
        </dgm:presLayoutVars>
      </dgm:prSet>
      <dgm:spPr/>
      <dgm:t>
        <a:bodyPr/>
        <a:lstStyle/>
        <a:p>
          <a:endParaRPr lang="de-DE"/>
        </a:p>
      </dgm:t>
    </dgm:pt>
    <dgm:pt modelId="{228F3859-E91E-4090-8F41-9ABCC952A92D}" type="pres">
      <dgm:prSet presAssocID="{AB05E5E7-74B6-4020-80DF-01DEA3EFEC35}" presName="parentText" presStyleLbl="node1" presStyleIdx="1" presStyleCnt="2">
        <dgm:presLayoutVars>
          <dgm:chMax val="0"/>
          <dgm:bulletEnabled val="1"/>
        </dgm:presLayoutVars>
      </dgm:prSet>
      <dgm:spPr/>
      <dgm:t>
        <a:bodyPr/>
        <a:lstStyle/>
        <a:p>
          <a:endParaRPr lang="de-DE"/>
        </a:p>
      </dgm:t>
    </dgm:pt>
    <dgm:pt modelId="{A04CD0F5-DB52-46CD-AF6E-E864AA5B9B7E}" type="pres">
      <dgm:prSet presAssocID="{AB05E5E7-74B6-4020-80DF-01DEA3EFEC35}" presName="childText" presStyleLbl="revTx" presStyleIdx="1" presStyleCnt="2">
        <dgm:presLayoutVars>
          <dgm:bulletEnabled val="1"/>
        </dgm:presLayoutVars>
      </dgm:prSet>
      <dgm:spPr/>
      <dgm:t>
        <a:bodyPr/>
        <a:lstStyle/>
        <a:p>
          <a:endParaRPr lang="de-DE"/>
        </a:p>
      </dgm:t>
    </dgm:pt>
  </dgm:ptLst>
  <dgm:cxnLst>
    <dgm:cxn modelId="{C483769F-0408-45C1-B9DB-55CCAFBF96FE}" type="presOf" srcId="{AB05E5E7-74B6-4020-80DF-01DEA3EFEC35}" destId="{228F3859-E91E-4090-8F41-9ABCC952A92D}" srcOrd="0" destOrd="0" presId="urn:microsoft.com/office/officeart/2005/8/layout/vList2"/>
    <dgm:cxn modelId="{84014C4E-822C-402D-84C9-53E0969FDD80}" srcId="{B615C701-3410-4D7E-91AB-5BF5AB6F67A1}" destId="{89402754-8E7B-4610-A74E-F77797197A45}" srcOrd="0" destOrd="0" parTransId="{FCE02E7E-3D0A-4DF3-9506-89C0689DE573}" sibTransId="{980D1DBA-64C2-4BAE-84FD-2B4ABA5C335C}"/>
    <dgm:cxn modelId="{95B3C2CB-778E-419C-8F31-A6136100D518}" type="presOf" srcId="{7F2A1242-5B17-490E-AE5E-833AB0518C82}" destId="{A04CD0F5-DB52-46CD-AF6E-E864AA5B9B7E}" srcOrd="0" destOrd="0" presId="urn:microsoft.com/office/officeart/2005/8/layout/vList2"/>
    <dgm:cxn modelId="{0F3A3F21-815A-4D68-AABE-BD7E8EBAC920}" srcId="{AB05E5E7-74B6-4020-80DF-01DEA3EFEC35}" destId="{7F2A1242-5B17-490E-AE5E-833AB0518C82}" srcOrd="0" destOrd="0" parTransId="{8E8B36C0-A2F3-4939-88AF-A632AB423946}" sibTransId="{BEB181F7-045E-4909-9FCC-7F1402ECDE69}"/>
    <dgm:cxn modelId="{C0C1DFF1-DD56-4921-A3AC-7B7C8A17F9B6}" srcId="{B615C701-3410-4D7E-91AB-5BF5AB6F67A1}" destId="{AB05E5E7-74B6-4020-80DF-01DEA3EFEC35}" srcOrd="1" destOrd="0" parTransId="{59D0F31A-C70F-4D00-ADD2-E8D58DE94503}" sibTransId="{B93C85D3-ABED-484C-9FA6-1D7BFB18649B}"/>
    <dgm:cxn modelId="{A6879E3C-A3FE-4533-B240-D311F3B1082F}" type="presOf" srcId="{89402754-8E7B-4610-A74E-F77797197A45}" destId="{43A0BA6B-6ED2-4DAE-9D0A-8BA374DEC092}" srcOrd="0" destOrd="0" presId="urn:microsoft.com/office/officeart/2005/8/layout/vList2"/>
    <dgm:cxn modelId="{63D72583-C55E-46C4-99AE-09A161154F92}" type="presOf" srcId="{8754E2B5-C3C1-4D14-92C3-5F8C4FE19BA0}" destId="{92B2EFEB-9917-4267-A688-4FECE8C49AD3}" srcOrd="0" destOrd="0" presId="urn:microsoft.com/office/officeart/2005/8/layout/vList2"/>
    <dgm:cxn modelId="{710F6FCD-E73F-4DE4-B09F-B845E36CCA72}" srcId="{89402754-8E7B-4610-A74E-F77797197A45}" destId="{8754E2B5-C3C1-4D14-92C3-5F8C4FE19BA0}" srcOrd="0" destOrd="0" parTransId="{292FFC9A-710E-4535-911B-1C33FED3CD45}" sibTransId="{81D56E72-B5E9-40C7-8130-DE3AC8F6C2E5}"/>
    <dgm:cxn modelId="{37006CFA-A1E2-418D-ADC6-D5B14500E1DA}" type="presOf" srcId="{B615C701-3410-4D7E-91AB-5BF5AB6F67A1}" destId="{E2B217E3-E48C-452E-A10D-C4272D0ED80F}" srcOrd="0" destOrd="0" presId="urn:microsoft.com/office/officeart/2005/8/layout/vList2"/>
    <dgm:cxn modelId="{EC87C63F-EFA0-44AB-A54A-03AE54A5D7F8}" type="presParOf" srcId="{E2B217E3-E48C-452E-A10D-C4272D0ED80F}" destId="{43A0BA6B-6ED2-4DAE-9D0A-8BA374DEC092}" srcOrd="0" destOrd="0" presId="urn:microsoft.com/office/officeart/2005/8/layout/vList2"/>
    <dgm:cxn modelId="{8F2C4BF1-F0DF-4594-9736-5475A84412DD}" type="presParOf" srcId="{E2B217E3-E48C-452E-A10D-C4272D0ED80F}" destId="{92B2EFEB-9917-4267-A688-4FECE8C49AD3}" srcOrd="1" destOrd="0" presId="urn:microsoft.com/office/officeart/2005/8/layout/vList2"/>
    <dgm:cxn modelId="{182A0575-FA78-4805-B90F-61BF067C9488}" type="presParOf" srcId="{E2B217E3-E48C-452E-A10D-C4272D0ED80F}" destId="{228F3859-E91E-4090-8F41-9ABCC952A92D}" srcOrd="2" destOrd="0" presId="urn:microsoft.com/office/officeart/2005/8/layout/vList2"/>
    <dgm:cxn modelId="{A4DA3D6B-CD9B-491E-AFAF-9C55E4372553}" type="presParOf" srcId="{E2B217E3-E48C-452E-A10D-C4272D0ED80F}" destId="{A04CD0F5-DB52-46CD-AF6E-E864AA5B9B7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D1F9AE-ABDE-446B-9412-3D0331C5A2F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EB73ED9-018B-4DD1-B76D-AB21A05862CB}">
      <dgm:prSet/>
      <dgm:spPr>
        <a:solidFill>
          <a:schemeClr val="accent1">
            <a:lumMod val="50000"/>
          </a:schemeClr>
        </a:solidFill>
      </dgm:spPr>
      <dgm:t>
        <a:bodyPr/>
        <a:lstStyle/>
        <a:p>
          <a:r>
            <a:rPr lang="de-DE" b="1" dirty="0"/>
            <a:t>2. Hitzeaktionspläne und Handlungsmöglichkeiten für Ärzte</a:t>
          </a:r>
          <a:endParaRPr lang="en-US" b="1" dirty="0"/>
        </a:p>
      </dgm:t>
    </dgm:pt>
    <dgm:pt modelId="{939725E3-32BC-4477-B719-389543CCC065}" type="parTrans" cxnId="{1C0B24C1-839D-46EF-B182-8852A92B525D}">
      <dgm:prSet/>
      <dgm:spPr/>
      <dgm:t>
        <a:bodyPr/>
        <a:lstStyle/>
        <a:p>
          <a:endParaRPr lang="en-US"/>
        </a:p>
      </dgm:t>
    </dgm:pt>
    <dgm:pt modelId="{9EFB8EDD-9345-4AE3-9B04-C6601F353FA7}" type="sibTrans" cxnId="{1C0B24C1-839D-46EF-B182-8852A92B525D}">
      <dgm:prSet/>
      <dgm:spPr/>
      <dgm:t>
        <a:bodyPr/>
        <a:lstStyle/>
        <a:p>
          <a:endParaRPr lang="en-US"/>
        </a:p>
      </dgm:t>
    </dgm:pt>
    <dgm:pt modelId="{AB0C7876-1065-44D2-B428-4E1DBDD66381}">
      <dgm:prSet/>
      <dgm:spPr>
        <a:solidFill>
          <a:schemeClr val="accent1">
            <a:lumMod val="40000"/>
            <a:lumOff val="60000"/>
          </a:schemeClr>
        </a:solidFill>
      </dgm:spPr>
      <dgm:t>
        <a:bodyPr/>
        <a:lstStyle/>
        <a:p>
          <a:r>
            <a:rPr lang="de-DE" b="1" dirty="0"/>
            <a:t>1. Hitzebedingte Gesundheitsschäden und Risikofaktoren</a:t>
          </a:r>
          <a:endParaRPr lang="en-US" b="1" dirty="0"/>
        </a:p>
      </dgm:t>
    </dgm:pt>
    <dgm:pt modelId="{4A6A1586-DAA1-468A-A013-451A0BA0F382}" type="parTrans" cxnId="{00125A0E-1DC6-43AA-82FD-71A61810FAA9}">
      <dgm:prSet/>
      <dgm:spPr/>
      <dgm:t>
        <a:bodyPr/>
        <a:lstStyle/>
        <a:p>
          <a:endParaRPr lang="en-US"/>
        </a:p>
      </dgm:t>
    </dgm:pt>
    <dgm:pt modelId="{23DADD63-CF77-4937-B8EA-A453D5DC9EB6}" type="sibTrans" cxnId="{00125A0E-1DC6-43AA-82FD-71A61810FAA9}">
      <dgm:prSet/>
      <dgm:spPr/>
      <dgm:t>
        <a:bodyPr/>
        <a:lstStyle/>
        <a:p>
          <a:endParaRPr lang="en-US"/>
        </a:p>
      </dgm:t>
    </dgm:pt>
    <dgm:pt modelId="{8177F3C3-DA82-4D70-A06B-2F71C49373AC}">
      <dgm:prSet/>
      <dgm:spPr>
        <a:solidFill>
          <a:schemeClr val="accent1">
            <a:lumMod val="40000"/>
            <a:lumOff val="60000"/>
          </a:schemeClr>
        </a:solidFill>
      </dgm:spPr>
      <dgm:t>
        <a:bodyPr/>
        <a:lstStyle/>
        <a:p>
          <a:r>
            <a:rPr lang="de-DE" b="1" dirty="0"/>
            <a:t>3. Fazit für die Praxis</a:t>
          </a:r>
          <a:endParaRPr lang="en-US" b="1" dirty="0"/>
        </a:p>
      </dgm:t>
    </dgm:pt>
    <dgm:pt modelId="{54C95954-1AB4-4F5A-B2F4-64FB56A2ED29}" type="parTrans" cxnId="{EB5109AF-A9EC-43E3-92BC-EE2F9BC210D2}">
      <dgm:prSet/>
      <dgm:spPr/>
      <dgm:t>
        <a:bodyPr/>
        <a:lstStyle/>
        <a:p>
          <a:endParaRPr lang="en-US"/>
        </a:p>
      </dgm:t>
    </dgm:pt>
    <dgm:pt modelId="{5D07576F-0A30-4AE2-AE19-0E89D3F29F2D}" type="sibTrans" cxnId="{EB5109AF-A9EC-43E3-92BC-EE2F9BC210D2}">
      <dgm:prSet/>
      <dgm:spPr/>
      <dgm:t>
        <a:bodyPr/>
        <a:lstStyle/>
        <a:p>
          <a:endParaRPr lang="en-US"/>
        </a:p>
      </dgm:t>
    </dgm:pt>
    <dgm:pt modelId="{F6F56A66-86AE-4870-AA9F-419C01910BB1}" type="pres">
      <dgm:prSet presAssocID="{50D1F9AE-ABDE-446B-9412-3D0331C5A2FA}" presName="linear" presStyleCnt="0">
        <dgm:presLayoutVars>
          <dgm:animLvl val="lvl"/>
          <dgm:resizeHandles val="exact"/>
        </dgm:presLayoutVars>
      </dgm:prSet>
      <dgm:spPr/>
      <dgm:t>
        <a:bodyPr/>
        <a:lstStyle/>
        <a:p>
          <a:endParaRPr lang="de-DE"/>
        </a:p>
      </dgm:t>
    </dgm:pt>
    <dgm:pt modelId="{EECBEDE5-F632-4F74-899D-58007695FD32}" type="pres">
      <dgm:prSet presAssocID="{AB0C7876-1065-44D2-B428-4E1DBDD66381}" presName="parentText" presStyleLbl="node1" presStyleIdx="0" presStyleCnt="3" custLinFactNeighborY="-34321">
        <dgm:presLayoutVars>
          <dgm:chMax val="0"/>
          <dgm:bulletEnabled val="1"/>
        </dgm:presLayoutVars>
      </dgm:prSet>
      <dgm:spPr/>
      <dgm:t>
        <a:bodyPr/>
        <a:lstStyle/>
        <a:p>
          <a:endParaRPr lang="de-DE"/>
        </a:p>
      </dgm:t>
    </dgm:pt>
    <dgm:pt modelId="{46515D0E-7F5B-4A16-8436-6990A3CB4867}" type="pres">
      <dgm:prSet presAssocID="{23DADD63-CF77-4937-B8EA-A453D5DC9EB6}" presName="spacer" presStyleCnt="0"/>
      <dgm:spPr/>
    </dgm:pt>
    <dgm:pt modelId="{9703458C-E0A1-4EC9-B661-93E496CE4272}" type="pres">
      <dgm:prSet presAssocID="{AEB73ED9-018B-4DD1-B76D-AB21A05862CB}" presName="parentText" presStyleLbl="node1" presStyleIdx="1" presStyleCnt="3">
        <dgm:presLayoutVars>
          <dgm:chMax val="0"/>
          <dgm:bulletEnabled val="1"/>
        </dgm:presLayoutVars>
      </dgm:prSet>
      <dgm:spPr/>
      <dgm:t>
        <a:bodyPr/>
        <a:lstStyle/>
        <a:p>
          <a:endParaRPr lang="de-DE"/>
        </a:p>
      </dgm:t>
    </dgm:pt>
    <dgm:pt modelId="{6F7DF196-B5E5-4F37-A821-40E09ED81F2B}" type="pres">
      <dgm:prSet presAssocID="{9EFB8EDD-9345-4AE3-9B04-C6601F353FA7}" presName="spacer" presStyleCnt="0"/>
      <dgm:spPr/>
    </dgm:pt>
    <dgm:pt modelId="{4BF8F57C-B564-4EF0-AEA5-692C6E815FCF}" type="pres">
      <dgm:prSet presAssocID="{8177F3C3-DA82-4D70-A06B-2F71C49373AC}" presName="parentText" presStyleLbl="node1" presStyleIdx="2" presStyleCnt="3">
        <dgm:presLayoutVars>
          <dgm:chMax val="0"/>
          <dgm:bulletEnabled val="1"/>
        </dgm:presLayoutVars>
      </dgm:prSet>
      <dgm:spPr/>
      <dgm:t>
        <a:bodyPr/>
        <a:lstStyle/>
        <a:p>
          <a:endParaRPr lang="de-DE"/>
        </a:p>
      </dgm:t>
    </dgm:pt>
  </dgm:ptLst>
  <dgm:cxnLst>
    <dgm:cxn modelId="{2C0D1E8D-1FFC-4770-BC06-682C62CBE1DF}" type="presOf" srcId="{AEB73ED9-018B-4DD1-B76D-AB21A05862CB}" destId="{9703458C-E0A1-4EC9-B661-93E496CE4272}" srcOrd="0" destOrd="0" presId="urn:microsoft.com/office/officeart/2005/8/layout/vList2"/>
    <dgm:cxn modelId="{1C0B24C1-839D-46EF-B182-8852A92B525D}" srcId="{50D1F9AE-ABDE-446B-9412-3D0331C5A2FA}" destId="{AEB73ED9-018B-4DD1-B76D-AB21A05862CB}" srcOrd="1" destOrd="0" parTransId="{939725E3-32BC-4477-B719-389543CCC065}" sibTransId="{9EFB8EDD-9345-4AE3-9B04-C6601F353FA7}"/>
    <dgm:cxn modelId="{05250656-168A-4578-BD9A-DCC8EAD95474}" type="presOf" srcId="{AB0C7876-1065-44D2-B428-4E1DBDD66381}" destId="{EECBEDE5-F632-4F74-899D-58007695FD32}" srcOrd="0" destOrd="0" presId="urn:microsoft.com/office/officeart/2005/8/layout/vList2"/>
    <dgm:cxn modelId="{EB5109AF-A9EC-43E3-92BC-EE2F9BC210D2}" srcId="{50D1F9AE-ABDE-446B-9412-3D0331C5A2FA}" destId="{8177F3C3-DA82-4D70-A06B-2F71C49373AC}" srcOrd="2" destOrd="0" parTransId="{54C95954-1AB4-4F5A-B2F4-64FB56A2ED29}" sibTransId="{5D07576F-0A30-4AE2-AE19-0E89D3F29F2D}"/>
    <dgm:cxn modelId="{00125A0E-1DC6-43AA-82FD-71A61810FAA9}" srcId="{50D1F9AE-ABDE-446B-9412-3D0331C5A2FA}" destId="{AB0C7876-1065-44D2-B428-4E1DBDD66381}" srcOrd="0" destOrd="0" parTransId="{4A6A1586-DAA1-468A-A013-451A0BA0F382}" sibTransId="{23DADD63-CF77-4937-B8EA-A453D5DC9EB6}"/>
    <dgm:cxn modelId="{515B9C95-1B74-4D67-9659-D696E4B4EACE}" type="presOf" srcId="{8177F3C3-DA82-4D70-A06B-2F71C49373AC}" destId="{4BF8F57C-B564-4EF0-AEA5-692C6E815FCF}" srcOrd="0" destOrd="0" presId="urn:microsoft.com/office/officeart/2005/8/layout/vList2"/>
    <dgm:cxn modelId="{7C8B18BC-159D-491E-948E-3A51DE7E5464}" type="presOf" srcId="{50D1F9AE-ABDE-446B-9412-3D0331C5A2FA}" destId="{F6F56A66-86AE-4870-AA9F-419C01910BB1}" srcOrd="0" destOrd="0" presId="urn:microsoft.com/office/officeart/2005/8/layout/vList2"/>
    <dgm:cxn modelId="{C920B549-1658-4ED0-8E6A-2D3C2B22A65D}" type="presParOf" srcId="{F6F56A66-86AE-4870-AA9F-419C01910BB1}" destId="{EECBEDE5-F632-4F74-899D-58007695FD32}" srcOrd="0" destOrd="0" presId="urn:microsoft.com/office/officeart/2005/8/layout/vList2"/>
    <dgm:cxn modelId="{0FB335F5-EE82-41A7-8ED0-B4DEA9146555}" type="presParOf" srcId="{F6F56A66-86AE-4870-AA9F-419C01910BB1}" destId="{46515D0E-7F5B-4A16-8436-6990A3CB4867}" srcOrd="1" destOrd="0" presId="urn:microsoft.com/office/officeart/2005/8/layout/vList2"/>
    <dgm:cxn modelId="{A0909ECD-408D-4387-8A6B-C5DB6CD21513}" type="presParOf" srcId="{F6F56A66-86AE-4870-AA9F-419C01910BB1}" destId="{9703458C-E0A1-4EC9-B661-93E496CE4272}" srcOrd="2" destOrd="0" presId="urn:microsoft.com/office/officeart/2005/8/layout/vList2"/>
    <dgm:cxn modelId="{5B64455E-C52E-4071-836C-3AE606CF43C5}" type="presParOf" srcId="{F6F56A66-86AE-4870-AA9F-419C01910BB1}" destId="{6F7DF196-B5E5-4F37-A821-40E09ED81F2B}" srcOrd="3" destOrd="0" presId="urn:microsoft.com/office/officeart/2005/8/layout/vList2"/>
    <dgm:cxn modelId="{563551E1-1BF7-4979-93F1-04DFBCECE27E}" type="presParOf" srcId="{F6F56A66-86AE-4870-AA9F-419C01910BB1}" destId="{4BF8F57C-B564-4EF0-AEA5-692C6E815F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EDE5-F632-4F74-899D-58007695FD32}">
      <dsp:nvSpPr>
        <dsp:cNvPr id="0" name=""/>
        <dsp:cNvSpPr/>
      </dsp:nvSpPr>
      <dsp:spPr>
        <a:xfrm>
          <a:off x="0" y="0"/>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1. Hitzebedingte Gesundheitsschäden und Risikofaktoren</a:t>
          </a:r>
          <a:endParaRPr lang="en-US" sz="3100" b="1" kern="1200" dirty="0"/>
        </a:p>
      </dsp:txBody>
      <dsp:txXfrm>
        <a:off x="60199" y="60199"/>
        <a:ext cx="8109202" cy="1112781"/>
      </dsp:txXfrm>
    </dsp:sp>
    <dsp:sp modelId="{9703458C-E0A1-4EC9-B661-93E496CE4272}">
      <dsp:nvSpPr>
        <dsp:cNvPr id="0" name=""/>
        <dsp:cNvSpPr/>
      </dsp:nvSpPr>
      <dsp:spPr>
        <a:xfrm>
          <a:off x="0" y="1344059"/>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2. Hitzeaktionspläne und Handlungsmöglichkeiten für Ärzte</a:t>
          </a:r>
          <a:endParaRPr lang="en-US" sz="3100" b="1" kern="1200" dirty="0"/>
        </a:p>
      </dsp:txBody>
      <dsp:txXfrm>
        <a:off x="60199" y="1404258"/>
        <a:ext cx="8109202" cy="1112781"/>
      </dsp:txXfrm>
    </dsp:sp>
    <dsp:sp modelId="{4BF8F57C-B564-4EF0-AEA5-692C6E815FCF}">
      <dsp:nvSpPr>
        <dsp:cNvPr id="0" name=""/>
        <dsp:cNvSpPr/>
      </dsp:nvSpPr>
      <dsp:spPr>
        <a:xfrm>
          <a:off x="0" y="2666519"/>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3. Fazit für die Praxis</a:t>
          </a:r>
          <a:endParaRPr lang="en-US" sz="3100" b="1" kern="1200" dirty="0"/>
        </a:p>
      </dsp:txBody>
      <dsp:txXfrm>
        <a:off x="60199" y="2726718"/>
        <a:ext cx="8109202" cy="1112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1CB5-BB4A-41F7-8499-C734A470008A}">
      <dsp:nvSpPr>
        <dsp:cNvPr id="0" name=""/>
        <dsp:cNvSpPr/>
      </dsp:nvSpPr>
      <dsp:spPr>
        <a:xfrm>
          <a:off x="623312" y="435"/>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u="sng" kern="1200" dirty="0"/>
            <a:t>I. </a:t>
          </a:r>
          <a:r>
            <a:rPr lang="de-DE" sz="1700" b="1" u="sng" kern="1200" dirty="0"/>
            <a:t>Zentrale Koordinierung und interdisziplinäre </a:t>
          </a:r>
          <a:r>
            <a:rPr lang="en-US" sz="1700" b="1" u="sng" kern="1200" dirty="0" err="1"/>
            <a:t>Zusammenarbeit</a:t>
          </a:r>
          <a:endParaRPr lang="en-US" sz="1700" b="1" kern="1200" dirty="0"/>
        </a:p>
        <a:p>
          <a:pPr marL="114300" lvl="1" indent="-114300" algn="l" defTabSz="577850" rtl="0">
            <a:lnSpc>
              <a:spcPct val="90000"/>
            </a:lnSpc>
            <a:spcBef>
              <a:spcPct val="0"/>
            </a:spcBef>
            <a:spcAft>
              <a:spcPct val="15000"/>
            </a:spcAft>
            <a:buChar char="••"/>
          </a:pPr>
          <a:r>
            <a:rPr lang="de-DE" sz="1300" kern="1200" dirty="0"/>
            <a:t>MP als Teil des zentralen Netzwerks</a:t>
          </a:r>
          <a:endParaRPr lang="en-US" sz="1300" kern="1200" dirty="0"/>
        </a:p>
      </dsp:txBody>
      <dsp:txXfrm>
        <a:off x="623312" y="435"/>
        <a:ext cx="2411832" cy="1447099"/>
      </dsp:txXfrm>
    </dsp:sp>
    <dsp:sp modelId="{5F5068C1-F115-42B9-BB20-512C5BE9A0F3}">
      <dsp:nvSpPr>
        <dsp:cNvPr id="0" name=""/>
        <dsp:cNvSpPr/>
      </dsp:nvSpPr>
      <dsp:spPr>
        <a:xfrm>
          <a:off x="3276327" y="435"/>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u="sng" kern="1200" dirty="0"/>
            <a:t>II. </a:t>
          </a:r>
          <a:r>
            <a:rPr lang="en-US" sz="1700" b="1" u="sng" kern="1200" dirty="0" err="1"/>
            <a:t>Nutzung</a:t>
          </a:r>
          <a:r>
            <a:rPr lang="en-US" sz="1700" b="1" u="sng" kern="1200" dirty="0"/>
            <a:t> </a:t>
          </a:r>
          <a:r>
            <a:rPr lang="en-US" sz="1700" b="1" u="sng" kern="1200" dirty="0" err="1"/>
            <a:t>eines</a:t>
          </a:r>
          <a:r>
            <a:rPr lang="en-US" sz="1700" b="1" u="sng" kern="1200" dirty="0"/>
            <a:t> </a:t>
          </a:r>
          <a:r>
            <a:rPr lang="en-US" sz="1700" b="1" u="sng" kern="1200" dirty="0" err="1"/>
            <a:t>Hitzewarnsystems</a:t>
          </a:r>
          <a:endParaRPr lang="en-US" sz="1700" b="1" kern="1200" dirty="0"/>
        </a:p>
        <a:p>
          <a:pPr marL="114300" lvl="1" indent="-114300" algn="l" defTabSz="577850" rtl="0">
            <a:lnSpc>
              <a:spcPct val="90000"/>
            </a:lnSpc>
            <a:spcBef>
              <a:spcPct val="0"/>
            </a:spcBef>
            <a:spcAft>
              <a:spcPct val="15000"/>
            </a:spcAft>
            <a:buChar char="••"/>
          </a:pPr>
          <a:r>
            <a:rPr lang="de-DE" sz="1300" kern="1200" dirty="0"/>
            <a:t>MP als Empfänger und Multiplikator von Hitzewarnungen</a:t>
          </a:r>
          <a:endParaRPr lang="en-US" sz="1300" kern="1200" dirty="0"/>
        </a:p>
      </dsp:txBody>
      <dsp:txXfrm>
        <a:off x="3276327" y="435"/>
        <a:ext cx="2411832" cy="1447099"/>
      </dsp:txXfrm>
    </dsp:sp>
    <dsp:sp modelId="{5067AEB4-A725-4997-9033-3E691C1F749F}">
      <dsp:nvSpPr>
        <dsp:cNvPr id="0" name=""/>
        <dsp:cNvSpPr/>
      </dsp:nvSpPr>
      <dsp:spPr>
        <a:xfrm>
          <a:off x="5929343" y="435"/>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u="sng" kern="1200" dirty="0"/>
            <a:t>III. Information und </a:t>
          </a:r>
          <a:r>
            <a:rPr lang="en-US" sz="1700" b="1" u="sng" kern="1200" dirty="0" err="1"/>
            <a:t>Kommunikation</a:t>
          </a:r>
          <a:endParaRPr lang="en-US" sz="1700" b="1" kern="1200" dirty="0"/>
        </a:p>
        <a:p>
          <a:pPr marL="114300" lvl="1" indent="-114300" algn="l" defTabSz="577850" rtl="0">
            <a:lnSpc>
              <a:spcPct val="90000"/>
            </a:lnSpc>
            <a:spcBef>
              <a:spcPct val="0"/>
            </a:spcBef>
            <a:spcAft>
              <a:spcPct val="15000"/>
            </a:spcAft>
            <a:buChar char="••"/>
          </a:pPr>
          <a:r>
            <a:rPr lang="de-DE" sz="1300" kern="1200" dirty="0"/>
            <a:t>MP als Informationsquelle (incl. Flyer etc.)</a:t>
          </a:r>
          <a:endParaRPr lang="en-US" sz="1300" kern="1200" dirty="0"/>
        </a:p>
      </dsp:txBody>
      <dsp:txXfrm>
        <a:off x="5929343" y="435"/>
        <a:ext cx="2411832" cy="1447099"/>
      </dsp:txXfrm>
    </dsp:sp>
    <dsp:sp modelId="{0BBEEF6E-35A6-46B0-A272-BEDC27A80296}">
      <dsp:nvSpPr>
        <dsp:cNvPr id="0" name=""/>
        <dsp:cNvSpPr/>
      </dsp:nvSpPr>
      <dsp:spPr>
        <a:xfrm>
          <a:off x="623312" y="1688718"/>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de-DE" sz="1700" b="1" u="sng" kern="1200" dirty="0"/>
            <a:t>IV. Reduzierung von Hitze in Innenräumen</a:t>
          </a:r>
          <a:endParaRPr lang="en-US" sz="1700" b="1" kern="1200" dirty="0"/>
        </a:p>
        <a:p>
          <a:pPr marL="114300" lvl="1" indent="-114300" algn="l" defTabSz="577850" rtl="0">
            <a:lnSpc>
              <a:spcPct val="90000"/>
            </a:lnSpc>
            <a:spcBef>
              <a:spcPct val="0"/>
            </a:spcBef>
            <a:spcAft>
              <a:spcPct val="15000"/>
            </a:spcAft>
            <a:buChar char="••"/>
          </a:pPr>
          <a:r>
            <a:rPr lang="de-DE" sz="1300" kern="1200" dirty="0"/>
            <a:t>Pflegeheime/ Praxen</a:t>
          </a:r>
          <a:endParaRPr lang="en-US" sz="1300" kern="1200" dirty="0"/>
        </a:p>
        <a:p>
          <a:pPr marL="114300" lvl="1" indent="-114300" algn="l" defTabSz="577850" rtl="0">
            <a:lnSpc>
              <a:spcPct val="90000"/>
            </a:lnSpc>
            <a:spcBef>
              <a:spcPct val="0"/>
            </a:spcBef>
            <a:spcAft>
              <a:spcPct val="15000"/>
            </a:spcAft>
            <a:buChar char="••"/>
          </a:pPr>
          <a:r>
            <a:rPr lang="de-DE" sz="1300" kern="1200" dirty="0"/>
            <a:t>Ambulante Pflege mit Zugang zur Wohnung</a:t>
          </a:r>
          <a:endParaRPr lang="en-US" sz="1300" kern="1200" dirty="0"/>
        </a:p>
      </dsp:txBody>
      <dsp:txXfrm>
        <a:off x="623312" y="1688718"/>
        <a:ext cx="2411832" cy="1447099"/>
      </dsp:txXfrm>
    </dsp:sp>
    <dsp:sp modelId="{1244A702-D027-4A1F-A350-BF5CED1E4CEA}">
      <dsp:nvSpPr>
        <dsp:cNvPr id="0" name=""/>
        <dsp:cNvSpPr/>
      </dsp:nvSpPr>
      <dsp:spPr>
        <a:xfrm>
          <a:off x="3276327" y="1688718"/>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de-DE" sz="1700" b="1" u="sng" kern="1200" dirty="0"/>
            <a:t>V. Besondere Beachtung von Risikogruppen</a:t>
          </a:r>
          <a:endParaRPr lang="en-US" sz="1700" kern="1200" dirty="0"/>
        </a:p>
        <a:p>
          <a:pPr marL="114300" lvl="1" indent="-114300" algn="l" defTabSz="577850" rtl="0">
            <a:lnSpc>
              <a:spcPct val="90000"/>
            </a:lnSpc>
            <a:spcBef>
              <a:spcPct val="0"/>
            </a:spcBef>
            <a:spcAft>
              <a:spcPct val="15000"/>
            </a:spcAft>
            <a:buChar char="••"/>
          </a:pPr>
          <a:r>
            <a:rPr lang="de-DE" sz="1300" kern="1200" dirty="0"/>
            <a:t>MP als Hauptkontakt für ältere/ alleinstehende Menschen</a:t>
          </a:r>
          <a:endParaRPr lang="en-US" sz="1300" kern="1200" dirty="0"/>
        </a:p>
      </dsp:txBody>
      <dsp:txXfrm>
        <a:off x="3276327" y="1688718"/>
        <a:ext cx="2411832" cy="1447099"/>
      </dsp:txXfrm>
    </dsp:sp>
    <dsp:sp modelId="{2EF5FDDC-0392-4E29-8BCF-18B51D291C4F}">
      <dsp:nvSpPr>
        <dsp:cNvPr id="0" name=""/>
        <dsp:cNvSpPr/>
      </dsp:nvSpPr>
      <dsp:spPr>
        <a:xfrm>
          <a:off x="5929343" y="1688718"/>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u="sng" kern="1200" dirty="0"/>
            <a:t>VI. </a:t>
          </a:r>
          <a:r>
            <a:rPr lang="en-US" sz="1700" b="1" u="sng" kern="1200" dirty="0" err="1"/>
            <a:t>Vorbereitung</a:t>
          </a:r>
          <a:r>
            <a:rPr lang="en-US" sz="1700" b="1" u="sng" kern="1200" dirty="0"/>
            <a:t> der </a:t>
          </a:r>
          <a:r>
            <a:rPr lang="en-US" sz="1700" b="1" u="sng" kern="1200" dirty="0" err="1"/>
            <a:t>Gesundheits</a:t>
          </a:r>
          <a:r>
            <a:rPr lang="en-US" sz="1700" b="1" u="sng" kern="1200" dirty="0"/>
            <a:t>- und </a:t>
          </a:r>
          <a:r>
            <a:rPr lang="en-US" sz="1700" b="1" u="sng" kern="1200" dirty="0" err="1"/>
            <a:t>Sozialsysteme</a:t>
          </a:r>
          <a:endParaRPr lang="en-US" sz="1700" kern="1200" dirty="0"/>
        </a:p>
        <a:p>
          <a:pPr marL="114300" lvl="1" indent="-114300" algn="l" defTabSz="577850" rtl="0">
            <a:lnSpc>
              <a:spcPct val="90000"/>
            </a:lnSpc>
            <a:spcBef>
              <a:spcPct val="0"/>
            </a:spcBef>
            <a:spcAft>
              <a:spcPct val="15000"/>
            </a:spcAft>
            <a:buChar char="••"/>
          </a:pPr>
          <a:r>
            <a:rPr lang="de-DE" sz="1300" kern="1200" dirty="0"/>
            <a:t>Schulung von medizinischem Personal </a:t>
          </a:r>
          <a:endParaRPr lang="en-US" sz="1300" kern="1200" dirty="0"/>
        </a:p>
      </dsp:txBody>
      <dsp:txXfrm>
        <a:off x="5929343" y="1688718"/>
        <a:ext cx="2411832" cy="1447099"/>
      </dsp:txXfrm>
    </dsp:sp>
    <dsp:sp modelId="{B0929959-52E5-43E9-B965-A382D9990E2D}">
      <dsp:nvSpPr>
        <dsp:cNvPr id="0" name=""/>
        <dsp:cNvSpPr/>
      </dsp:nvSpPr>
      <dsp:spPr>
        <a:xfrm>
          <a:off x="623312" y="3377436"/>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solidFill>
                <a:schemeClr val="accent1">
                  <a:lumMod val="40000"/>
                  <a:lumOff val="60000"/>
                </a:schemeClr>
              </a:solidFill>
            </a:rPr>
            <a:t>VII. </a:t>
          </a:r>
          <a:r>
            <a:rPr lang="en-US" sz="1700" b="1" kern="1200" dirty="0" err="1">
              <a:solidFill>
                <a:schemeClr val="accent1">
                  <a:lumMod val="40000"/>
                  <a:lumOff val="60000"/>
                </a:schemeClr>
              </a:solidFill>
            </a:rPr>
            <a:t>Langfristige</a:t>
          </a:r>
          <a:r>
            <a:rPr lang="en-US" sz="1700" b="1" kern="1200" dirty="0">
              <a:solidFill>
                <a:schemeClr val="accent1">
                  <a:lumMod val="40000"/>
                  <a:lumOff val="60000"/>
                </a:schemeClr>
              </a:solidFill>
            </a:rPr>
            <a:t> </a:t>
          </a:r>
          <a:r>
            <a:rPr lang="en-US" sz="1700" b="1" kern="1200" dirty="0" err="1">
              <a:solidFill>
                <a:schemeClr val="accent1">
                  <a:lumMod val="40000"/>
                  <a:lumOff val="60000"/>
                </a:schemeClr>
              </a:solidFill>
            </a:rPr>
            <a:t>Stadtplanung</a:t>
          </a:r>
          <a:r>
            <a:rPr lang="en-US" sz="1700" b="1" kern="1200" dirty="0">
              <a:solidFill>
                <a:schemeClr val="accent1">
                  <a:lumMod val="40000"/>
                  <a:lumOff val="60000"/>
                </a:schemeClr>
              </a:solidFill>
            </a:rPr>
            <a:t> und </a:t>
          </a:r>
          <a:r>
            <a:rPr lang="en-US" sz="1700" b="1" kern="1200" dirty="0" err="1">
              <a:solidFill>
                <a:schemeClr val="accent1">
                  <a:lumMod val="40000"/>
                  <a:lumOff val="60000"/>
                </a:schemeClr>
              </a:solidFill>
            </a:rPr>
            <a:t>Bauwesen</a:t>
          </a:r>
          <a:endParaRPr lang="en-US" sz="1700" b="1" kern="1200" dirty="0">
            <a:solidFill>
              <a:schemeClr val="accent1">
                <a:lumMod val="40000"/>
                <a:lumOff val="60000"/>
              </a:schemeClr>
            </a:solidFill>
          </a:endParaRPr>
        </a:p>
      </dsp:txBody>
      <dsp:txXfrm>
        <a:off x="623312" y="3377436"/>
        <a:ext cx="2411832" cy="1447099"/>
      </dsp:txXfrm>
    </dsp:sp>
    <dsp:sp modelId="{51EC2348-31DF-4859-A1C3-727BB8449600}">
      <dsp:nvSpPr>
        <dsp:cNvPr id="0" name=""/>
        <dsp:cNvSpPr/>
      </dsp:nvSpPr>
      <dsp:spPr>
        <a:xfrm>
          <a:off x="3276327" y="3377436"/>
          <a:ext cx="2411832" cy="144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de-DE" sz="1700" b="1" u="sng" kern="1200" dirty="0"/>
            <a:t>VIII. Monitoring und Evaluation der </a:t>
          </a:r>
          <a:r>
            <a:rPr lang="en-US" sz="1700" b="1" u="sng" kern="1200" dirty="0" err="1"/>
            <a:t>Maßnahmen</a:t>
          </a:r>
          <a:endParaRPr lang="en-US" sz="1700" b="1" kern="1200" dirty="0"/>
        </a:p>
        <a:p>
          <a:pPr marL="114300" lvl="1" indent="-114300" algn="l" defTabSz="577850" rtl="0">
            <a:lnSpc>
              <a:spcPct val="90000"/>
            </a:lnSpc>
            <a:spcBef>
              <a:spcPct val="0"/>
            </a:spcBef>
            <a:spcAft>
              <a:spcPct val="15000"/>
            </a:spcAft>
            <a:buChar char="••"/>
          </a:pPr>
          <a:r>
            <a:rPr lang="de-DE" sz="1300" kern="1200" dirty="0"/>
            <a:t>Monitoring in Heimen/ Praxen</a:t>
          </a:r>
          <a:endParaRPr lang="en-US" sz="1300" kern="1200" dirty="0"/>
        </a:p>
        <a:p>
          <a:pPr marL="114300" lvl="1" indent="-114300" algn="l" defTabSz="577850" rtl="0">
            <a:lnSpc>
              <a:spcPct val="90000"/>
            </a:lnSpc>
            <a:spcBef>
              <a:spcPct val="0"/>
            </a:spcBef>
            <a:spcAft>
              <a:spcPct val="15000"/>
            </a:spcAft>
            <a:buChar char="••"/>
          </a:pPr>
          <a:r>
            <a:rPr lang="de-DE" sz="1300" kern="1200" dirty="0"/>
            <a:t>Praxen als Datenquelle </a:t>
          </a:r>
          <a:endParaRPr lang="en-US" sz="1300" kern="1200" dirty="0"/>
        </a:p>
      </dsp:txBody>
      <dsp:txXfrm>
        <a:off x="3276327" y="3377436"/>
        <a:ext cx="2411832" cy="14470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DB9AC-7BE9-494D-8D8C-6D8DF9EC7D3B}">
      <dsp:nvSpPr>
        <dsp:cNvPr id="0" name=""/>
        <dsp:cNvSpPr/>
      </dsp:nvSpPr>
      <dsp:spPr>
        <a:xfrm>
          <a:off x="0" y="0"/>
          <a:ext cx="8111887"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de-DE" sz="2600" kern="1200" dirty="0"/>
            <a:t>Deutschlandweites Hitzewarnsystem des DWD seit 2004</a:t>
          </a:r>
        </a:p>
      </dsp:txBody>
      <dsp:txXfrm>
        <a:off x="30442" y="30442"/>
        <a:ext cx="8051003" cy="562726"/>
      </dsp:txXfrm>
    </dsp:sp>
    <dsp:sp modelId="{A153738D-3417-4154-998F-F250683F060D}">
      <dsp:nvSpPr>
        <dsp:cNvPr id="0" name=""/>
        <dsp:cNvSpPr/>
      </dsp:nvSpPr>
      <dsp:spPr>
        <a:xfrm>
          <a:off x="0" y="651638"/>
          <a:ext cx="8111887"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5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DE" sz="2000" kern="1200" dirty="0"/>
            <a:t>Warnmeldungen erfolgen bei (1) gefühlter Temperatur (</a:t>
          </a:r>
          <a:r>
            <a:rPr lang="de-DE" sz="2000" kern="1200" dirty="0" smtClean="0"/>
            <a:t>Lufttemperatur, Luftfeuchtigkeit, Windgeschwindigkeit) </a:t>
          </a:r>
          <a:r>
            <a:rPr lang="de-DE" sz="2000" kern="1200" dirty="0"/>
            <a:t>an 2 aufeinander folgenden Tagen &gt;32°C und unzureichender Nachtabsenkung (2) gefühlter Temperatur &gt;38°C </a:t>
          </a:r>
        </a:p>
        <a:p>
          <a:pPr marL="228600" lvl="1" indent="-228600" algn="l" defTabSz="889000">
            <a:lnSpc>
              <a:spcPct val="90000"/>
            </a:lnSpc>
            <a:spcBef>
              <a:spcPct val="0"/>
            </a:spcBef>
            <a:spcAft>
              <a:spcPct val="20000"/>
            </a:spcAft>
            <a:buChar char="••"/>
          </a:pPr>
          <a:r>
            <a:rPr lang="de-DE" sz="2000" kern="1200" dirty="0"/>
            <a:t>Newsletter auf Homepage </a:t>
          </a:r>
          <a:r>
            <a:rPr lang="de-DE" sz="2000" kern="1200" dirty="0" err="1" smtClean="0"/>
            <a:t>abonnierbar</a:t>
          </a:r>
          <a:r>
            <a:rPr lang="de-DE" sz="2000" kern="1200" dirty="0" smtClean="0"/>
            <a:t> </a:t>
          </a:r>
          <a:r>
            <a:rPr lang="de-DE" sz="2000" kern="1200" dirty="0"/>
            <a:t>oder per App</a:t>
          </a:r>
        </a:p>
      </dsp:txBody>
      <dsp:txXfrm>
        <a:off x="0" y="651638"/>
        <a:ext cx="8111887" cy="1533870"/>
      </dsp:txXfrm>
    </dsp:sp>
    <dsp:sp modelId="{B58DE551-CEB1-421D-B9B7-0B22A97C6A66}">
      <dsp:nvSpPr>
        <dsp:cNvPr id="0" name=""/>
        <dsp:cNvSpPr/>
      </dsp:nvSpPr>
      <dsp:spPr>
        <a:xfrm>
          <a:off x="0" y="2172390"/>
          <a:ext cx="8111887"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de-DE" sz="2600" kern="1200" dirty="0"/>
            <a:t>Bundesebene bietet Unterstützung und Monitoring</a:t>
          </a:r>
        </a:p>
      </dsp:txBody>
      <dsp:txXfrm>
        <a:off x="30442" y="2202832"/>
        <a:ext cx="8051003" cy="562726"/>
      </dsp:txXfrm>
    </dsp:sp>
    <dsp:sp modelId="{3D616A1E-AE8F-42B2-B669-B38B5AE44970}">
      <dsp:nvSpPr>
        <dsp:cNvPr id="0" name=""/>
        <dsp:cNvSpPr/>
      </dsp:nvSpPr>
      <dsp:spPr>
        <a:xfrm>
          <a:off x="0" y="2809118"/>
          <a:ext cx="8111887"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5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DE" sz="2000" kern="1200" dirty="0"/>
            <a:t>Informationsmaterial und Empfehlungen</a:t>
          </a:r>
        </a:p>
        <a:p>
          <a:pPr marL="228600" lvl="1" indent="-228600" algn="l" defTabSz="889000">
            <a:lnSpc>
              <a:spcPct val="90000"/>
            </a:lnSpc>
            <a:spcBef>
              <a:spcPct val="0"/>
            </a:spcBef>
            <a:spcAft>
              <a:spcPct val="20000"/>
            </a:spcAft>
            <a:buChar char="••"/>
          </a:pPr>
          <a:r>
            <a:rPr lang="de-DE" sz="2000" kern="1200" dirty="0"/>
            <a:t>Evaluation von Hitzewarnsystem 2015</a:t>
          </a:r>
        </a:p>
        <a:p>
          <a:pPr marL="228600" lvl="1" indent="-228600" algn="l" defTabSz="889000">
            <a:lnSpc>
              <a:spcPct val="90000"/>
            </a:lnSpc>
            <a:spcBef>
              <a:spcPct val="0"/>
            </a:spcBef>
            <a:spcAft>
              <a:spcPct val="20000"/>
            </a:spcAft>
            <a:buChar char="••"/>
          </a:pPr>
          <a:r>
            <a:rPr lang="de-DE" sz="2000" kern="1200" dirty="0"/>
            <a:t>Forschungsprojekte</a:t>
          </a:r>
        </a:p>
      </dsp:txBody>
      <dsp:txXfrm>
        <a:off x="0" y="2809118"/>
        <a:ext cx="8111887" cy="1049490"/>
      </dsp:txXfrm>
    </dsp:sp>
    <dsp:sp modelId="{D26F9DFF-6970-4ECA-B0C5-E2355AE30F3D}">
      <dsp:nvSpPr>
        <dsp:cNvPr id="0" name=""/>
        <dsp:cNvSpPr/>
      </dsp:nvSpPr>
      <dsp:spPr>
        <a:xfrm>
          <a:off x="0" y="3807939"/>
          <a:ext cx="8111887" cy="62361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de-DE" sz="2600" kern="1200" dirty="0"/>
            <a:t>… Implementierung kann nur auf unteren Ebenen erfolgen</a:t>
          </a:r>
        </a:p>
      </dsp:txBody>
      <dsp:txXfrm>
        <a:off x="30442" y="3838381"/>
        <a:ext cx="8051003" cy="562726"/>
      </dsp:txXfrm>
    </dsp:sp>
    <dsp:sp modelId="{99066D17-D40C-4FBE-AA7E-A6AC3577357B}">
      <dsp:nvSpPr>
        <dsp:cNvPr id="0" name=""/>
        <dsp:cNvSpPr/>
      </dsp:nvSpPr>
      <dsp:spPr>
        <a:xfrm>
          <a:off x="0" y="4482219"/>
          <a:ext cx="811188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5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DE" sz="2000" kern="1200" dirty="0"/>
            <a:t>Städte/ Regionen/ Länder</a:t>
          </a:r>
        </a:p>
        <a:p>
          <a:pPr marL="228600" lvl="1" indent="-228600" algn="l" defTabSz="889000">
            <a:lnSpc>
              <a:spcPct val="90000"/>
            </a:lnSpc>
            <a:spcBef>
              <a:spcPct val="0"/>
            </a:spcBef>
            <a:spcAft>
              <a:spcPct val="20000"/>
            </a:spcAft>
            <a:buChar char="••"/>
          </a:pPr>
          <a:r>
            <a:rPr lang="de-DE" sz="2000" kern="1200" dirty="0"/>
            <a:t>Bisher nur wenige Beispiele: z.B. Pflegeaufsicht Hessen, Stadt Köln</a:t>
          </a:r>
        </a:p>
      </dsp:txBody>
      <dsp:txXfrm>
        <a:off x="0" y="4482219"/>
        <a:ext cx="8111887" cy="6996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3F6E8-A6D4-4F6B-8706-06DB72484C33}">
      <dsp:nvSpPr>
        <dsp:cNvPr id="0" name=""/>
        <dsp:cNvSpPr/>
      </dsp:nvSpPr>
      <dsp:spPr>
        <a:xfrm>
          <a:off x="0" y="3275482"/>
          <a:ext cx="7886700" cy="1075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a:t>Trotz Mangel an zentraler Koordinierung können Ärzte und Krankenhäuser bereits bei der Implementierung von Präventionsmaßnahmen vorrangehen. </a:t>
          </a:r>
        </a:p>
      </dsp:txBody>
      <dsp:txXfrm>
        <a:off x="0" y="3275482"/>
        <a:ext cx="7886700" cy="1075086"/>
      </dsp:txXfrm>
    </dsp:sp>
    <dsp:sp modelId="{FB680259-7733-4AA6-81E2-48B3EEF2789D}">
      <dsp:nvSpPr>
        <dsp:cNvPr id="0" name=""/>
        <dsp:cNvSpPr/>
      </dsp:nvSpPr>
      <dsp:spPr>
        <a:xfrm rot="10800000">
          <a:off x="0" y="1638125"/>
          <a:ext cx="7886700" cy="165348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a:t>Laut Umweltbundesamt mangelt es weit verbreitet an der Einrichtung der Koordinierungsstelle und damit auch der Umsetzung von dezentralen Maßnahmen.</a:t>
          </a:r>
        </a:p>
      </dsp:txBody>
      <dsp:txXfrm rot="10800000">
        <a:off x="0" y="1638125"/>
        <a:ext cx="7886700" cy="1074383"/>
      </dsp:txXfrm>
    </dsp:sp>
    <dsp:sp modelId="{B0054BEC-FB91-47F2-86BF-474DF7AC3A7C}">
      <dsp:nvSpPr>
        <dsp:cNvPr id="0" name=""/>
        <dsp:cNvSpPr/>
      </dsp:nvSpPr>
      <dsp:spPr>
        <a:xfrm rot="10800000">
          <a:off x="0" y="769"/>
          <a:ext cx="7886700" cy="165348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a:t>Die Ad-hoc-Arbeitsgruppe des Bundes und der Länder hat 2017, basierend auf Empfehlungen der WHO, Handlungsempfehlungen zur Erstellung von Hitzeaktionsplänen formuliert (s. o.). Darin übernehmen auch Ärzte zentrale Aufgaben. </a:t>
          </a:r>
        </a:p>
      </dsp:txBody>
      <dsp:txXfrm rot="10800000">
        <a:off x="0" y="769"/>
        <a:ext cx="7886700" cy="10743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50821"/>
          <a:ext cx="2268252" cy="3769894"/>
        </a:xfrm>
        <a:prstGeom prst="round1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1. Risiken und Präventionsstrategien kommunizieren</a:t>
          </a:r>
          <a:endParaRPr lang="en-US" sz="2900" kern="1200" dirty="0"/>
        </a:p>
      </dsp:txBody>
      <dsp:txXfrm rot="5400000">
        <a:off x="0" y="0"/>
        <a:ext cx="3769894" cy="1701189"/>
      </dsp:txXfrm>
    </dsp:sp>
    <dsp:sp modelId="{C5219E9E-C7BD-4B53-A40A-282A87D6953A}">
      <dsp:nvSpPr>
        <dsp:cNvPr id="0" name=""/>
        <dsp:cNvSpPr/>
      </dsp:nvSpPr>
      <dsp:spPr>
        <a:xfrm>
          <a:off x="3769894" y="0"/>
          <a:ext cx="3769894" cy="2268252"/>
        </a:xfrm>
        <a:prstGeom prst="round1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2. Praxis-</a:t>
          </a:r>
          <a:r>
            <a:rPr lang="de-DE" sz="2900" kern="1200" baseline="0" dirty="0"/>
            <a:t> und Behandlungsabläufe anpassen</a:t>
          </a:r>
          <a:endParaRPr lang="en-US" sz="2900" kern="1200" dirty="0"/>
        </a:p>
      </dsp:txBody>
      <dsp:txXfrm>
        <a:off x="3769894" y="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517431"/>
          <a:ext cx="2268252" cy="3769894"/>
        </a:xfrm>
        <a:prstGeom prst="round1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4. Proaktiv mit Risikopatienten Kontakt aufnehmen</a:t>
          </a:r>
          <a:endParaRPr lang="en-US" sz="2900" kern="1200" dirty="0"/>
        </a:p>
      </dsp:txBody>
      <dsp:txXfrm rot="-5400000">
        <a:off x="3769894" y="283531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Hitze</a:t>
          </a:r>
          <a:endParaRPr lang="en-US" sz="2900" kern="1200" dirty="0"/>
        </a:p>
      </dsp:txBody>
      <dsp:txXfrm>
        <a:off x="2694288" y="1756552"/>
        <a:ext cx="2151210" cy="1023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50821"/>
          <a:ext cx="2268252" cy="3769894"/>
        </a:xfrm>
        <a:prstGeom prst="round1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1. Risiken und Präventionsstrategien kommunizieren</a:t>
          </a:r>
          <a:endParaRPr lang="en-US" sz="2900" kern="1200" dirty="0"/>
        </a:p>
      </dsp:txBody>
      <dsp:txXfrm rot="5400000">
        <a:off x="0" y="0"/>
        <a:ext cx="3769894" cy="1701189"/>
      </dsp:txXfrm>
    </dsp:sp>
    <dsp:sp modelId="{C5219E9E-C7BD-4B53-A40A-282A87D6953A}">
      <dsp:nvSpPr>
        <dsp:cNvPr id="0" name=""/>
        <dsp:cNvSpPr/>
      </dsp:nvSpPr>
      <dsp:spPr>
        <a:xfrm>
          <a:off x="3769894" y="27990"/>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2. Praxis-</a:t>
          </a:r>
          <a:r>
            <a:rPr lang="de-DE" sz="2900" kern="1200" baseline="0" dirty="0"/>
            <a:t> und Behandlungsabläufe anpassen</a:t>
          </a:r>
          <a:endParaRPr lang="en-US" sz="2900" kern="1200" dirty="0"/>
        </a:p>
      </dsp:txBody>
      <dsp:txXfrm>
        <a:off x="3769894" y="2799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517431"/>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4. Proaktiv mit Risikopatienten Kontakt aufnehmen</a:t>
          </a:r>
          <a:endParaRPr lang="en-US" sz="2900" kern="1200" dirty="0"/>
        </a:p>
      </dsp:txBody>
      <dsp:txXfrm rot="-5400000">
        <a:off x="3769894" y="283531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Hitze</a:t>
          </a:r>
          <a:endParaRPr lang="en-US" sz="2900" kern="1200" dirty="0"/>
        </a:p>
      </dsp:txBody>
      <dsp:txXfrm>
        <a:off x="2694288" y="1756552"/>
        <a:ext cx="2151210" cy="1023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FB3C-47CF-4225-BD8C-0238E87FC2D3}">
      <dsp:nvSpPr>
        <dsp:cNvPr id="0" name=""/>
        <dsp:cNvSpPr/>
      </dsp:nvSpPr>
      <dsp:spPr>
        <a:xfrm>
          <a:off x="0" y="3470"/>
          <a:ext cx="8090859" cy="754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a:t>Sensibilisierung</a:t>
          </a:r>
          <a:r>
            <a:rPr lang="en-US" sz="2000" kern="1200" dirty="0"/>
            <a:t> und </a:t>
          </a:r>
          <a:r>
            <a:rPr lang="en-US" sz="2000" kern="1200" dirty="0" err="1"/>
            <a:t>Fortbildung</a:t>
          </a:r>
          <a:r>
            <a:rPr lang="en-US" sz="2000" kern="1200" dirty="0"/>
            <a:t> von </a:t>
          </a:r>
          <a:r>
            <a:rPr lang="en-US" sz="2000" kern="1200" dirty="0" err="1"/>
            <a:t>Ärzten</a:t>
          </a:r>
          <a:r>
            <a:rPr lang="en-US" sz="2000" kern="1200" dirty="0"/>
            <a:t> und </a:t>
          </a:r>
          <a:r>
            <a:rPr lang="en-US" sz="2000" kern="1200" dirty="0" err="1" smtClean="0"/>
            <a:t>ihren</a:t>
          </a:r>
          <a:r>
            <a:rPr lang="en-US" sz="2000" kern="1200" dirty="0" smtClean="0"/>
            <a:t> </a:t>
          </a:r>
          <a:r>
            <a:rPr lang="en-US" sz="2000" kern="1200" dirty="0" err="1"/>
            <a:t>Angestellten</a:t>
          </a:r>
          <a:endParaRPr lang="en-US" sz="2000" kern="1200" dirty="0"/>
        </a:p>
      </dsp:txBody>
      <dsp:txXfrm>
        <a:off x="36855" y="40325"/>
        <a:ext cx="8017149" cy="681261"/>
      </dsp:txXfrm>
    </dsp:sp>
    <dsp:sp modelId="{923E8114-4F3F-4170-8F11-2E8928B43898}">
      <dsp:nvSpPr>
        <dsp:cNvPr id="0" name=""/>
        <dsp:cNvSpPr/>
      </dsp:nvSpPr>
      <dsp:spPr>
        <a:xfrm>
          <a:off x="0" y="758441"/>
          <a:ext cx="8090859" cy="72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8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de-DE" sz="1600" kern="1200"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http://www.klinikum.uni-muenchen.de/Bildungsmodule-Aerzte/de/bildungsmodule-mfa/Materialien-Hitze-Gesundheit/index.html</a:t>
          </a:r>
          <a:endParaRPr lang="en-US" sz="1600" kern="1200" dirty="0">
            <a:solidFill>
              <a:schemeClr val="tx1"/>
            </a:solidFill>
          </a:endParaRPr>
        </a:p>
        <a:p>
          <a:pPr marL="171450" lvl="1" indent="-171450" algn="l" defTabSz="711200" rtl="0">
            <a:lnSpc>
              <a:spcPct val="90000"/>
            </a:lnSpc>
            <a:spcBef>
              <a:spcPct val="0"/>
            </a:spcBef>
            <a:spcAft>
              <a:spcPct val="20000"/>
            </a:spcAft>
            <a:buChar char="••"/>
          </a:pPr>
          <a:r>
            <a:rPr lang="de-DE" sz="1600" kern="1200" dirty="0">
              <a:solidFill>
                <a:schemeClr val="tx1"/>
              </a:solidFill>
              <a:hlinkClick xmlns:r="http://schemas.openxmlformats.org/officeDocument/2006/relationships" r:id="rId2">
                <a:extLst>
                  <a:ext uri="{A12FA001-AC4F-418D-AE19-62706E023703}">
                    <ahyp:hlinkClr xmlns:ahyp="http://schemas.microsoft.com/office/drawing/2018/hyperlinkcolor" xmlns="" val="tx"/>
                  </a:ext>
                </a:extLst>
              </a:hlinkClick>
            </a:rPr>
            <a:t>https://link.springer.com/article/10.1007/s00391-019-01594-4</a:t>
          </a:r>
          <a:endParaRPr lang="en-US" sz="1600" kern="1200" dirty="0">
            <a:solidFill>
              <a:schemeClr val="tx1"/>
            </a:solidFill>
          </a:endParaRPr>
        </a:p>
      </dsp:txBody>
      <dsp:txXfrm>
        <a:off x="0" y="758441"/>
        <a:ext cx="8090859" cy="727791"/>
      </dsp:txXfrm>
    </dsp:sp>
    <dsp:sp modelId="{8ABA27B4-50AD-495A-AE89-3268788B3490}">
      <dsp:nvSpPr>
        <dsp:cNvPr id="0" name=""/>
        <dsp:cNvSpPr/>
      </dsp:nvSpPr>
      <dsp:spPr>
        <a:xfrm>
          <a:off x="0" y="1486233"/>
          <a:ext cx="8090859" cy="754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a:t>Ärzte</a:t>
          </a:r>
          <a:r>
            <a:rPr lang="en-US" sz="2000" kern="1200" dirty="0"/>
            <a:t> </a:t>
          </a:r>
          <a:r>
            <a:rPr lang="en-US" sz="2000" kern="1200" dirty="0" err="1" smtClean="0"/>
            <a:t>abonnieren</a:t>
          </a:r>
          <a:r>
            <a:rPr lang="en-US" sz="2000" kern="1200" dirty="0" smtClean="0"/>
            <a:t> </a:t>
          </a:r>
          <a:r>
            <a:rPr lang="en-US" sz="2000" kern="1200" dirty="0"/>
            <a:t>die DWD </a:t>
          </a:r>
          <a:r>
            <a:rPr lang="en-US" sz="2000" kern="1200" dirty="0" err="1"/>
            <a:t>Hitzewarnungen</a:t>
          </a:r>
          <a:r>
            <a:rPr lang="en-US" sz="2000" kern="1200" dirty="0"/>
            <a:t>	</a:t>
          </a:r>
        </a:p>
      </dsp:txBody>
      <dsp:txXfrm>
        <a:off x="36855" y="1523088"/>
        <a:ext cx="8017149" cy="681261"/>
      </dsp:txXfrm>
    </dsp:sp>
    <dsp:sp modelId="{0F45B92E-01B5-40EA-A0F0-1368DBEA9068}">
      <dsp:nvSpPr>
        <dsp:cNvPr id="0" name=""/>
        <dsp:cNvSpPr/>
      </dsp:nvSpPr>
      <dsp:spPr>
        <a:xfrm>
          <a:off x="0" y="2241204"/>
          <a:ext cx="8090859" cy="25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8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de-DE" sz="1600" kern="12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www.dwd.de/DE/service/newsletter/newsletter_hitzewarnungen_node.html</a:t>
          </a:r>
          <a:endParaRPr lang="en-US" sz="1600" kern="1200" dirty="0">
            <a:solidFill>
              <a:schemeClr val="tx1"/>
            </a:solidFill>
          </a:endParaRPr>
        </a:p>
      </dsp:txBody>
      <dsp:txXfrm>
        <a:off x="0" y="2241204"/>
        <a:ext cx="8090859" cy="250792"/>
      </dsp:txXfrm>
    </dsp:sp>
    <dsp:sp modelId="{DF1705E6-7B1B-4D55-BA27-D19D4A85203E}">
      <dsp:nvSpPr>
        <dsp:cNvPr id="0" name=""/>
        <dsp:cNvSpPr/>
      </dsp:nvSpPr>
      <dsp:spPr>
        <a:xfrm>
          <a:off x="0" y="2491996"/>
          <a:ext cx="8090859" cy="754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a:t>Hausärzte</a:t>
          </a:r>
          <a:r>
            <a:rPr lang="en-US" sz="2000" kern="1200" dirty="0"/>
            <a:t> </a:t>
          </a:r>
          <a:r>
            <a:rPr lang="en-US" sz="2000" kern="1200" dirty="0" err="1"/>
            <a:t>beraten</a:t>
          </a:r>
          <a:r>
            <a:rPr lang="en-US" sz="2000" kern="1200" dirty="0"/>
            <a:t> </a:t>
          </a:r>
          <a:r>
            <a:rPr lang="en-US" sz="2000" kern="1200" dirty="0" err="1"/>
            <a:t>Risikopatienten</a:t>
          </a:r>
          <a:r>
            <a:rPr lang="en-US" sz="2000" kern="1200" dirty="0"/>
            <a:t> und </a:t>
          </a:r>
          <a:r>
            <a:rPr lang="en-US" sz="2000" kern="1200" dirty="0" err="1" smtClean="0"/>
            <a:t>ihre</a:t>
          </a:r>
          <a:r>
            <a:rPr lang="en-US" sz="2000" kern="1200" dirty="0" smtClean="0"/>
            <a:t> </a:t>
          </a:r>
          <a:r>
            <a:rPr lang="en-US" sz="2000" kern="1200" dirty="0" err="1"/>
            <a:t>Angehörigen</a:t>
          </a:r>
          <a:r>
            <a:rPr lang="en-US" sz="2000" kern="1200" dirty="0"/>
            <a:t> </a:t>
          </a:r>
          <a:r>
            <a:rPr lang="en-US" sz="2000" kern="1200" dirty="0" err="1"/>
            <a:t>strukturiert</a:t>
          </a:r>
          <a:r>
            <a:rPr lang="en-US" sz="2000" kern="1200" dirty="0"/>
            <a:t> </a:t>
          </a:r>
          <a:r>
            <a:rPr lang="en-US" sz="2000" kern="1200" dirty="0" err="1"/>
            <a:t>mit</a:t>
          </a:r>
          <a:r>
            <a:rPr lang="en-US" sz="2000" kern="1200" dirty="0"/>
            <a:t> </a:t>
          </a:r>
          <a:r>
            <a:rPr lang="en-US" sz="2000" kern="1200" dirty="0" err="1"/>
            <a:t>Hilfe</a:t>
          </a:r>
          <a:r>
            <a:rPr lang="en-US" sz="2000" kern="1200" dirty="0"/>
            <a:t> von </a:t>
          </a:r>
          <a:r>
            <a:rPr lang="en-US" sz="2000" kern="1200" dirty="0" err="1"/>
            <a:t>Broschüren</a:t>
          </a:r>
          <a:r>
            <a:rPr lang="en-US" sz="2000" kern="1200" dirty="0"/>
            <a:t>, Postern etc. </a:t>
          </a:r>
        </a:p>
      </dsp:txBody>
      <dsp:txXfrm>
        <a:off x="36855" y="2528851"/>
        <a:ext cx="8017149" cy="681261"/>
      </dsp:txXfrm>
    </dsp:sp>
    <dsp:sp modelId="{E8E2ADE5-2631-4B25-B9B3-20FCA2769E7E}">
      <dsp:nvSpPr>
        <dsp:cNvPr id="0" name=""/>
        <dsp:cNvSpPr/>
      </dsp:nvSpPr>
      <dsp:spPr>
        <a:xfrm>
          <a:off x="0" y="3246967"/>
          <a:ext cx="8090859" cy="204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8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de-DE" sz="1600" u="sng"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Doppelseitiger Handzettel (Schweizer Bundesamt für Gesundheit):</a:t>
          </a:r>
          <a:r>
            <a:rPr lang="de-DE" sz="1600"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 https://kks.bl.ch/fileadmin/user_upload/Schutz_bei_Hitzewelle_Empfehlungen_fuer_Angehoerige_Pflegepersonal_Aerzte.pdf</a:t>
          </a:r>
          <a:endParaRPr lang="en-US" sz="1600" kern="1200" dirty="0">
            <a:solidFill>
              <a:schemeClr val="tx1"/>
            </a:solidFill>
          </a:endParaRPr>
        </a:p>
        <a:p>
          <a:pPr marL="171450" lvl="1" indent="-171450" algn="l" defTabSz="711200">
            <a:lnSpc>
              <a:spcPct val="90000"/>
            </a:lnSpc>
            <a:spcBef>
              <a:spcPct val="0"/>
            </a:spcBef>
            <a:spcAft>
              <a:spcPct val="20000"/>
            </a:spcAft>
            <a:buChar char="••"/>
          </a:pPr>
          <a:r>
            <a:rPr lang="de-DE" sz="1600"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Borschüre Hitzeknigge (Umweltbundesamt): https://www.umweltbundesamt.de/sites/default/files/medien/364/dokumente/schattenspender_hitzeknigge.pdf</a:t>
          </a:r>
        </a:p>
        <a:p>
          <a:pPr marL="171450" lvl="1" indent="-171450" algn="l" defTabSz="711200">
            <a:lnSpc>
              <a:spcPct val="90000"/>
            </a:lnSpc>
            <a:spcBef>
              <a:spcPct val="0"/>
            </a:spcBef>
            <a:spcAft>
              <a:spcPct val="20000"/>
            </a:spcAft>
            <a:buChar char="••"/>
          </a:pPr>
          <a:r>
            <a:rPr lang="de-DE" sz="1600" u="none"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Ausführliche Broschüre Hitze und Alter </a:t>
          </a:r>
          <a:r>
            <a:rPr lang="de-DE" sz="1600" kern="1200" dirty="0">
              <a:solidFill>
                <a:schemeClr val="tx1"/>
              </a:solidFill>
              <a:hlinkClick xmlns:r="http://schemas.openxmlformats.org/officeDocument/2006/relationships" r:id="rId4">
                <a:extLst>
                  <a:ext uri="{A12FA001-AC4F-418D-AE19-62706E023703}">
                    <ahyp:hlinkClr xmlns:ahyp="http://schemas.microsoft.com/office/drawing/2018/hyperlinkcolor" xmlns="" val="tx"/>
                  </a:ext>
                </a:extLst>
              </a:hlinkClick>
            </a:rPr>
            <a:t>(Bundesgesundheitsministerium): https://www.bundesgesundheitsministerium</a:t>
          </a:r>
          <a:r>
            <a:rPr lang="de-DE" sz="1600" kern="1200" dirty="0">
              <a:hlinkClick xmlns:r="http://schemas.openxmlformats.org/officeDocument/2006/relationships" r:id="rId4">
                <a:extLst>
                  <a:ext uri="{A12FA001-AC4F-418D-AE19-62706E023703}">
                    <ahyp:hlinkClr xmlns:ahyp="http://schemas.microsoft.com/office/drawing/2018/hyperlinkcolor" xmlns="" val="tx"/>
                  </a:ext>
                </a:extLst>
              </a:hlinkClick>
            </a:rPr>
            <a:t>.de/service/publikationen/praevention/details.html?bmg[pubid]=3315 </a:t>
          </a:r>
          <a:endParaRPr lang="en-US" sz="1600" kern="1200" dirty="0"/>
        </a:p>
      </dsp:txBody>
      <dsp:txXfrm>
        <a:off x="0" y="3246967"/>
        <a:ext cx="8090859" cy="20456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50821"/>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1. Risiken und Präventionsstrategien kommunizieren</a:t>
          </a:r>
          <a:endParaRPr lang="en-US" sz="2900" kern="1200" dirty="0"/>
        </a:p>
      </dsp:txBody>
      <dsp:txXfrm rot="5400000">
        <a:off x="0" y="0"/>
        <a:ext cx="3769894" cy="1701189"/>
      </dsp:txXfrm>
    </dsp:sp>
    <dsp:sp modelId="{C5219E9E-C7BD-4B53-A40A-282A87D6953A}">
      <dsp:nvSpPr>
        <dsp:cNvPr id="0" name=""/>
        <dsp:cNvSpPr/>
      </dsp:nvSpPr>
      <dsp:spPr>
        <a:xfrm>
          <a:off x="3769894" y="0"/>
          <a:ext cx="3769894" cy="2268252"/>
        </a:xfrm>
        <a:prstGeom prst="round1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2. Praxis-</a:t>
          </a:r>
          <a:r>
            <a:rPr lang="de-DE" sz="2900" kern="1200" baseline="0" dirty="0"/>
            <a:t> und Behandlungsabläufe anpassen</a:t>
          </a:r>
          <a:endParaRPr lang="en-US" sz="2900" kern="1200" dirty="0"/>
        </a:p>
      </dsp:txBody>
      <dsp:txXfrm>
        <a:off x="3769894" y="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517431"/>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4. Proaktiv mit Risikopatienten Kontakt aufnehmen</a:t>
          </a:r>
          <a:endParaRPr lang="en-US" sz="2900" kern="1200" dirty="0"/>
        </a:p>
      </dsp:txBody>
      <dsp:txXfrm rot="-5400000">
        <a:off x="3769894" y="283531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Hitze</a:t>
          </a:r>
          <a:endParaRPr lang="en-US" sz="2900" kern="1200" dirty="0"/>
        </a:p>
      </dsp:txBody>
      <dsp:txXfrm>
        <a:off x="2694288" y="1756552"/>
        <a:ext cx="2151210" cy="1023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B3FC9-C4E3-4746-8996-CE31A63D0E80}">
      <dsp:nvSpPr>
        <dsp:cNvPr id="0" name=""/>
        <dsp:cNvSpPr/>
      </dsp:nvSpPr>
      <dsp:spPr>
        <a:xfrm>
          <a:off x="0" y="74211"/>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Sprechzeiten für Risikopatienten früh morgens oder abends anbieten</a:t>
          </a:r>
        </a:p>
      </dsp:txBody>
      <dsp:txXfrm>
        <a:off x="38784" y="112995"/>
        <a:ext cx="7809132" cy="716935"/>
      </dsp:txXfrm>
    </dsp:sp>
    <dsp:sp modelId="{E67C7B1A-F776-4865-A841-1AC9AFBCB94A}">
      <dsp:nvSpPr>
        <dsp:cNvPr id="0" name=""/>
        <dsp:cNvSpPr/>
      </dsp:nvSpPr>
      <dsp:spPr>
        <a:xfrm>
          <a:off x="0" y="926314"/>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Für ein kühles Raumklima in den Praxisräumen sorgen + Monitoring der Temperatur in Praxisräumen</a:t>
          </a:r>
        </a:p>
      </dsp:txBody>
      <dsp:txXfrm>
        <a:off x="38784" y="965098"/>
        <a:ext cx="7809132" cy="716935"/>
      </dsp:txXfrm>
    </dsp:sp>
    <dsp:sp modelId="{994DD894-4FA3-45A2-BB68-F061DAB72B08}">
      <dsp:nvSpPr>
        <dsp:cNvPr id="0" name=""/>
        <dsp:cNvSpPr/>
      </dsp:nvSpPr>
      <dsp:spPr>
        <a:xfrm>
          <a:off x="0" y="1778417"/>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Im Wartezimmer Getränke anbieten</a:t>
          </a:r>
        </a:p>
      </dsp:txBody>
      <dsp:txXfrm>
        <a:off x="38784" y="1817201"/>
        <a:ext cx="7809132" cy="716935"/>
      </dsp:txXfrm>
    </dsp:sp>
    <dsp:sp modelId="{5796F72E-5CA4-4C2B-B5B4-0AE49FF1E2EC}">
      <dsp:nvSpPr>
        <dsp:cNvPr id="0" name=""/>
        <dsp:cNvSpPr/>
      </dsp:nvSpPr>
      <dsp:spPr>
        <a:xfrm>
          <a:off x="0" y="2630520"/>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Verzicht auf anstrengende diagnostische oder therapeutische Maßnahmen (z.B. Belastungs-EKG) an einem Tag mit Hitzewarnung </a:t>
          </a:r>
        </a:p>
      </dsp:txBody>
      <dsp:txXfrm>
        <a:off x="38784" y="2669304"/>
        <a:ext cx="7809132" cy="716935"/>
      </dsp:txXfrm>
    </dsp:sp>
    <dsp:sp modelId="{0969C0CA-3354-4F0D-9F87-69AA13E2C9A9}">
      <dsp:nvSpPr>
        <dsp:cNvPr id="0" name=""/>
        <dsp:cNvSpPr/>
      </dsp:nvSpPr>
      <dsp:spPr>
        <a:xfrm>
          <a:off x="0" y="3482623"/>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Besonderes Augenmerk in der Diagnostik auf Dehydratationszeichen</a:t>
          </a:r>
          <a:r>
            <a:rPr lang="de-DE" sz="2000" b="1" kern="1200"/>
            <a:t> </a:t>
          </a:r>
          <a:r>
            <a:rPr lang="de-DE" sz="2000" kern="1200"/>
            <a:t>(Blutdruck, Körpertemperatur, ggf. Elektrolyte und Nierenwerte)</a:t>
          </a:r>
        </a:p>
      </dsp:txBody>
      <dsp:txXfrm>
        <a:off x="38784" y="3521407"/>
        <a:ext cx="7809132" cy="7169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50821"/>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1. Risiken und Präventionsstrategien kommunizieren</a:t>
          </a:r>
          <a:endParaRPr lang="en-US" sz="2900" kern="1200" dirty="0"/>
        </a:p>
      </dsp:txBody>
      <dsp:txXfrm rot="5400000">
        <a:off x="0" y="0"/>
        <a:ext cx="3769894" cy="1701189"/>
      </dsp:txXfrm>
    </dsp:sp>
    <dsp:sp modelId="{C5219E9E-C7BD-4B53-A40A-282A87D6953A}">
      <dsp:nvSpPr>
        <dsp:cNvPr id="0" name=""/>
        <dsp:cNvSpPr/>
      </dsp:nvSpPr>
      <dsp:spPr>
        <a:xfrm>
          <a:off x="3769894" y="0"/>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2. Praxis-</a:t>
          </a:r>
          <a:r>
            <a:rPr lang="de-DE" sz="2900" kern="1200" baseline="0" dirty="0"/>
            <a:t> und Behandlungsabläufe anpassen</a:t>
          </a:r>
          <a:endParaRPr lang="en-US" sz="2900" kern="1200" dirty="0"/>
        </a:p>
      </dsp:txBody>
      <dsp:txXfrm>
        <a:off x="3769894" y="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517431"/>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4. Proaktiv mit Risikopatienten Kontakt aufnehmen</a:t>
          </a:r>
          <a:endParaRPr lang="en-US" sz="2900" kern="1200" dirty="0"/>
        </a:p>
      </dsp:txBody>
      <dsp:txXfrm rot="-5400000">
        <a:off x="3769894" y="283531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Hitze</a:t>
          </a:r>
          <a:endParaRPr lang="en-US" sz="2900" kern="1200" dirty="0"/>
        </a:p>
      </dsp:txBody>
      <dsp:txXfrm>
        <a:off x="2694288" y="1756552"/>
        <a:ext cx="2151210" cy="10234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D4618-0010-4870-80BC-9EA97ED48BED}">
      <dsp:nvSpPr>
        <dsp:cNvPr id="0" name=""/>
        <dsp:cNvSpPr/>
      </dsp:nvSpPr>
      <dsp:spPr>
        <a:xfrm>
          <a:off x="0" y="125210"/>
          <a:ext cx="807524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kern="1200"/>
            <a:t>Lagerungsbedingungen von Medikamenten auf Packungsbeilage prüfen</a:t>
          </a:r>
        </a:p>
      </dsp:txBody>
      <dsp:txXfrm>
        <a:off x="64083" y="189293"/>
        <a:ext cx="7947074" cy="1184574"/>
      </dsp:txXfrm>
    </dsp:sp>
    <dsp:sp modelId="{CFDCC7DF-4FE9-4C17-9E68-B0D88E7251D9}">
      <dsp:nvSpPr>
        <dsp:cNvPr id="0" name=""/>
        <dsp:cNvSpPr/>
      </dsp:nvSpPr>
      <dsp:spPr>
        <a:xfrm>
          <a:off x="0" y="1437950"/>
          <a:ext cx="8075240"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de-DE" sz="2600" kern="1200" dirty="0"/>
            <a:t>Keine Temperaturgrenze benannt: Lagerung wurde bei 40°C/ 75%iger Luftfeuchtigkeit getestet</a:t>
          </a:r>
        </a:p>
        <a:p>
          <a:pPr marL="228600" lvl="1" indent="-228600" algn="l" defTabSz="1155700">
            <a:lnSpc>
              <a:spcPct val="90000"/>
            </a:lnSpc>
            <a:spcBef>
              <a:spcPct val="0"/>
            </a:spcBef>
            <a:spcAft>
              <a:spcPct val="20000"/>
            </a:spcAft>
            <a:buChar char="••"/>
          </a:pPr>
          <a:r>
            <a:rPr lang="de-DE" sz="2600" kern="1200" dirty="0"/>
            <a:t>Explizite Temperaturgrenze genannt: Bis zu diesem Wert wurde eine erforderliche Stabilität bei Langzeittestung gezeigt. Dies muss aber nicht bedeuten, dass bei höheren Temperaturen keine Stabilität besteht und kurzzeitige Überschreitungen zu einem Qualitätsverlust führen (häufig trotzdem stabil)</a:t>
          </a:r>
        </a:p>
      </dsp:txBody>
      <dsp:txXfrm>
        <a:off x="0" y="1437950"/>
        <a:ext cx="8075240" cy="307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EDE5-F632-4F74-899D-58007695FD32}">
      <dsp:nvSpPr>
        <dsp:cNvPr id="0" name=""/>
        <dsp:cNvSpPr/>
      </dsp:nvSpPr>
      <dsp:spPr>
        <a:xfrm>
          <a:off x="0" y="0"/>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1. Hitzebedingte Gesundheitsschäden und Risikofaktoren</a:t>
          </a:r>
          <a:endParaRPr lang="en-US" sz="3100" b="1" kern="1200" dirty="0"/>
        </a:p>
      </dsp:txBody>
      <dsp:txXfrm>
        <a:off x="60199" y="60199"/>
        <a:ext cx="8109202" cy="1112781"/>
      </dsp:txXfrm>
    </dsp:sp>
    <dsp:sp modelId="{9703458C-E0A1-4EC9-B661-93E496CE4272}">
      <dsp:nvSpPr>
        <dsp:cNvPr id="0" name=""/>
        <dsp:cNvSpPr/>
      </dsp:nvSpPr>
      <dsp:spPr>
        <a:xfrm>
          <a:off x="0" y="1344059"/>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2. Hitzeaktionspläne und Handlungsmöglichkeiten für Ärzte</a:t>
          </a:r>
          <a:endParaRPr lang="en-US" sz="3100" b="1" kern="1200" dirty="0"/>
        </a:p>
      </dsp:txBody>
      <dsp:txXfrm>
        <a:off x="60199" y="1404258"/>
        <a:ext cx="8109202" cy="1112781"/>
      </dsp:txXfrm>
    </dsp:sp>
    <dsp:sp modelId="{4BF8F57C-B564-4EF0-AEA5-692C6E815FCF}">
      <dsp:nvSpPr>
        <dsp:cNvPr id="0" name=""/>
        <dsp:cNvSpPr/>
      </dsp:nvSpPr>
      <dsp:spPr>
        <a:xfrm>
          <a:off x="0" y="2666519"/>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3. Fazit für die Praxis</a:t>
          </a:r>
          <a:endParaRPr lang="en-US" sz="3100" b="1" kern="1200" dirty="0"/>
        </a:p>
      </dsp:txBody>
      <dsp:txXfrm>
        <a:off x="60199" y="2726718"/>
        <a:ext cx="8109202" cy="11127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BEE97-F903-4B82-A98B-A1DC78562152}">
      <dsp:nvSpPr>
        <dsp:cNvPr id="0" name=""/>
        <dsp:cNvSpPr/>
      </dsp:nvSpPr>
      <dsp:spPr>
        <a:xfrm>
          <a:off x="0" y="46698"/>
          <a:ext cx="8229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kern="1200"/>
            <a:t>Herzinsuffizienz, Koronare Herzkrankheit</a:t>
          </a:r>
        </a:p>
      </dsp:txBody>
      <dsp:txXfrm>
        <a:off x="36296" y="82994"/>
        <a:ext cx="8157008" cy="670943"/>
      </dsp:txXfrm>
    </dsp:sp>
    <dsp:sp modelId="{2609C907-0780-4228-8F6B-8EF09494E98D}">
      <dsp:nvSpPr>
        <dsp:cNvPr id="0" name=""/>
        <dsp:cNvSpPr/>
      </dsp:nvSpPr>
      <dsp:spPr>
        <a:xfrm>
          <a:off x="0" y="790233"/>
          <a:ext cx="8229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a:t>Herzzeitvolumen bei Hitze erhöht</a:t>
          </a:r>
        </a:p>
      </dsp:txBody>
      <dsp:txXfrm>
        <a:off x="0" y="790233"/>
        <a:ext cx="8229600" cy="513360"/>
      </dsp:txXfrm>
    </dsp:sp>
    <dsp:sp modelId="{F5573E52-A39D-4D76-9338-B95A662CDE1F}">
      <dsp:nvSpPr>
        <dsp:cNvPr id="0" name=""/>
        <dsp:cNvSpPr/>
      </dsp:nvSpPr>
      <dsp:spPr>
        <a:xfrm>
          <a:off x="0" y="1303593"/>
          <a:ext cx="8229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kern="1200" dirty="0"/>
            <a:t>Niereninsuffizienz</a:t>
          </a:r>
        </a:p>
      </dsp:txBody>
      <dsp:txXfrm>
        <a:off x="36296" y="1339889"/>
        <a:ext cx="8157008" cy="670943"/>
      </dsp:txXfrm>
    </dsp:sp>
    <dsp:sp modelId="{772ABDD2-77FF-41A4-8BFF-60CB05BDA140}">
      <dsp:nvSpPr>
        <dsp:cNvPr id="0" name=""/>
        <dsp:cNvSpPr/>
      </dsp:nvSpPr>
      <dsp:spPr>
        <a:xfrm>
          <a:off x="0" y="2047128"/>
          <a:ext cx="8229600"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dirty="0"/>
            <a:t>Eine Nierenfunktionsstörung (‚</a:t>
          </a:r>
          <a:r>
            <a:rPr lang="de-DE" sz="2400" kern="1200" dirty="0" err="1"/>
            <a:t>acute</a:t>
          </a:r>
          <a:r>
            <a:rPr lang="de-DE" sz="2400" kern="1200" dirty="0"/>
            <a:t> on </a:t>
          </a:r>
          <a:r>
            <a:rPr lang="de-DE" sz="2400" kern="1200" dirty="0" err="1"/>
            <a:t>chronic</a:t>
          </a:r>
          <a:r>
            <a:rPr lang="de-DE" sz="2400" kern="1200" dirty="0"/>
            <a:t>‘) ist eine häufige Ursache für Hospitalisierungen in Hitzewellen</a:t>
          </a:r>
        </a:p>
        <a:p>
          <a:pPr marL="228600" lvl="1" indent="-228600" algn="l" defTabSz="1066800">
            <a:lnSpc>
              <a:spcPct val="90000"/>
            </a:lnSpc>
            <a:spcBef>
              <a:spcPct val="0"/>
            </a:spcBef>
            <a:spcAft>
              <a:spcPct val="20000"/>
            </a:spcAft>
            <a:buChar char="••"/>
          </a:pPr>
          <a:r>
            <a:rPr lang="de-DE" sz="2400" kern="1200"/>
            <a:t>Dosis/Einsatz von Diuretika kritisch prüfen</a:t>
          </a:r>
        </a:p>
        <a:p>
          <a:pPr marL="228600" lvl="1" indent="-228600" algn="l" defTabSz="1066800">
            <a:lnSpc>
              <a:spcPct val="90000"/>
            </a:lnSpc>
            <a:spcBef>
              <a:spcPct val="0"/>
            </a:spcBef>
            <a:spcAft>
              <a:spcPct val="20000"/>
            </a:spcAft>
            <a:buChar char="••"/>
          </a:pPr>
          <a:r>
            <a:rPr lang="de-DE" sz="2400" kern="1200"/>
            <a:t>Bestimmung der Retentionsparameter sinnvoll</a:t>
          </a:r>
        </a:p>
        <a:p>
          <a:pPr marL="228600" lvl="1" indent="-228600" algn="l" defTabSz="1066800">
            <a:lnSpc>
              <a:spcPct val="90000"/>
            </a:lnSpc>
            <a:spcBef>
              <a:spcPct val="0"/>
            </a:spcBef>
            <a:spcAft>
              <a:spcPct val="20000"/>
            </a:spcAft>
            <a:buChar char="••"/>
          </a:pPr>
          <a:r>
            <a:rPr lang="de-DE" sz="2400" kern="1200" dirty="0"/>
            <a:t>Bei ansteigenden Retentionswerten ggf. Dosisanpassung der Medikamente erforderlich</a:t>
          </a:r>
        </a:p>
        <a:p>
          <a:pPr marL="228600" lvl="1" indent="-228600" algn="l" defTabSz="1066800">
            <a:lnSpc>
              <a:spcPct val="90000"/>
            </a:lnSpc>
            <a:spcBef>
              <a:spcPct val="0"/>
            </a:spcBef>
            <a:spcAft>
              <a:spcPct val="20000"/>
            </a:spcAft>
            <a:buChar char="••"/>
          </a:pPr>
          <a:r>
            <a:rPr lang="de-DE" sz="2400" kern="1200"/>
            <a:t>Hilfreiche Webseite  (</a:t>
          </a:r>
          <a:r>
            <a:rPr lang="de-DE" sz="2400" kern="1200">
              <a:hlinkClick xmlns:r="http://schemas.openxmlformats.org/officeDocument/2006/relationships" r:id="rId1"/>
            </a:rPr>
            <a:t>www.dosing.de</a:t>
          </a:r>
          <a:r>
            <a:rPr lang="de-DE" sz="2400" kern="1200"/>
            <a:t>)</a:t>
          </a:r>
        </a:p>
      </dsp:txBody>
      <dsp:txXfrm>
        <a:off x="0" y="2047128"/>
        <a:ext cx="8229600" cy="27593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983E4-E966-4E38-AABC-92DA6B6D0F31}">
      <dsp:nvSpPr>
        <dsp:cNvPr id="0" name=""/>
        <dsp:cNvSpPr/>
      </dsp:nvSpPr>
      <dsp:spPr>
        <a:xfrm>
          <a:off x="0" y="19199"/>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a:t>ACE-Hemmer und AT II-Antagonisten vermindern möglicherweise das </a:t>
          </a:r>
          <a:r>
            <a:rPr lang="de-DE" sz="2200" i="1" kern="1200"/>
            <a:t>Durstgefühl</a:t>
          </a:r>
          <a:endParaRPr lang="de-DE" sz="2200" kern="1200"/>
        </a:p>
      </dsp:txBody>
      <dsp:txXfrm>
        <a:off x="42722" y="61921"/>
        <a:ext cx="7801256" cy="789716"/>
      </dsp:txXfrm>
    </dsp:sp>
    <dsp:sp modelId="{76873FC5-DD7F-426A-9BB5-E30B76064E40}">
      <dsp:nvSpPr>
        <dsp:cNvPr id="0" name=""/>
        <dsp:cNvSpPr/>
      </dsp:nvSpPr>
      <dsp:spPr>
        <a:xfrm>
          <a:off x="0" y="938636"/>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dirty="0" err="1"/>
            <a:t>Antimuskarinerge</a:t>
          </a:r>
          <a:r>
            <a:rPr lang="de-DE" sz="2200" kern="1200" dirty="0"/>
            <a:t> Stoffe (z. B. Anticholinergika, trizyklische Antidepressiva, Antipsychotika) beeinträchtigen das </a:t>
          </a:r>
          <a:r>
            <a:rPr lang="de-DE" sz="2200" i="1" kern="1200" dirty="0"/>
            <a:t>Schwitzen</a:t>
          </a:r>
          <a:endParaRPr lang="de-DE" sz="2200" kern="1200" dirty="0"/>
        </a:p>
      </dsp:txBody>
      <dsp:txXfrm>
        <a:off x="42722" y="981358"/>
        <a:ext cx="7801256" cy="789716"/>
      </dsp:txXfrm>
    </dsp:sp>
    <dsp:sp modelId="{6F1EDDD9-0BEE-40C6-B8B6-CB8FF1D3F1DA}">
      <dsp:nvSpPr>
        <dsp:cNvPr id="0" name=""/>
        <dsp:cNvSpPr/>
      </dsp:nvSpPr>
      <dsp:spPr>
        <a:xfrm>
          <a:off x="0" y="1877156"/>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a:t>Sympathikomimetika beeinflussen über eine kutane Vasokonstriktion die </a:t>
          </a:r>
          <a:r>
            <a:rPr lang="de-DE" sz="2200" i="1" kern="1200"/>
            <a:t>Hautdurchblutung</a:t>
          </a:r>
          <a:endParaRPr lang="de-DE" sz="2200" kern="1200"/>
        </a:p>
      </dsp:txBody>
      <dsp:txXfrm>
        <a:off x="42722" y="1919878"/>
        <a:ext cx="7801256" cy="789716"/>
      </dsp:txXfrm>
    </dsp:sp>
    <dsp:sp modelId="{A7C79D4E-5B47-4FEA-A2FA-47E90CA10187}">
      <dsp:nvSpPr>
        <dsp:cNvPr id="0" name=""/>
        <dsp:cNvSpPr/>
      </dsp:nvSpPr>
      <dsp:spPr>
        <a:xfrm>
          <a:off x="0" y="2815676"/>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a:t>Sedativa (z.B. Benzodiazepine, Opioide) können die </a:t>
          </a:r>
          <a:r>
            <a:rPr lang="de-DE" sz="2200" i="1" kern="1200"/>
            <a:t>Aufmerksamkeit </a:t>
          </a:r>
          <a:r>
            <a:rPr lang="de-DE" sz="2200" kern="1200"/>
            <a:t>gegenüber Warnsymptomen beeinträchtigen</a:t>
          </a:r>
        </a:p>
      </dsp:txBody>
      <dsp:txXfrm>
        <a:off x="42722" y="2858398"/>
        <a:ext cx="7801256" cy="7897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B0E2E-171D-4DF2-A617-66C6564192F1}">
      <dsp:nvSpPr>
        <dsp:cNvPr id="0" name=""/>
        <dsp:cNvSpPr/>
      </dsp:nvSpPr>
      <dsp:spPr>
        <a:xfrm>
          <a:off x="0" y="51533"/>
          <a:ext cx="7886700"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de-DE" sz="2600" kern="1200"/>
            <a:t>(Lokale) Wärme führt zu einer Vervielfachung des kutanen Blutflusses</a:t>
          </a:r>
        </a:p>
      </dsp:txBody>
      <dsp:txXfrm>
        <a:off x="50489" y="102022"/>
        <a:ext cx="7785722" cy="933302"/>
      </dsp:txXfrm>
    </dsp:sp>
    <dsp:sp modelId="{8CF9ADEC-5D83-4018-9D8B-0B5E2C120A6A}">
      <dsp:nvSpPr>
        <dsp:cNvPr id="0" name=""/>
        <dsp:cNvSpPr/>
      </dsp:nvSpPr>
      <dsp:spPr>
        <a:xfrm>
          <a:off x="0" y="1085814"/>
          <a:ext cx="78867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DE" sz="2000" kern="1200" dirty="0"/>
            <a:t>Systemische Verfügbarkeit von trans- oder subkutan verabreichten Arzneistoffen verstärkt sich</a:t>
          </a:r>
        </a:p>
        <a:p>
          <a:pPr marL="228600" lvl="1" indent="-228600" algn="l" defTabSz="889000">
            <a:lnSpc>
              <a:spcPct val="90000"/>
            </a:lnSpc>
            <a:spcBef>
              <a:spcPct val="0"/>
            </a:spcBef>
            <a:spcAft>
              <a:spcPct val="20000"/>
            </a:spcAft>
            <a:buChar char="••"/>
          </a:pPr>
          <a:r>
            <a:rPr lang="de-DE" sz="2000" kern="1200"/>
            <a:t>Beispiele: Opioidpflaster, Altinsulin (aber nicht von retardiertem Insulin)</a:t>
          </a:r>
        </a:p>
      </dsp:txBody>
      <dsp:txXfrm>
        <a:off x="0" y="1085814"/>
        <a:ext cx="7886700" cy="1264770"/>
      </dsp:txXfrm>
    </dsp:sp>
    <dsp:sp modelId="{19FDFE9D-1B72-43C4-B3B7-757D4F41E1C8}">
      <dsp:nvSpPr>
        <dsp:cNvPr id="0" name=""/>
        <dsp:cNvSpPr/>
      </dsp:nvSpPr>
      <dsp:spPr>
        <a:xfrm>
          <a:off x="0" y="2350584"/>
          <a:ext cx="7886700"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de-DE" sz="2600" kern="1200"/>
            <a:t>Unter extremer Hitze nehmen Nieren- und Leberperfusion um etwa ein Drittel ab</a:t>
          </a:r>
        </a:p>
      </dsp:txBody>
      <dsp:txXfrm>
        <a:off x="50489" y="2401073"/>
        <a:ext cx="7785722" cy="933302"/>
      </dsp:txXfrm>
    </dsp:sp>
    <dsp:sp modelId="{B32AC37B-F643-49B4-848A-E5B1663FF899}">
      <dsp:nvSpPr>
        <dsp:cNvPr id="0" name=""/>
        <dsp:cNvSpPr/>
      </dsp:nvSpPr>
      <dsp:spPr>
        <a:xfrm>
          <a:off x="0" y="3384864"/>
          <a:ext cx="7886700"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DE" sz="2000" kern="1200" dirty="0"/>
            <a:t>So nimmt Beispielsweise die Bioverfügbarkeit von Substanzen mit hoher hepatischer Extraktionsrate zu (z.B. trizyklische Antidepressiva, Propranolol)</a:t>
          </a:r>
        </a:p>
      </dsp:txBody>
      <dsp:txXfrm>
        <a:off x="0" y="3384864"/>
        <a:ext cx="7886700" cy="9149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22830"/>
          <a:ext cx="2268252" cy="3769894"/>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1. Risiken und Präventionsstrategien kommunizieren</a:t>
          </a:r>
          <a:endParaRPr lang="en-US" sz="2900" kern="1200" dirty="0"/>
        </a:p>
      </dsp:txBody>
      <dsp:txXfrm rot="5400000">
        <a:off x="0" y="27990"/>
        <a:ext cx="3769894" cy="1701189"/>
      </dsp:txXfrm>
    </dsp:sp>
    <dsp:sp modelId="{C5219E9E-C7BD-4B53-A40A-282A87D6953A}">
      <dsp:nvSpPr>
        <dsp:cNvPr id="0" name=""/>
        <dsp:cNvSpPr/>
      </dsp:nvSpPr>
      <dsp:spPr>
        <a:xfrm>
          <a:off x="3769894" y="0"/>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2. Praxis-</a:t>
          </a:r>
          <a:r>
            <a:rPr lang="de-DE" sz="2900" kern="1200" baseline="0" dirty="0"/>
            <a:t> und Behandlungsabläufe anpassen</a:t>
          </a:r>
          <a:endParaRPr lang="en-US" sz="2900" kern="1200" dirty="0"/>
        </a:p>
      </dsp:txBody>
      <dsp:txXfrm>
        <a:off x="3769894" y="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489440"/>
          <a:ext cx="2268252" cy="3769894"/>
        </a:xfrm>
        <a:prstGeom prst="round1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de-DE" sz="2900" kern="1200" dirty="0"/>
            <a:t>4. Proaktiv mit Risikopatienten Kontakt aufnehmen</a:t>
          </a:r>
          <a:endParaRPr lang="en-US" sz="2900" kern="1200" dirty="0"/>
        </a:p>
      </dsp:txBody>
      <dsp:txXfrm rot="-5400000">
        <a:off x="3769894" y="280732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Hitze</a:t>
          </a:r>
          <a:endParaRPr lang="en-US" sz="2900" kern="1200" dirty="0"/>
        </a:p>
      </dsp:txBody>
      <dsp:txXfrm>
        <a:off x="2694288" y="1756552"/>
        <a:ext cx="2151210" cy="10234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5D87B-4EA6-405B-BE13-B5A77BA91D86}">
      <dsp:nvSpPr>
        <dsp:cNvPr id="0" name=""/>
        <dsp:cNvSpPr/>
      </dsp:nvSpPr>
      <dsp:spPr>
        <a:xfrm>
          <a:off x="0" y="146108"/>
          <a:ext cx="843528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a:t>Übernahme von nicht-pflegerischen Maßnahmen wie Lüften, Schattieren durch ambulante Pflege anregen</a:t>
          </a:r>
        </a:p>
      </dsp:txBody>
      <dsp:txXfrm>
        <a:off x="38838" y="184946"/>
        <a:ext cx="8357604" cy="717924"/>
      </dsp:txXfrm>
    </dsp:sp>
    <dsp:sp modelId="{B197D63A-AB31-48BC-882C-804D144BA61B}">
      <dsp:nvSpPr>
        <dsp:cNvPr id="0" name=""/>
        <dsp:cNvSpPr/>
      </dsp:nvSpPr>
      <dsp:spPr>
        <a:xfrm>
          <a:off x="0" y="941708"/>
          <a:ext cx="843528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a:t>Sind als „besondere Leistungen“ abrechenbar</a:t>
          </a:r>
        </a:p>
      </dsp:txBody>
      <dsp:txXfrm>
        <a:off x="0" y="941708"/>
        <a:ext cx="8435280" cy="331200"/>
      </dsp:txXfrm>
    </dsp:sp>
    <dsp:sp modelId="{1D06CCB4-1F97-4172-AAE6-89899C5E076A}">
      <dsp:nvSpPr>
        <dsp:cNvPr id="0" name=""/>
        <dsp:cNvSpPr/>
      </dsp:nvSpPr>
      <dsp:spPr>
        <a:xfrm>
          <a:off x="0" y="1272908"/>
          <a:ext cx="843528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Mobilisierung des informellen Netzwerks zur täglichen Kontaktaufnahme in Hitzewellen </a:t>
          </a:r>
        </a:p>
      </dsp:txBody>
      <dsp:txXfrm>
        <a:off x="38838" y="1311746"/>
        <a:ext cx="8357604" cy="717924"/>
      </dsp:txXfrm>
    </dsp:sp>
    <dsp:sp modelId="{A8EF3330-BD9B-4E66-A8BB-60D26AC32A75}">
      <dsp:nvSpPr>
        <dsp:cNvPr id="0" name=""/>
        <dsp:cNvSpPr/>
      </dsp:nvSpPr>
      <dsp:spPr>
        <a:xfrm>
          <a:off x="0" y="2068508"/>
          <a:ext cx="843528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dirty="0"/>
            <a:t>Familie, Freunde, Nachbarn etc. vor dem Sommer über Risiken informieren und täglichen Besuch des Risikopatienten bei Erhalt von Hitzewarnungen (</a:t>
          </a:r>
          <a:r>
            <a:rPr lang="de-DE" sz="1600" kern="1200" dirty="0" err="1"/>
            <a:t>Newsletteranmeldung</a:t>
          </a:r>
          <a:r>
            <a:rPr lang="de-DE" sz="1600" kern="1200" dirty="0"/>
            <a:t>) empfehlen.</a:t>
          </a:r>
        </a:p>
      </dsp:txBody>
      <dsp:txXfrm>
        <a:off x="0" y="2068508"/>
        <a:ext cx="8435280" cy="507150"/>
      </dsp:txXfrm>
    </dsp:sp>
    <dsp:sp modelId="{EE2C93C6-06FE-45E8-94AF-1B7F7E9B2A14}">
      <dsp:nvSpPr>
        <dsp:cNvPr id="0" name=""/>
        <dsp:cNvSpPr/>
      </dsp:nvSpPr>
      <dsp:spPr>
        <a:xfrm>
          <a:off x="0" y="2575658"/>
          <a:ext cx="843528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a:t>Zusätzliche proaktive Kontaktmaßnahmen durch Praxispersonal großflächig nur bei Abrechenbarkeit und ggf. zusätzlicher personeller Ausstattung denkbar</a:t>
          </a:r>
        </a:p>
      </dsp:txBody>
      <dsp:txXfrm>
        <a:off x="38838" y="2614496"/>
        <a:ext cx="8357604" cy="717924"/>
      </dsp:txXfrm>
    </dsp:sp>
    <dsp:sp modelId="{498586AC-D62B-4928-9D6D-92B3F033F2A1}">
      <dsp:nvSpPr>
        <dsp:cNvPr id="0" name=""/>
        <dsp:cNvSpPr/>
      </dsp:nvSpPr>
      <dsp:spPr>
        <a:xfrm>
          <a:off x="0" y="3371258"/>
          <a:ext cx="843528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dirty="0"/>
            <a:t>Punktuell je nach Situation machbar: Präventive Hausbesuche oder Anrufe bei Hochrisikopatienten durch besonders geschulte MFAs (z.B. Konzept </a:t>
          </a:r>
          <a:r>
            <a:rPr lang="de-DE" sz="1600" kern="1200" dirty="0" err="1"/>
            <a:t>VerAH</a:t>
          </a:r>
          <a:r>
            <a:rPr lang="de-DE" sz="1600" kern="1200" dirty="0"/>
            <a:t> Versorgungsassistentin in der Hausarztpraxis)</a:t>
          </a:r>
        </a:p>
      </dsp:txBody>
      <dsp:txXfrm>
        <a:off x="0" y="3371258"/>
        <a:ext cx="8435280" cy="724500"/>
      </dsp:txXfrm>
    </dsp:sp>
    <dsp:sp modelId="{7EB2CF29-9DAB-4CBA-8238-1DC01022FEBC}">
      <dsp:nvSpPr>
        <dsp:cNvPr id="0" name=""/>
        <dsp:cNvSpPr/>
      </dsp:nvSpPr>
      <dsp:spPr>
        <a:xfrm>
          <a:off x="0" y="4095758"/>
          <a:ext cx="843528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a:t>Anlaufstelle für freiwilliges Risikoregister im Rahmen eines zentral organisierten Hitzeaktionsplans</a:t>
          </a:r>
        </a:p>
      </dsp:txBody>
      <dsp:txXfrm>
        <a:off x="38838" y="4134596"/>
        <a:ext cx="8357604" cy="717924"/>
      </dsp:txXfrm>
    </dsp:sp>
    <dsp:sp modelId="{295D1B1B-8681-406C-9020-EB03B40977DB}">
      <dsp:nvSpPr>
        <dsp:cNvPr id="0" name=""/>
        <dsp:cNvSpPr/>
      </dsp:nvSpPr>
      <dsp:spPr>
        <a:xfrm>
          <a:off x="0" y="4891358"/>
          <a:ext cx="843528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a:t>Im </a:t>
          </a:r>
          <a:r>
            <a:rPr lang="de-DE" sz="1600" kern="1200" dirty="0"/>
            <a:t>Rahmen eines zentral organisierten Hitzeaktionsplans kann der Hausarzt ggf. Anlaufstelle für ein freiwilliges Risikoregister sein. Dann Monitoring von Risikopersonen durch andere Dienste. </a:t>
          </a:r>
        </a:p>
      </dsp:txBody>
      <dsp:txXfrm>
        <a:off x="0" y="4891358"/>
        <a:ext cx="8435280" cy="5071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EDE5-F632-4F74-899D-58007695FD32}">
      <dsp:nvSpPr>
        <dsp:cNvPr id="0" name=""/>
        <dsp:cNvSpPr/>
      </dsp:nvSpPr>
      <dsp:spPr>
        <a:xfrm>
          <a:off x="0" y="0"/>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1. Hitzebedingte Gesundheitsschäden und Risikofaktoren</a:t>
          </a:r>
          <a:endParaRPr lang="en-US" sz="3100" b="1" kern="1200" dirty="0"/>
        </a:p>
      </dsp:txBody>
      <dsp:txXfrm>
        <a:off x="60199" y="60199"/>
        <a:ext cx="8109202" cy="1112781"/>
      </dsp:txXfrm>
    </dsp:sp>
    <dsp:sp modelId="{9703458C-E0A1-4EC9-B661-93E496CE4272}">
      <dsp:nvSpPr>
        <dsp:cNvPr id="0" name=""/>
        <dsp:cNvSpPr/>
      </dsp:nvSpPr>
      <dsp:spPr>
        <a:xfrm>
          <a:off x="0" y="1344059"/>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2. Hitzeaktionspläne und Handlungsmöglichkeiten für Ärzte</a:t>
          </a:r>
          <a:endParaRPr lang="en-US" sz="3100" b="1" kern="1200" dirty="0"/>
        </a:p>
      </dsp:txBody>
      <dsp:txXfrm>
        <a:off x="60199" y="1404258"/>
        <a:ext cx="8109202" cy="1112781"/>
      </dsp:txXfrm>
    </dsp:sp>
    <dsp:sp modelId="{4BF8F57C-B564-4EF0-AEA5-692C6E815FCF}">
      <dsp:nvSpPr>
        <dsp:cNvPr id="0" name=""/>
        <dsp:cNvSpPr/>
      </dsp:nvSpPr>
      <dsp:spPr>
        <a:xfrm>
          <a:off x="0" y="2666519"/>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3. Fazit für die Praxis</a:t>
          </a:r>
          <a:endParaRPr lang="en-US" sz="3100" b="1" kern="1200" dirty="0"/>
        </a:p>
      </dsp:txBody>
      <dsp:txXfrm>
        <a:off x="60199" y="2726718"/>
        <a:ext cx="8109202" cy="11127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90B3-22DB-4A72-86CD-4549E418F601}">
      <dsp:nvSpPr>
        <dsp:cNvPr id="0" name=""/>
        <dsp:cNvSpPr/>
      </dsp:nvSpPr>
      <dsp:spPr>
        <a:xfrm>
          <a:off x="666935" y="0"/>
          <a:ext cx="7558608" cy="62322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ECD99-8D84-45C2-BE9C-DB2D05AD2E31}">
      <dsp:nvSpPr>
        <dsp:cNvPr id="0" name=""/>
        <dsp:cNvSpPr/>
      </dsp:nvSpPr>
      <dsp:spPr>
        <a:xfrm>
          <a:off x="683568" y="1869667"/>
          <a:ext cx="7525342" cy="2492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a:t>Temperaturen über 32°C, die über mehrere Tage und ohne ausreichende nächtliche Abkühlung anhalten, erhöhen die Sterblichkeit insbesondere von Menschen über 75 Jahren mit Vorerkrankungen und Pflegebedürftigkeit</a:t>
          </a:r>
          <a:r>
            <a:rPr lang="de-DE" sz="2900" kern="1200" dirty="0"/>
            <a:t>.</a:t>
          </a:r>
        </a:p>
      </dsp:txBody>
      <dsp:txXfrm>
        <a:off x="805261" y="1991360"/>
        <a:ext cx="7281956" cy="224950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8DD9F-E708-46A7-9C4F-F72F63F143B3}">
      <dsp:nvSpPr>
        <dsp:cNvPr id="0" name=""/>
        <dsp:cNvSpPr/>
      </dsp:nvSpPr>
      <dsp:spPr>
        <a:xfrm>
          <a:off x="226038" y="0"/>
          <a:ext cx="8822018" cy="64087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D3484-E80D-48E3-9AE2-9567E221D0BC}">
      <dsp:nvSpPr>
        <dsp:cNvPr id="0" name=""/>
        <dsp:cNvSpPr/>
      </dsp:nvSpPr>
      <dsp:spPr>
        <a:xfrm>
          <a:off x="227587" y="1694373"/>
          <a:ext cx="4320729" cy="2947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a:t>Die WHO empfiehlt die Etablierung von Hitzeaktionsplänen. Auch in Deutschland sollen solche sektorübergreifenden Pläne zum Hitzeschutz eingeführt werden. Dies obliegt der Verantwortung von (Gesundheits-)</a:t>
          </a:r>
          <a:r>
            <a:rPr lang="de-DE" sz="2200" kern="1200" dirty="0" err="1"/>
            <a:t>behörden</a:t>
          </a:r>
          <a:r>
            <a:rPr lang="de-DE" sz="2200" kern="1200" dirty="0"/>
            <a:t> auf lokaler oder Länderebene. </a:t>
          </a:r>
        </a:p>
      </dsp:txBody>
      <dsp:txXfrm>
        <a:off x="371496" y="1838282"/>
        <a:ext cx="4032911" cy="2660163"/>
      </dsp:txXfrm>
    </dsp:sp>
    <dsp:sp modelId="{25124DA9-7828-4932-93E6-2D7852E8A2DA}">
      <dsp:nvSpPr>
        <dsp:cNvPr id="0" name=""/>
        <dsp:cNvSpPr/>
      </dsp:nvSpPr>
      <dsp:spPr>
        <a:xfrm>
          <a:off x="4725930" y="1730365"/>
          <a:ext cx="4320729" cy="2947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a:t>Sofern solche Pläne nicht existieren, können Ärzte trotzdem schon o.g. Maßnahmen durchführen und z.B. bei Ihren lokalen Gesundheitsämtern die Etablierung von Hitzeaktionsplänen anregen</a:t>
          </a:r>
        </a:p>
      </dsp:txBody>
      <dsp:txXfrm>
        <a:off x="4869839" y="1874274"/>
        <a:ext cx="4032911" cy="26601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AC097-6718-4B0B-B926-A555FF2F63A2}">
      <dsp:nvSpPr>
        <dsp:cNvPr id="0" name=""/>
        <dsp:cNvSpPr/>
      </dsp:nvSpPr>
      <dsp:spPr>
        <a:xfrm>
          <a:off x="1" y="0"/>
          <a:ext cx="7886696" cy="55121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80C32-943E-405C-9D6C-A522A9809324}">
      <dsp:nvSpPr>
        <dsp:cNvPr id="0" name=""/>
        <dsp:cNvSpPr/>
      </dsp:nvSpPr>
      <dsp:spPr>
        <a:xfrm>
          <a:off x="3738" y="1653643"/>
          <a:ext cx="7879223" cy="22048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a:t>Ärzte können durch Information, Optimierung von Praxisabläufen, Prüfung von Medikamenten und Koordinierung von Helfern zum Schutz älterer Menschen vor hitzebedingten Gesundheitsschäden beitragen.</a:t>
          </a:r>
        </a:p>
      </dsp:txBody>
      <dsp:txXfrm>
        <a:off x="111370" y="1761275"/>
        <a:ext cx="7663959" cy="19895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76BE-CF32-435F-A95E-040BE9F13B4A}">
      <dsp:nvSpPr>
        <dsp:cNvPr id="0" name=""/>
        <dsp:cNvSpPr/>
      </dsp:nvSpPr>
      <dsp:spPr>
        <a:xfrm>
          <a:off x="126926" y="0"/>
          <a:ext cx="7865960" cy="61206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F8D49-65E2-4DC2-B920-70D8A6875737}">
      <dsp:nvSpPr>
        <dsp:cNvPr id="0" name=""/>
        <dsp:cNvSpPr/>
      </dsp:nvSpPr>
      <dsp:spPr>
        <a:xfrm>
          <a:off x="0" y="1836204"/>
          <a:ext cx="8119814" cy="2448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a:t>Die Anwendung von Arzneimitteln kann die Abkühlungsmechanismen des Körpers behindern und durch hitzebedingte Vorgänge können Wirkstoffe in ihrer Pharmakokinetik verändert werden. Zudem können hitzebedingte Gesundheitsschäden unerwünschte Arzneimittelwirkungen begünstigen. Daher bedarf es besonders im Sommer der kritischen Prüfung der Medikamentenliste.</a:t>
          </a:r>
        </a:p>
      </dsp:txBody>
      <dsp:txXfrm>
        <a:off x="119515" y="1955719"/>
        <a:ext cx="7880784" cy="220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9600F-83F9-4FAD-AAA5-DECD196C152A}">
      <dsp:nvSpPr>
        <dsp:cNvPr id="0" name=""/>
        <dsp:cNvSpPr/>
      </dsp:nvSpPr>
      <dsp:spPr>
        <a:xfrm>
          <a:off x="0" y="4351"/>
          <a:ext cx="78867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kern="1200"/>
            <a:t>Mortalität: </a:t>
          </a:r>
        </a:p>
      </dsp:txBody>
      <dsp:txXfrm>
        <a:off x="36296" y="40647"/>
        <a:ext cx="7814108" cy="670943"/>
      </dsp:txXfrm>
    </dsp:sp>
    <dsp:sp modelId="{10166FE4-F32F-416A-88D7-8EC793DCF665}">
      <dsp:nvSpPr>
        <dsp:cNvPr id="0" name=""/>
        <dsp:cNvSpPr/>
      </dsp:nvSpPr>
      <dsp:spPr>
        <a:xfrm>
          <a:off x="0" y="747886"/>
          <a:ext cx="7886700"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a:t>Todesursachen bei Hitze sind meist respiratorische oder kardiovaskuläre Erkrankungen, seltener zerebrovaskuläre Erkrankungen</a:t>
          </a:r>
        </a:p>
      </dsp:txBody>
      <dsp:txXfrm>
        <a:off x="0" y="747886"/>
        <a:ext cx="7886700" cy="1090890"/>
      </dsp:txXfrm>
    </dsp:sp>
    <dsp:sp modelId="{9AFB3F9E-EEAA-41C1-91D6-10267C693044}">
      <dsp:nvSpPr>
        <dsp:cNvPr id="0" name=""/>
        <dsp:cNvSpPr/>
      </dsp:nvSpPr>
      <dsp:spPr>
        <a:xfrm>
          <a:off x="0" y="1838776"/>
          <a:ext cx="78867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kern="1200"/>
            <a:t>Morbidität: </a:t>
          </a:r>
        </a:p>
      </dsp:txBody>
      <dsp:txXfrm>
        <a:off x="36296" y="1875072"/>
        <a:ext cx="7814108" cy="670943"/>
      </dsp:txXfrm>
    </dsp:sp>
    <dsp:sp modelId="{C8577F10-E70D-4F24-9F17-CB83E1B71B50}">
      <dsp:nvSpPr>
        <dsp:cNvPr id="0" name=""/>
        <dsp:cNvSpPr/>
      </dsp:nvSpPr>
      <dsp:spPr>
        <a:xfrm>
          <a:off x="0" y="2582311"/>
          <a:ext cx="7886700" cy="176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dirty="0"/>
            <a:t>Krankenhauseinweisungen und Notfalleinsätze bei Hitze meist wegen Lungen- und Nierenerkrankungen, Diabetes mellitus, Exsikkose und Hitzschlag (seltener </a:t>
          </a:r>
          <a:r>
            <a:rPr lang="de-DE" sz="2400" kern="1200" dirty="0" smtClean="0"/>
            <a:t>kardio-vaskuläre </a:t>
          </a:r>
          <a:r>
            <a:rPr lang="de-DE" sz="2400" kern="1200" dirty="0"/>
            <a:t>Erkrankungen, Vermutliche Begründung: schneller Verlauf oft tödlich)</a:t>
          </a:r>
        </a:p>
      </dsp:txBody>
      <dsp:txXfrm>
        <a:off x="0" y="2582311"/>
        <a:ext cx="7886700" cy="1764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24D8F-C658-4CD2-A862-2C2480D66AC4}">
      <dsp:nvSpPr>
        <dsp:cNvPr id="0" name=""/>
        <dsp:cNvSpPr/>
      </dsp:nvSpPr>
      <dsp:spPr>
        <a:xfrm>
          <a:off x="1264677" y="284831"/>
          <a:ext cx="3139716" cy="1689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a:t>In Deutschland vor allem Menschen über 75 Jahren gefährdet.</a:t>
          </a:r>
          <a:endParaRPr lang="de-DE" sz="1800" kern="1200" dirty="0"/>
        </a:p>
      </dsp:txBody>
      <dsp:txXfrm>
        <a:off x="1264677" y="284831"/>
        <a:ext cx="3139716" cy="1689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0209A-AB0B-4E6F-A920-9B0DF5F7C20E}">
      <dsp:nvSpPr>
        <dsp:cNvPr id="0" name=""/>
        <dsp:cNvSpPr/>
      </dsp:nvSpPr>
      <dsp:spPr>
        <a:xfrm>
          <a:off x="845772" y="1121"/>
          <a:ext cx="2191971" cy="131518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Ältere</a:t>
          </a:r>
        </a:p>
      </dsp:txBody>
      <dsp:txXfrm>
        <a:off x="845772" y="1121"/>
        <a:ext cx="2191971" cy="1315182"/>
      </dsp:txXfrm>
    </dsp:sp>
    <dsp:sp modelId="{A6CAF764-1B52-4B3D-AE25-BE57C2C08FC4}">
      <dsp:nvSpPr>
        <dsp:cNvPr id="0" name=""/>
        <dsp:cNvSpPr/>
      </dsp:nvSpPr>
      <dsp:spPr>
        <a:xfrm>
          <a:off x="3287957" y="1121"/>
          <a:ext cx="2191971" cy="1315182"/>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Obdachlose</a:t>
          </a:r>
        </a:p>
      </dsp:txBody>
      <dsp:txXfrm>
        <a:off x="3287957" y="1121"/>
        <a:ext cx="2191971" cy="1315182"/>
      </dsp:txXfrm>
    </dsp:sp>
    <dsp:sp modelId="{23101A26-33B2-4ADE-B231-63F5DD40D971}">
      <dsp:nvSpPr>
        <dsp:cNvPr id="0" name=""/>
        <dsp:cNvSpPr/>
      </dsp:nvSpPr>
      <dsp:spPr>
        <a:xfrm>
          <a:off x="5699125" y="1121"/>
          <a:ext cx="2191971" cy="1315182"/>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Arbeiter draußen</a:t>
          </a:r>
        </a:p>
      </dsp:txBody>
      <dsp:txXfrm>
        <a:off x="5699125" y="1121"/>
        <a:ext cx="2191971" cy="1315182"/>
      </dsp:txXfrm>
    </dsp:sp>
    <dsp:sp modelId="{0077F8B9-063F-4704-B26B-CC84C61400E2}">
      <dsp:nvSpPr>
        <dsp:cNvPr id="0" name=""/>
        <dsp:cNvSpPr/>
      </dsp:nvSpPr>
      <dsp:spPr>
        <a:xfrm>
          <a:off x="876788" y="1535501"/>
          <a:ext cx="2191971" cy="1315182"/>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Sportler draußen</a:t>
          </a:r>
        </a:p>
      </dsp:txBody>
      <dsp:txXfrm>
        <a:off x="876788" y="1535501"/>
        <a:ext cx="2191971" cy="1315182"/>
      </dsp:txXfrm>
    </dsp:sp>
    <dsp:sp modelId="{3EB82193-CE2C-40AD-97A7-B27730DF5F3E}">
      <dsp:nvSpPr>
        <dsp:cNvPr id="0" name=""/>
        <dsp:cNvSpPr/>
      </dsp:nvSpPr>
      <dsp:spPr>
        <a:xfrm>
          <a:off x="3287957" y="1535501"/>
          <a:ext cx="2191971" cy="1315182"/>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Kleinkinder</a:t>
          </a:r>
        </a:p>
      </dsp:txBody>
      <dsp:txXfrm>
        <a:off x="3287957" y="1535501"/>
        <a:ext cx="2191971" cy="1315182"/>
      </dsp:txXfrm>
    </dsp:sp>
    <dsp:sp modelId="{957E06D0-903C-4778-9A1B-B693D5D2FDC1}">
      <dsp:nvSpPr>
        <dsp:cNvPr id="0" name=""/>
        <dsp:cNvSpPr/>
      </dsp:nvSpPr>
      <dsp:spPr>
        <a:xfrm>
          <a:off x="5699125" y="1535501"/>
          <a:ext cx="2191971" cy="1315182"/>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de-DE" sz="3100" kern="1200" dirty="0"/>
            <a:t>Schwangere</a:t>
          </a:r>
        </a:p>
      </dsp:txBody>
      <dsp:txXfrm>
        <a:off x="5699125" y="1535501"/>
        <a:ext cx="2191971" cy="1315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3FE1-9C6A-4A1D-BB86-370AF6A88D23}">
      <dsp:nvSpPr>
        <dsp:cNvPr id="0" name=""/>
        <dsp:cNvSpPr/>
      </dsp:nvSpPr>
      <dsp:spPr>
        <a:xfrm>
          <a:off x="0" y="0"/>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t>Benötigung von Hilfe bei der Versorgung</a:t>
          </a:r>
          <a:endParaRPr lang="en-US" sz="2000" b="1" kern="1200" dirty="0"/>
        </a:p>
      </dsp:txBody>
      <dsp:txXfrm>
        <a:off x="23560" y="23560"/>
        <a:ext cx="7839580" cy="435505"/>
      </dsp:txXfrm>
    </dsp:sp>
    <dsp:sp modelId="{C3531036-BFB0-41BD-967A-3C4AD547CF59}">
      <dsp:nvSpPr>
        <dsp:cNvPr id="0" name=""/>
        <dsp:cNvSpPr/>
      </dsp:nvSpPr>
      <dsp:spPr>
        <a:xfrm>
          <a:off x="0" y="579294"/>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t>Geringe Mobilität oder Bettlägerigkeit</a:t>
          </a:r>
          <a:endParaRPr lang="en-US" sz="2000" b="1" kern="1200" dirty="0"/>
        </a:p>
      </dsp:txBody>
      <dsp:txXfrm>
        <a:off x="23560" y="602854"/>
        <a:ext cx="7839580" cy="435505"/>
      </dsp:txXfrm>
    </dsp:sp>
    <dsp:sp modelId="{E835E2C4-1EE3-4FFD-8CFA-CF81C034572E}">
      <dsp:nvSpPr>
        <dsp:cNvPr id="0" name=""/>
        <dsp:cNvSpPr/>
      </dsp:nvSpPr>
      <dsp:spPr>
        <a:xfrm>
          <a:off x="0" y="1133919"/>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t>Vorliegen chronischer Erkrankungen</a:t>
          </a:r>
          <a:endParaRPr lang="en-US" sz="2000" b="1" kern="1200" dirty="0"/>
        </a:p>
      </dsp:txBody>
      <dsp:txXfrm>
        <a:off x="23560" y="1157479"/>
        <a:ext cx="7839580" cy="435505"/>
      </dsp:txXfrm>
    </dsp:sp>
    <dsp:sp modelId="{C7237C3A-5F6C-407A-B8EE-381B6C4296E8}">
      <dsp:nvSpPr>
        <dsp:cNvPr id="0" name=""/>
        <dsp:cNvSpPr/>
      </dsp:nvSpPr>
      <dsp:spPr>
        <a:xfrm>
          <a:off x="0" y="1688544"/>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t>Einnahme bestimmter Medikamente </a:t>
          </a:r>
          <a:endParaRPr lang="en-US" sz="1800" kern="1200" dirty="0"/>
        </a:p>
      </dsp:txBody>
      <dsp:txXfrm>
        <a:off x="23560" y="1712104"/>
        <a:ext cx="7839580" cy="435505"/>
      </dsp:txXfrm>
    </dsp:sp>
    <dsp:sp modelId="{B9ABBB59-B5D6-475A-BA26-7C584BFEBB9A}">
      <dsp:nvSpPr>
        <dsp:cNvPr id="0" name=""/>
        <dsp:cNvSpPr/>
      </dsp:nvSpPr>
      <dsp:spPr>
        <a:xfrm>
          <a:off x="0" y="2243169"/>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t>Soziale Isolation und/ oder allein lebend</a:t>
          </a:r>
          <a:endParaRPr lang="en-US" sz="2000" b="1" kern="1200" dirty="0"/>
        </a:p>
      </dsp:txBody>
      <dsp:txXfrm>
        <a:off x="23560" y="2266729"/>
        <a:ext cx="7839580" cy="435505"/>
      </dsp:txXfrm>
    </dsp:sp>
    <dsp:sp modelId="{5111464E-CCAF-471A-9F3C-41F668C01800}">
      <dsp:nvSpPr>
        <dsp:cNvPr id="0" name=""/>
        <dsp:cNvSpPr/>
      </dsp:nvSpPr>
      <dsp:spPr>
        <a:xfrm>
          <a:off x="0" y="2797794"/>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t>Geringer sozioökonomischer Status </a:t>
          </a:r>
          <a:endParaRPr lang="en-US" sz="2000" b="1" kern="1200" dirty="0"/>
        </a:p>
      </dsp:txBody>
      <dsp:txXfrm>
        <a:off x="23560" y="2821354"/>
        <a:ext cx="7839580" cy="435505"/>
      </dsp:txXfrm>
    </dsp:sp>
    <dsp:sp modelId="{58A7E829-6CD6-4059-AE92-5D700CDA9092}">
      <dsp:nvSpPr>
        <dsp:cNvPr id="0" name=""/>
        <dsp:cNvSpPr/>
      </dsp:nvSpPr>
      <dsp:spPr>
        <a:xfrm>
          <a:off x="0" y="3352419"/>
          <a:ext cx="7886700" cy="482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t>Ungünstige </a:t>
          </a:r>
          <a:r>
            <a:rPr lang="de-DE" sz="2000" b="1" kern="1200" dirty="0" smtClean="0"/>
            <a:t>Wohnverhältnisse</a:t>
          </a:r>
          <a:endParaRPr lang="en-US" sz="1200" kern="1200" dirty="0"/>
        </a:p>
      </dsp:txBody>
      <dsp:txXfrm>
        <a:off x="23560" y="3375979"/>
        <a:ext cx="7839580" cy="435505"/>
      </dsp:txXfrm>
    </dsp:sp>
    <dsp:sp modelId="{258C1999-F8E3-47CE-8A90-4D04B65FF523}">
      <dsp:nvSpPr>
        <dsp:cNvPr id="0" name=""/>
        <dsp:cNvSpPr/>
      </dsp:nvSpPr>
      <dsp:spPr>
        <a:xfrm>
          <a:off x="0" y="3835044"/>
          <a:ext cx="788670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de-DE" sz="1600" kern="1200" dirty="0"/>
            <a:t>In einer Stadt lebend (Urban Heat Island); Dachgeschoss; Südlage; </a:t>
          </a:r>
          <a:r>
            <a:rPr lang="de-DE" sz="1600" kern="1200"/>
            <a:t>Schlechte thermische Isolierung</a:t>
          </a:r>
          <a:r>
            <a:rPr lang="de-DE" sz="1600" kern="1200" dirty="0"/>
            <a:t>; Kein Zugang zu kühlen Räumen/Klimaanlage</a:t>
          </a:r>
          <a:endParaRPr lang="en-US" sz="1600" kern="1200" dirty="0"/>
        </a:p>
      </dsp:txBody>
      <dsp:txXfrm>
        <a:off x="0" y="3835044"/>
        <a:ext cx="7886700" cy="491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76E1-1DE5-4A5E-8ABD-7BB0DA5920FC}">
      <dsp:nvSpPr>
        <dsp:cNvPr id="0" name=""/>
        <dsp:cNvSpPr/>
      </dsp:nvSpPr>
      <dsp:spPr>
        <a:xfrm>
          <a:off x="0" y="362756"/>
          <a:ext cx="78867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de-DE" sz="2100" kern="1200" dirty="0"/>
            <a:t>Bei Herzinsuffizienz kann durch eingeschränkte Herzauswurfleistung die Steigerung der </a:t>
          </a:r>
          <a:r>
            <a:rPr lang="de-DE" sz="2100" kern="1200" dirty="0" smtClean="0"/>
            <a:t>Durchblutung </a:t>
          </a:r>
          <a:r>
            <a:rPr lang="de-DE" sz="2100" kern="1200" dirty="0"/>
            <a:t>eingeschränkt sein</a:t>
          </a:r>
        </a:p>
      </dsp:txBody>
      <dsp:txXfrm>
        <a:off x="40780" y="403536"/>
        <a:ext cx="7805140" cy="753819"/>
      </dsp:txXfrm>
    </dsp:sp>
    <dsp:sp modelId="{7508B8AC-4262-4DDC-845D-59F921B53174}">
      <dsp:nvSpPr>
        <dsp:cNvPr id="0" name=""/>
        <dsp:cNvSpPr/>
      </dsp:nvSpPr>
      <dsp:spPr>
        <a:xfrm>
          <a:off x="0" y="1258616"/>
          <a:ext cx="78867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de-DE" sz="2100" kern="1200"/>
            <a:t>Bei Diabetes mellitus kann die Gefäßregulation eingeschränkt sein</a:t>
          </a:r>
        </a:p>
      </dsp:txBody>
      <dsp:txXfrm>
        <a:off x="40780" y="1299396"/>
        <a:ext cx="7805140" cy="753819"/>
      </dsp:txXfrm>
    </dsp:sp>
    <dsp:sp modelId="{2321BD46-B9DF-4C91-9C11-7F212C8B77F0}">
      <dsp:nvSpPr>
        <dsp:cNvPr id="0" name=""/>
        <dsp:cNvSpPr/>
      </dsp:nvSpPr>
      <dsp:spPr>
        <a:xfrm>
          <a:off x="0" y="2154476"/>
          <a:ext cx="78867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de-DE" sz="2100" kern="1200" dirty="0"/>
            <a:t>Neuropsychiatrische Erkrankungen und </a:t>
          </a:r>
          <a:r>
            <a:rPr lang="de-DE" sz="2100" kern="1200" dirty="0" smtClean="0"/>
            <a:t>Mobilitätseinschränkungen </a:t>
          </a:r>
          <a:r>
            <a:rPr lang="de-DE" sz="2100" kern="1200" dirty="0"/>
            <a:t>können </a:t>
          </a:r>
          <a:r>
            <a:rPr lang="de-DE" sz="2100" kern="1200" dirty="0" smtClean="0"/>
            <a:t>Verhaltensanpassungen </a:t>
          </a:r>
          <a:r>
            <a:rPr lang="de-DE" sz="2100" kern="1200" dirty="0"/>
            <a:t>erschweren</a:t>
          </a:r>
        </a:p>
      </dsp:txBody>
      <dsp:txXfrm>
        <a:off x="40780" y="2195256"/>
        <a:ext cx="7805140" cy="753819"/>
      </dsp:txXfrm>
    </dsp:sp>
    <dsp:sp modelId="{996E0F9B-0CB5-4401-9135-273F4CAD8158}">
      <dsp:nvSpPr>
        <dsp:cNvPr id="0" name=""/>
        <dsp:cNvSpPr/>
      </dsp:nvSpPr>
      <dsp:spPr>
        <a:xfrm>
          <a:off x="0" y="3050336"/>
          <a:ext cx="78867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de-DE" sz="2100" kern="1200"/>
            <a:t>Weitere: chronische Lungenerkrankung, chronische Nierenerkrankung, hochgradige Adipositas</a:t>
          </a:r>
        </a:p>
      </dsp:txBody>
      <dsp:txXfrm>
        <a:off x="40780" y="3091116"/>
        <a:ext cx="7805140" cy="753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0BA6B-6ED2-4DAE-9D0A-8BA374DEC092}">
      <dsp:nvSpPr>
        <dsp:cNvPr id="0" name=""/>
        <dsp:cNvSpPr/>
      </dsp:nvSpPr>
      <dsp:spPr>
        <a:xfrm>
          <a:off x="0" y="17963"/>
          <a:ext cx="78867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kern="1200"/>
            <a:t>Vulnerabilität </a:t>
          </a:r>
        </a:p>
      </dsp:txBody>
      <dsp:txXfrm>
        <a:off x="38638" y="56601"/>
        <a:ext cx="7809424" cy="714229"/>
      </dsp:txXfrm>
    </dsp:sp>
    <dsp:sp modelId="{92B2EFEB-9917-4267-A688-4FECE8C49AD3}">
      <dsp:nvSpPr>
        <dsp:cNvPr id="0" name=""/>
        <dsp:cNvSpPr/>
      </dsp:nvSpPr>
      <dsp:spPr>
        <a:xfrm>
          <a:off x="0" y="809468"/>
          <a:ext cx="78867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de-DE" sz="2600" kern="1200"/>
            <a:t>Die Vulnerabilität (Verwundbarkeit) ist eine Funktion aus Exposition, Sensibilität und Anpassung. </a:t>
          </a:r>
        </a:p>
      </dsp:txBody>
      <dsp:txXfrm>
        <a:off x="0" y="809468"/>
        <a:ext cx="7886700" cy="819720"/>
      </dsp:txXfrm>
    </dsp:sp>
    <dsp:sp modelId="{228F3859-E91E-4090-8F41-9ABCC952A92D}">
      <dsp:nvSpPr>
        <dsp:cNvPr id="0" name=""/>
        <dsp:cNvSpPr/>
      </dsp:nvSpPr>
      <dsp:spPr>
        <a:xfrm>
          <a:off x="0" y="1629189"/>
          <a:ext cx="78867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kern="1200"/>
            <a:t>Notwendigkeit zur Anpassung:</a:t>
          </a:r>
        </a:p>
      </dsp:txBody>
      <dsp:txXfrm>
        <a:off x="38638" y="1667827"/>
        <a:ext cx="7809424" cy="714229"/>
      </dsp:txXfrm>
    </dsp:sp>
    <dsp:sp modelId="{A04CD0F5-DB52-46CD-AF6E-E864AA5B9B7E}">
      <dsp:nvSpPr>
        <dsp:cNvPr id="0" name=""/>
        <dsp:cNvSpPr/>
      </dsp:nvSpPr>
      <dsp:spPr>
        <a:xfrm>
          <a:off x="0" y="2420694"/>
          <a:ext cx="78867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de-DE" sz="2600" kern="1200"/>
            <a:t>Wachsende </a:t>
          </a:r>
          <a:r>
            <a:rPr lang="de-DE" sz="2600" u="sng" kern="1200"/>
            <a:t>Exposition </a:t>
          </a:r>
          <a:r>
            <a:rPr lang="de-DE" sz="2600" kern="1200"/>
            <a:t>(Klimawandel) und wachsende </a:t>
          </a:r>
          <a:r>
            <a:rPr lang="de-DE" sz="2600" u="sng" kern="1200"/>
            <a:t>Sensibilität</a:t>
          </a:r>
          <a:r>
            <a:rPr lang="de-DE" sz="2600" kern="1200"/>
            <a:t> (demographischer Wandel) erfordern vermehrte </a:t>
          </a:r>
          <a:r>
            <a:rPr lang="de-DE" sz="2600" u="sng" kern="1200"/>
            <a:t>Anpassung </a:t>
          </a:r>
          <a:r>
            <a:rPr lang="de-DE" sz="2600" kern="1200"/>
            <a:t>(Präventionsmaßnahmen), damit die Vulnerabilität gesenkt werden kann. </a:t>
          </a:r>
        </a:p>
      </dsp:txBody>
      <dsp:txXfrm>
        <a:off x="0" y="2420694"/>
        <a:ext cx="7886700" cy="1912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EDE5-F632-4F74-899D-58007695FD32}">
      <dsp:nvSpPr>
        <dsp:cNvPr id="0" name=""/>
        <dsp:cNvSpPr/>
      </dsp:nvSpPr>
      <dsp:spPr>
        <a:xfrm>
          <a:off x="0" y="0"/>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1. Hitzebedingte Gesundheitsschäden und Risikofaktoren</a:t>
          </a:r>
          <a:endParaRPr lang="en-US" sz="3100" b="1" kern="1200" dirty="0"/>
        </a:p>
      </dsp:txBody>
      <dsp:txXfrm>
        <a:off x="60199" y="60199"/>
        <a:ext cx="8109202" cy="1112781"/>
      </dsp:txXfrm>
    </dsp:sp>
    <dsp:sp modelId="{9703458C-E0A1-4EC9-B661-93E496CE4272}">
      <dsp:nvSpPr>
        <dsp:cNvPr id="0" name=""/>
        <dsp:cNvSpPr/>
      </dsp:nvSpPr>
      <dsp:spPr>
        <a:xfrm>
          <a:off x="0" y="1344059"/>
          <a:ext cx="8229600" cy="123317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2. Hitzeaktionspläne und Handlungsmöglichkeiten für Ärzte</a:t>
          </a:r>
          <a:endParaRPr lang="en-US" sz="3100" b="1" kern="1200" dirty="0"/>
        </a:p>
      </dsp:txBody>
      <dsp:txXfrm>
        <a:off x="60199" y="1404258"/>
        <a:ext cx="8109202" cy="1112781"/>
      </dsp:txXfrm>
    </dsp:sp>
    <dsp:sp modelId="{4BF8F57C-B564-4EF0-AEA5-692C6E815FCF}">
      <dsp:nvSpPr>
        <dsp:cNvPr id="0" name=""/>
        <dsp:cNvSpPr/>
      </dsp:nvSpPr>
      <dsp:spPr>
        <a:xfrm>
          <a:off x="0" y="2666519"/>
          <a:ext cx="8229600" cy="1233179"/>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de-DE" sz="3100" b="1" kern="1200" dirty="0"/>
            <a:t>3. Fazit für die Praxis</a:t>
          </a:r>
          <a:endParaRPr lang="en-US" sz="3100" b="1" kern="1200" dirty="0"/>
        </a:p>
      </dsp:txBody>
      <dsp:txXfrm>
        <a:off x="60199" y="2726718"/>
        <a:ext cx="8109202"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BDB1-C00F-4C22-B1CB-B559397628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de-DE"/>
          </a:p>
        </p:txBody>
      </p:sp>
      <p:sp>
        <p:nvSpPr>
          <p:cNvPr id="3" name="Subtitle 2">
            <a:extLst>
              <a:ext uri="{FF2B5EF4-FFF2-40B4-BE49-F238E27FC236}">
                <a16:creationId xmlns:a16="http://schemas.microsoft.com/office/drawing/2014/main" id="{828F2DE1-AC9A-4A78-8173-2B8B9508728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F0DA67B-7B7E-45A0-A540-9E4853998D33}"/>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0FEC6EED-14C5-44A8-B7F6-34431685136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D50F03BB-E351-4829-95E3-0CC9C36D7D7E}"/>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150098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AB54-2EAF-41ED-9D52-50E51E3A137C}"/>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B62E2798-200A-42F8-AF82-BF0507CEC6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CE130AFB-6D3E-44F8-9AAE-6239FAEF4E97}"/>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E1D89BB4-319C-4C54-A75A-ACACF3A3B6D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F980B50C-D183-49A6-964E-357761C5C44F}"/>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1743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18047-0649-4939-A59C-56E109D41DF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8B704B5F-2BCF-46FD-9B0E-5D0CA571ACB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58C0FF8C-32F3-4CB6-9097-E308163711F8}"/>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D3FDE10A-9F77-4517-99C0-AAA43D27860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3F7B9D1-5C22-42ED-B79E-087842396077}"/>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325101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C86D-CE58-4814-AA98-01917F593E2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CCAA1715-A8F6-42A3-8E8C-A303AB7A58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A4C02B9-A0F5-4B31-85A4-AD5B303D5154}"/>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8DE88309-13B7-4291-AEF0-2361E2EBC4E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3D87170-BAF9-4A06-9FA8-9AEC446AAA5F}"/>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313766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9C41-624A-4D45-9D2E-C9AA579165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85BDA6E9-C37E-4321-A638-609EA1110B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F0A911-E992-4A88-AB48-ED9C78EED25E}"/>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85A0E0C4-E99F-49AC-9057-A1F34AA7A98C}"/>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28F9CA8-51B7-4EB8-8EB0-021EFB10E6EA}"/>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222655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4CE0-E35F-4F5E-A9B4-21089E906C0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3801A479-2AAD-4B32-AF7D-CA79141D1C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2520B1E0-4ED4-41EA-8123-76977D18154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9CF1A8B9-6838-4C2C-A072-A2EA00B5EB6D}"/>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6" name="Footer Placeholder 5">
            <a:extLst>
              <a:ext uri="{FF2B5EF4-FFF2-40B4-BE49-F238E27FC236}">
                <a16:creationId xmlns:a16="http://schemas.microsoft.com/office/drawing/2014/main" id="{2174CCFB-A161-42B3-AC7B-0F4F86CC84CA}"/>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85FF249-33B4-49FC-A1BA-7CAFCA3697A9}"/>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38085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D822-5F2C-447C-82A3-F75FBB916E5B}"/>
              </a:ext>
            </a:extLst>
          </p:cNvPr>
          <p:cNvSpPr>
            <a:spLocks noGrp="1"/>
          </p:cNvSpPr>
          <p:nvPr>
            <p:ph type="title"/>
          </p:nvPr>
        </p:nvSpPr>
        <p:spPr>
          <a:xfrm>
            <a:off x="629841" y="365126"/>
            <a:ext cx="78867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916FFBE-7087-4032-868E-6FD62A9BFA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F9295F-A882-402D-A6F5-A1A78B9633D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A3E35F0C-0A0F-4DC1-A6A3-D13B64741E8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EBC8B18-F1BF-4CAF-95E5-3034330FD02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1F04BD56-E36E-45C8-B8B8-A7D9D35987FC}"/>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8" name="Footer Placeholder 7">
            <a:extLst>
              <a:ext uri="{FF2B5EF4-FFF2-40B4-BE49-F238E27FC236}">
                <a16:creationId xmlns:a16="http://schemas.microsoft.com/office/drawing/2014/main" id="{F736DABF-E825-440C-8F56-98B80B50F0C0}"/>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99A3F6C8-80FE-4668-98F1-58670433BF62}"/>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200529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5ED-974B-48AB-86BC-90BAB4F202FD}"/>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C01C8D5D-EE33-43A9-9C27-650118B64EEC}"/>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4" name="Footer Placeholder 3">
            <a:extLst>
              <a:ext uri="{FF2B5EF4-FFF2-40B4-BE49-F238E27FC236}">
                <a16:creationId xmlns:a16="http://schemas.microsoft.com/office/drawing/2014/main" id="{CBBD587E-D1F6-446A-A894-2DDA11878098}"/>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224F7AC8-BA40-44E7-8260-6294A3E84078}"/>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17825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21E47-B602-4476-8305-AC305DAA546E}"/>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3" name="Footer Placeholder 2">
            <a:extLst>
              <a:ext uri="{FF2B5EF4-FFF2-40B4-BE49-F238E27FC236}">
                <a16:creationId xmlns:a16="http://schemas.microsoft.com/office/drawing/2014/main" id="{2A196D91-D930-45DB-935B-95D0C8CC982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28E4BA2-BB47-45F5-AADE-967DEC114FC6}"/>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347258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82DF-B8A0-426D-BDC0-74EE707A3C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21E6F5F3-3796-45E4-9AB1-A71BA7204D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E9DC9BE5-B61B-4EE6-BF7E-09F32BA672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9C30C1A-DAD2-444E-B00B-35851AC58C81}"/>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6" name="Footer Placeholder 5">
            <a:extLst>
              <a:ext uri="{FF2B5EF4-FFF2-40B4-BE49-F238E27FC236}">
                <a16:creationId xmlns:a16="http://schemas.microsoft.com/office/drawing/2014/main" id="{948008C4-C55E-4CE9-99DB-130DED23C125}"/>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76CC116-1284-402C-82E9-F18447D4CF74}"/>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107649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7BDF-756F-4B13-B115-7686C97636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50FEC217-D3B5-427E-8CC0-1FC92C711C1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 Placeholder 3">
            <a:extLst>
              <a:ext uri="{FF2B5EF4-FFF2-40B4-BE49-F238E27FC236}">
                <a16:creationId xmlns:a16="http://schemas.microsoft.com/office/drawing/2014/main" id="{402B836F-1D0C-4FC0-8D4C-A02F9F008D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4A8674-ED0C-4B1B-82F5-12908305A331}"/>
              </a:ext>
            </a:extLst>
          </p:cNvPr>
          <p:cNvSpPr>
            <a:spLocks noGrp="1"/>
          </p:cNvSpPr>
          <p:nvPr>
            <p:ph type="dt" sz="half" idx="10"/>
          </p:nvPr>
        </p:nvSpPr>
        <p:spPr/>
        <p:txBody>
          <a:bodyPr/>
          <a:lstStyle/>
          <a:p>
            <a:fld id="{FFDE206E-A02F-404D-84DF-0AFAC0942EB5}" type="datetimeFigureOut">
              <a:rPr lang="de-DE" smtClean="0"/>
              <a:t>22.09.2020</a:t>
            </a:fld>
            <a:endParaRPr lang="de-DE"/>
          </a:p>
        </p:txBody>
      </p:sp>
      <p:sp>
        <p:nvSpPr>
          <p:cNvPr id="6" name="Footer Placeholder 5">
            <a:extLst>
              <a:ext uri="{FF2B5EF4-FFF2-40B4-BE49-F238E27FC236}">
                <a16:creationId xmlns:a16="http://schemas.microsoft.com/office/drawing/2014/main" id="{474FB054-5EAE-4B89-97AC-4919C072565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8324C696-F34A-4E56-88C5-209AF063E143}"/>
              </a:ext>
            </a:extLst>
          </p:cNvPr>
          <p:cNvSpPr>
            <a:spLocks noGrp="1"/>
          </p:cNvSpPr>
          <p:nvPr>
            <p:ph type="sldNum" sz="quarter" idx="12"/>
          </p:nvPr>
        </p:nvSpPr>
        <p:spPr/>
        <p:txBody>
          <a:bodyPr/>
          <a:lstStyle/>
          <a:p>
            <a:fld id="{192B62CB-668C-426D-96A8-AC35E14315BC}" type="slidenum">
              <a:rPr lang="de-DE" smtClean="0"/>
              <a:t>‹Nr.›</a:t>
            </a:fld>
            <a:endParaRPr lang="de-DE"/>
          </a:p>
        </p:txBody>
      </p:sp>
    </p:spTree>
    <p:extLst>
      <p:ext uri="{BB962C8B-B14F-4D97-AF65-F5344CB8AC3E}">
        <p14:creationId xmlns:p14="http://schemas.microsoft.com/office/powerpoint/2010/main" val="182664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05F86-22C2-4D56-A8B6-4573C580C0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DB612784-04B9-4D66-92E8-6F13787E8B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1F4767F-EE8C-40DA-B3C7-C9B98CDB73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DE206E-A02F-404D-84DF-0AFAC0942EB5}" type="datetimeFigureOut">
              <a:rPr lang="de-DE" smtClean="0"/>
              <a:t>22.09.2020</a:t>
            </a:fld>
            <a:endParaRPr lang="de-DE"/>
          </a:p>
        </p:txBody>
      </p:sp>
      <p:sp>
        <p:nvSpPr>
          <p:cNvPr id="5" name="Footer Placeholder 4">
            <a:extLst>
              <a:ext uri="{FF2B5EF4-FFF2-40B4-BE49-F238E27FC236}">
                <a16:creationId xmlns:a16="http://schemas.microsoft.com/office/drawing/2014/main" id="{93A7CCED-057D-41BA-8D1C-00298C49E7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6C73DEC5-EB28-4555-9A76-4771EF5699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2B62CB-668C-426D-96A8-AC35E14315BC}" type="slidenum">
              <a:rPr lang="de-DE" smtClean="0"/>
              <a:t>‹Nr.›</a:t>
            </a:fld>
            <a:endParaRPr lang="de-DE"/>
          </a:p>
        </p:txBody>
      </p:sp>
    </p:spTree>
    <p:extLst>
      <p:ext uri="{BB962C8B-B14F-4D97-AF65-F5344CB8AC3E}">
        <p14:creationId xmlns:p14="http://schemas.microsoft.com/office/powerpoint/2010/main" val="3092072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sing.de/Hitze/Medikamentenmanagement_bei_Hitzewellen.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F31FA8-3BC9-4CE6-AE4D-27E187BB8CCE}"/>
              </a:ext>
            </a:extLst>
          </p:cNvPr>
          <p:cNvSpPr/>
          <p:nvPr/>
        </p:nvSpPr>
        <p:spPr>
          <a:xfrm>
            <a:off x="0" y="2276871"/>
            <a:ext cx="9144000" cy="199108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1772816"/>
            <a:ext cx="8136904" cy="2232248"/>
          </a:xfrm>
        </p:spPr>
        <p:txBody>
          <a:bodyPr>
            <a:normAutofit/>
          </a:bodyPr>
          <a:lstStyle/>
          <a:p>
            <a:pPr algn="l"/>
            <a:r>
              <a:rPr lang="de-DE" sz="3400" b="1" dirty="0">
                <a:solidFill>
                  <a:schemeClr val="bg1"/>
                </a:solidFill>
              </a:rPr>
              <a:t>Epidemiologie und Prävention hitzebedingter Gesundheitsschäden älterer Menschen </a:t>
            </a:r>
            <a:br>
              <a:rPr lang="de-DE" sz="3400" b="1" dirty="0">
                <a:solidFill>
                  <a:schemeClr val="bg1"/>
                </a:solidFill>
              </a:rPr>
            </a:br>
            <a:r>
              <a:rPr lang="de-DE" sz="3400" b="1" dirty="0">
                <a:solidFill>
                  <a:schemeClr val="bg1"/>
                </a:solidFill>
              </a:rPr>
              <a:t>– Handlungsmöglichkeiten für Hausärzte</a:t>
            </a:r>
          </a:p>
        </p:txBody>
      </p:sp>
      <p:sp>
        <p:nvSpPr>
          <p:cNvPr id="3" name="Untertitel 2"/>
          <p:cNvSpPr>
            <a:spLocks noGrp="1"/>
          </p:cNvSpPr>
          <p:nvPr>
            <p:ph type="subTitle" idx="1"/>
          </p:nvPr>
        </p:nvSpPr>
        <p:spPr>
          <a:xfrm>
            <a:off x="467544" y="4365104"/>
            <a:ext cx="7992888" cy="2344184"/>
          </a:xfrm>
        </p:spPr>
        <p:txBody>
          <a:bodyPr>
            <a:noAutofit/>
          </a:bodyPr>
          <a:lstStyle/>
          <a:p>
            <a:pPr algn="l">
              <a:lnSpc>
                <a:spcPct val="120000"/>
              </a:lnSpc>
            </a:pPr>
            <a:r>
              <a:rPr lang="de-DE" sz="1600" dirty="0" smtClean="0"/>
              <a:t>Fortbildungsfolien </a:t>
            </a:r>
            <a:r>
              <a:rPr lang="de-DE" sz="1600" dirty="0"/>
              <a:t>basierend auf: </a:t>
            </a:r>
          </a:p>
          <a:p>
            <a:pPr algn="l">
              <a:lnSpc>
                <a:spcPct val="120000"/>
              </a:lnSpc>
            </a:pPr>
            <a:r>
              <a:rPr lang="de-DE" sz="1600" dirty="0"/>
              <a:t>A. </a:t>
            </a:r>
            <a:r>
              <a:rPr lang="de-DE" sz="1600" dirty="0" smtClean="0"/>
              <a:t>Herrmann (1), </a:t>
            </a:r>
            <a:r>
              <a:rPr lang="de-DE" sz="1600" dirty="0"/>
              <a:t>W. E. </a:t>
            </a:r>
            <a:r>
              <a:rPr lang="de-DE" sz="1600" dirty="0" smtClean="0"/>
              <a:t>Haefeli (2), </a:t>
            </a:r>
            <a:r>
              <a:rPr lang="de-DE" sz="1600" dirty="0"/>
              <a:t>U. </a:t>
            </a:r>
            <a:r>
              <a:rPr lang="de-DE" sz="1600" dirty="0" smtClean="0"/>
              <a:t>Lindemann (3), </a:t>
            </a:r>
            <a:r>
              <a:rPr lang="de-DE" sz="1600" dirty="0"/>
              <a:t>K. </a:t>
            </a:r>
            <a:r>
              <a:rPr lang="de-DE" sz="1600" dirty="0" smtClean="0"/>
              <a:t>Rapp (3), </a:t>
            </a:r>
            <a:r>
              <a:rPr lang="de-DE" sz="1600" dirty="0"/>
              <a:t>P. </a:t>
            </a:r>
            <a:r>
              <a:rPr lang="de-DE" sz="1600" dirty="0" smtClean="0"/>
              <a:t>Roigk (3), </a:t>
            </a:r>
            <a:r>
              <a:rPr lang="de-DE" sz="1600" dirty="0"/>
              <a:t>C. </a:t>
            </a:r>
            <a:r>
              <a:rPr lang="de-DE" sz="1600" dirty="0" smtClean="0"/>
              <a:t>Becker (3), </a:t>
            </a:r>
            <a:r>
              <a:rPr lang="de-DE" sz="1600" dirty="0"/>
              <a:t>Epidemiologie und Prävention hitzebedingter Gesundheitsschäden älterer Menschen, Zeitschrift für Gerontologie und Geriatrie 2019; 52: 487-502</a:t>
            </a:r>
          </a:p>
          <a:p>
            <a:pPr algn="l">
              <a:lnSpc>
                <a:spcPct val="120000"/>
              </a:lnSpc>
            </a:pPr>
            <a:r>
              <a:rPr lang="de-DE" sz="1100" dirty="0"/>
              <a:t>1 Heidelberger Institut für Global Health, Universitätsklinikum Heidelberg und Netzwerk Alternsforschung Heidelberg (NAR)</a:t>
            </a:r>
          </a:p>
          <a:p>
            <a:pPr algn="l">
              <a:lnSpc>
                <a:spcPct val="120000"/>
              </a:lnSpc>
            </a:pPr>
            <a:r>
              <a:rPr lang="de-DE" sz="1100" dirty="0"/>
              <a:t>2 Abteilung Klinische Pharmakologie und Pharmakoepidemiologie, Medizinische Klinik, Universitätsklinikum Heidelberg</a:t>
            </a:r>
          </a:p>
          <a:p>
            <a:pPr algn="l">
              <a:lnSpc>
                <a:spcPct val="120000"/>
              </a:lnSpc>
            </a:pPr>
            <a:r>
              <a:rPr lang="de-DE" sz="1100" dirty="0"/>
              <a:t>3 Abteilung für Geriatrie und Klinik für Geriatrische Rehabilitation, Robert-Bosch-Krankenhaus, Stuttgart</a:t>
            </a:r>
          </a:p>
        </p:txBody>
      </p:sp>
      <p:pic>
        <p:nvPicPr>
          <p:cNvPr id="4" name="Picture 3" descr="\\fsa04\add03\UKOM-Jobserver\Jobserver\UKOM\171106UKOM_Logo_Akronym_UKHD_MFHD_Relaunch\171029Logo_UKHD_dt\171029Logo_UKHD_dt_positiv_negativ_CMYK_RGB_sw\171029Logo_UKHD_dt_positiv_RGB\171029Logo_UKHD_dt_positiv_RGB.png">
            <a:extLst>
              <a:ext uri="{FF2B5EF4-FFF2-40B4-BE49-F238E27FC236}">
                <a16:creationId xmlns:a16="http://schemas.microsoft.com/office/drawing/2014/main" id="{8E49C0B5-6C79-4B04-806F-5F8783751C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404783"/>
            <a:ext cx="1609200" cy="160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egel/Logo des NAR">
            <a:extLst>
              <a:ext uri="{FF2B5EF4-FFF2-40B4-BE49-F238E27FC236}">
                <a16:creationId xmlns:a16="http://schemas.microsoft.com/office/drawing/2014/main" id="{B0725A4F-06F1-4834-AA56-53720F27D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57993"/>
            <a:ext cx="1296144" cy="145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34" descr="rbk_logo_robert-bosch-krankenha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20688"/>
            <a:ext cx="2305427" cy="1008112"/>
          </a:xfrm>
          <a:prstGeom prst="rect">
            <a:avLst/>
          </a:prstGeom>
          <a:noFill/>
          <a:ln>
            <a:noFill/>
          </a:ln>
        </p:spPr>
      </p:pic>
      <p:pic>
        <p:nvPicPr>
          <p:cNvPr id="1026" name="Picture 2" descr="C:\Users\lindemann\AppData\Local\Microsoft\Windows\Temporary Internet Files\Content.Outlook\V1WVMDIW\BMG_Office_Farbe_de_WB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912" y="260648"/>
            <a:ext cx="2165592" cy="179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2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Warum sind ältere Menschen besonders gefährdet?</a:t>
            </a:r>
          </a:p>
        </p:txBody>
      </p:sp>
      <p:sp>
        <p:nvSpPr>
          <p:cNvPr id="6" name="Textplatzhalter 2">
            <a:extLst>
              <a:ext uri="{FF2B5EF4-FFF2-40B4-BE49-F238E27FC236}">
                <a16:creationId xmlns:a16="http://schemas.microsoft.com/office/drawing/2014/main" id="{48CCACE1-1A53-4B0B-9096-288421E82E57}"/>
              </a:ext>
            </a:extLst>
          </p:cNvPr>
          <p:cNvSpPr txBox="1">
            <a:spLocks/>
          </p:cNvSpPr>
          <p:nvPr/>
        </p:nvSpPr>
        <p:spPr>
          <a:xfrm>
            <a:off x="384239" y="1553774"/>
            <a:ext cx="4119067" cy="639762"/>
          </a:xfrm>
          <a:prstGeom prst="rect">
            <a:avLst/>
          </a:prstGeom>
          <a:solidFill>
            <a:schemeClr val="accent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sz="2600" b="1" dirty="0">
                <a:solidFill>
                  <a:schemeClr val="bg1"/>
                </a:solidFill>
              </a:rPr>
              <a:t>Gehäufte Vorerkrankungen</a:t>
            </a:r>
            <a:endParaRPr lang="en-US" sz="2600" b="1" dirty="0">
              <a:solidFill>
                <a:schemeClr val="bg1"/>
              </a:solidFill>
            </a:endParaRPr>
          </a:p>
        </p:txBody>
      </p:sp>
      <p:sp>
        <p:nvSpPr>
          <p:cNvPr id="7" name="Inhaltsplatzhalter 3">
            <a:extLst>
              <a:ext uri="{FF2B5EF4-FFF2-40B4-BE49-F238E27FC236}">
                <a16:creationId xmlns:a16="http://schemas.microsoft.com/office/drawing/2014/main" id="{F632F91A-2BC0-4871-840E-3973DCA8AD08}"/>
              </a:ext>
            </a:extLst>
          </p:cNvPr>
          <p:cNvSpPr txBox="1">
            <a:spLocks/>
          </p:cNvSpPr>
          <p:nvPr/>
        </p:nvSpPr>
        <p:spPr>
          <a:xfrm>
            <a:off x="457200" y="2174875"/>
            <a:ext cx="4040188" cy="395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dirty="0"/>
              <a:t>Koronare Herzerkrankung</a:t>
            </a:r>
          </a:p>
          <a:p>
            <a:r>
              <a:rPr lang="de-DE" sz="2200" dirty="0"/>
              <a:t>Herzschwäche</a:t>
            </a:r>
          </a:p>
          <a:p>
            <a:r>
              <a:rPr lang="de-DE" sz="2200" dirty="0"/>
              <a:t>Nierenerkrankungen</a:t>
            </a:r>
          </a:p>
          <a:p>
            <a:r>
              <a:rPr lang="de-DE" sz="2200" dirty="0"/>
              <a:t>Diabetes mellitus</a:t>
            </a:r>
          </a:p>
          <a:p>
            <a:r>
              <a:rPr lang="de-DE" sz="2200" dirty="0"/>
              <a:t>Chronische </a:t>
            </a:r>
            <a:r>
              <a:rPr lang="de-DE" sz="2200" dirty="0" smtClean="0"/>
              <a:t>Lungenerkrankungen</a:t>
            </a:r>
            <a:endParaRPr lang="de-DE" sz="2200" dirty="0"/>
          </a:p>
          <a:p>
            <a:r>
              <a:rPr lang="de-DE" sz="2200" dirty="0"/>
              <a:t>Dementielle Syndrome</a:t>
            </a:r>
          </a:p>
          <a:p>
            <a:r>
              <a:rPr lang="de-DE" sz="2200" dirty="0"/>
              <a:t>Parkinson</a:t>
            </a:r>
          </a:p>
          <a:p>
            <a:pPr>
              <a:buFont typeface="Wingdings" panose="05000000000000000000" pitchFamily="2" charset="2"/>
              <a:buChar char="Ø"/>
            </a:pPr>
            <a:r>
              <a:rPr lang="de-DE" sz="2200" b="1" dirty="0"/>
              <a:t>Wärmeregulation und/oder Anpassung des Verhaltens erschwert</a:t>
            </a:r>
            <a:endParaRPr lang="en-US" sz="2200" b="1" dirty="0"/>
          </a:p>
        </p:txBody>
      </p:sp>
      <p:sp>
        <p:nvSpPr>
          <p:cNvPr id="8" name="Textplatzhalter 4">
            <a:extLst>
              <a:ext uri="{FF2B5EF4-FFF2-40B4-BE49-F238E27FC236}">
                <a16:creationId xmlns:a16="http://schemas.microsoft.com/office/drawing/2014/main" id="{198A0F4F-E96F-443B-A875-0372BEE8241C}"/>
              </a:ext>
            </a:extLst>
          </p:cNvPr>
          <p:cNvSpPr txBox="1">
            <a:spLocks/>
          </p:cNvSpPr>
          <p:nvPr/>
        </p:nvSpPr>
        <p:spPr>
          <a:xfrm>
            <a:off x="4645025" y="1535113"/>
            <a:ext cx="4241253" cy="639762"/>
          </a:xfrm>
          <a:prstGeom prst="rect">
            <a:avLst/>
          </a:prstGeom>
          <a:solidFill>
            <a:schemeClr val="accent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sz="2400" b="1" dirty="0">
                <a:solidFill>
                  <a:schemeClr val="bg1"/>
                </a:solidFill>
              </a:rPr>
              <a:t>Physiologische Veränderungen</a:t>
            </a:r>
            <a:endParaRPr lang="en-US" sz="2400" b="1" dirty="0">
              <a:solidFill>
                <a:schemeClr val="bg1"/>
              </a:solidFill>
            </a:endParaRPr>
          </a:p>
        </p:txBody>
      </p:sp>
      <p:sp>
        <p:nvSpPr>
          <p:cNvPr id="9" name="Inhaltsplatzhalter 5">
            <a:extLst>
              <a:ext uri="{FF2B5EF4-FFF2-40B4-BE49-F238E27FC236}">
                <a16:creationId xmlns:a16="http://schemas.microsoft.com/office/drawing/2014/main" id="{B5BAE19B-2692-4D23-B160-5C754676CE9E}"/>
              </a:ext>
            </a:extLst>
          </p:cNvPr>
          <p:cNvSpPr txBox="1">
            <a:spLocks/>
          </p:cNvSpPr>
          <p:nvPr/>
        </p:nvSpPr>
        <p:spPr>
          <a:xfrm>
            <a:off x="4645025" y="2174875"/>
            <a:ext cx="4041775" cy="3951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dirty="0"/>
              <a:t>Deutlich verminderte Hautdurchblutung</a:t>
            </a:r>
          </a:p>
          <a:p>
            <a:r>
              <a:rPr lang="de-DE" sz="2200" dirty="0"/>
              <a:t>Eingeschränkte Gefäßregulation zur Umverteilung von Blutvolumen</a:t>
            </a:r>
          </a:p>
          <a:p>
            <a:r>
              <a:rPr lang="de-DE" sz="2200" dirty="0"/>
              <a:t>Verminderte Schweißproduktion </a:t>
            </a:r>
          </a:p>
          <a:p>
            <a:pPr>
              <a:buFont typeface="Wingdings" panose="05000000000000000000" pitchFamily="2" charset="2"/>
              <a:buChar char="Ø"/>
            </a:pPr>
            <a:r>
              <a:rPr lang="de-DE" sz="2200" b="1" dirty="0">
                <a:sym typeface="Wingdings" panose="05000000000000000000" pitchFamily="2" charset="2"/>
              </a:rPr>
              <a:t>Wärmabgabe über die Haut erschwert.</a:t>
            </a:r>
            <a:endParaRPr lang="de-DE" sz="2200" b="1" dirty="0"/>
          </a:p>
          <a:p>
            <a:endParaRPr lang="en-US" sz="2400" dirty="0"/>
          </a:p>
        </p:txBody>
      </p:sp>
    </p:spTree>
    <p:extLst>
      <p:ext uri="{BB962C8B-B14F-4D97-AF65-F5344CB8AC3E}">
        <p14:creationId xmlns:p14="http://schemas.microsoft.com/office/powerpoint/2010/main" val="364581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40"/>
            <a:ext cx="7886700" cy="1325563"/>
          </a:xfrm>
        </p:spPr>
        <p:txBody>
          <a:bodyPr/>
          <a:lstStyle/>
          <a:p>
            <a:r>
              <a:rPr lang="de-DE" dirty="0"/>
              <a:t>Risikofaktor Vorerkrankungen</a:t>
            </a:r>
          </a:p>
        </p:txBody>
      </p:sp>
      <p:graphicFrame>
        <p:nvGraphicFramePr>
          <p:cNvPr id="4" name="Content Placeholder 3">
            <a:extLst>
              <a:ext uri="{FF2B5EF4-FFF2-40B4-BE49-F238E27FC236}">
                <a16:creationId xmlns:a16="http://schemas.microsoft.com/office/drawing/2014/main" id="{975B5544-282B-4D56-A335-43B073B94A8D}"/>
              </a:ext>
            </a:extLst>
          </p:cNvPr>
          <p:cNvGraphicFramePr>
            <a:graphicFrameLocks noGrp="1"/>
          </p:cNvGraphicFramePr>
          <p:nvPr>
            <p:ph idx="1"/>
            <p:extLst>
              <p:ext uri="{D42A27DB-BD31-4B8C-83A1-F6EECF244321}">
                <p14:modId xmlns:p14="http://schemas.microsoft.com/office/powerpoint/2010/main" val="108769100"/>
              </p:ext>
            </p:extLst>
          </p:nvPr>
        </p:nvGraphicFramePr>
        <p:xfrm>
          <a:off x="683568" y="1196752"/>
          <a:ext cx="78867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38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Anpassung zur Senkung der Vulnerabilität</a:t>
            </a:r>
          </a:p>
        </p:txBody>
      </p:sp>
      <p:graphicFrame>
        <p:nvGraphicFramePr>
          <p:cNvPr id="4" name="Content Placeholder 3">
            <a:extLst>
              <a:ext uri="{FF2B5EF4-FFF2-40B4-BE49-F238E27FC236}">
                <a16:creationId xmlns:a16="http://schemas.microsoft.com/office/drawing/2014/main" id="{030BF8C7-E891-4D87-BC01-7E942DFB2623}"/>
              </a:ext>
            </a:extLst>
          </p:cNvPr>
          <p:cNvGraphicFramePr>
            <a:graphicFrameLocks noGrp="1"/>
          </p:cNvGraphicFramePr>
          <p:nvPr>
            <p:ph idx="1"/>
            <p:extLst>
              <p:ext uri="{D42A27DB-BD31-4B8C-83A1-F6EECF244321}">
                <p14:modId xmlns:p14="http://schemas.microsoft.com/office/powerpoint/2010/main" val="15935187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62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E625-E7CE-4E01-8591-C9CBD2640E5F}"/>
              </a:ext>
            </a:extLst>
          </p:cNvPr>
          <p:cNvSpPr>
            <a:spLocks noGrp="1"/>
          </p:cNvSpPr>
          <p:nvPr>
            <p:ph type="title"/>
          </p:nvPr>
        </p:nvSpPr>
        <p:spPr/>
        <p:txBody>
          <a:bodyPr>
            <a:normAutofit/>
          </a:bodyPr>
          <a:lstStyle/>
          <a:p>
            <a:r>
              <a:rPr lang="de-DE" dirty="0"/>
              <a:t>Hitzeaktionspläne und Handlungsmöglichkeiten </a:t>
            </a:r>
          </a:p>
        </p:txBody>
      </p:sp>
      <p:graphicFrame>
        <p:nvGraphicFramePr>
          <p:cNvPr id="4" name="Diagramm 6">
            <a:extLst>
              <a:ext uri="{FF2B5EF4-FFF2-40B4-BE49-F238E27FC236}">
                <a16:creationId xmlns:a16="http://schemas.microsoft.com/office/drawing/2014/main" id="{4C6FA4C9-37D4-4311-A363-542B4CAB45E6}"/>
              </a:ext>
            </a:extLst>
          </p:cNvPr>
          <p:cNvGraphicFramePr>
            <a:graphicFrameLocks noGrp="1"/>
          </p:cNvGraphicFramePr>
          <p:nvPr>
            <p:ph idx="1"/>
            <p:extLst>
              <p:ext uri="{D42A27DB-BD31-4B8C-83A1-F6EECF244321}">
                <p14:modId xmlns:p14="http://schemas.microsoft.com/office/powerpoint/2010/main" val="3150609806"/>
              </p:ext>
            </p:extLst>
          </p:nvPr>
        </p:nvGraphicFramePr>
        <p:xfrm>
          <a:off x="457200" y="1628800"/>
          <a:ext cx="8229600"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44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D83C4700-AD50-4571-A5D6-335F60E4C94D}"/>
              </a:ext>
            </a:extLst>
          </p:cNvPr>
          <p:cNvSpPr/>
          <p:nvPr/>
        </p:nvSpPr>
        <p:spPr>
          <a:xfrm>
            <a:off x="825116" y="3200601"/>
            <a:ext cx="7493768" cy="216024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2">
            <a:extLst>
              <a:ext uri="{FF2B5EF4-FFF2-40B4-BE49-F238E27FC236}">
                <a16:creationId xmlns:a16="http://schemas.microsoft.com/office/drawing/2014/main" id="{E6554DB7-15D3-477F-916E-C533BA1F2827}"/>
              </a:ext>
            </a:extLst>
          </p:cNvPr>
          <p:cNvSpPr>
            <a:spLocks noGrp="1"/>
          </p:cNvSpPr>
          <p:nvPr>
            <p:ph idx="1"/>
          </p:nvPr>
        </p:nvSpPr>
        <p:spPr>
          <a:xfrm>
            <a:off x="539552" y="1436105"/>
            <a:ext cx="8229600" cy="5056769"/>
          </a:xfrm>
          <a:prstGeom prst="rect">
            <a:avLst/>
          </a:prstGeom>
        </p:spPr>
        <p:txBody>
          <a:bodyPr wrap="square">
            <a:spAutoFit/>
          </a:bodyPr>
          <a:lstStyle/>
          <a:p>
            <a:pPr marL="0" indent="0" algn="just">
              <a:buNone/>
              <a:defRPr/>
            </a:pPr>
            <a:endParaRPr lang="de-DE" altLang="en-US" sz="2200" dirty="0"/>
          </a:p>
          <a:p>
            <a:pPr marL="0" indent="0" algn="just">
              <a:buNone/>
              <a:defRPr/>
            </a:pPr>
            <a:r>
              <a:rPr lang="de-DE" altLang="en-US" sz="2200" dirty="0"/>
              <a:t>Hitzeaktionspläne haben das Ziel mit koordinierten Maßnahmen auf allen Ebenen (von der Stadtplanung bis hin zur Beratung durch den behandelnden Arzt) Gesundheitsschäden in Hitzewellen zu vermeiden. </a:t>
            </a:r>
            <a:endParaRPr lang="de-DE" altLang="en-US" sz="2400" dirty="0"/>
          </a:p>
          <a:p>
            <a:pPr marL="0" indent="0" algn="just">
              <a:buNone/>
              <a:defRPr/>
            </a:pPr>
            <a:endParaRPr lang="en-US" altLang="en-US" sz="2400" dirty="0"/>
          </a:p>
          <a:p>
            <a:pPr marL="0" indent="0" algn="ctr">
              <a:buNone/>
              <a:defRPr/>
            </a:pPr>
            <a:r>
              <a:rPr lang="de-DE" altLang="en-US" sz="3200" dirty="0">
                <a:solidFill>
                  <a:schemeClr val="bg1"/>
                </a:solidFill>
              </a:rPr>
              <a:t>„Ein Großteil der hitzebedingten Gesundheitsschäden ist vermeidbar, wenn Gesundheits- und Sozialsysteme sowie die öffentliche Infrastruktur vorbereitet sind.“</a:t>
            </a:r>
          </a:p>
          <a:p>
            <a:pPr marL="0" indent="0" algn="ctr">
              <a:buNone/>
              <a:defRPr/>
            </a:pPr>
            <a:endParaRPr lang="de-DE" altLang="en-US" sz="3200" dirty="0"/>
          </a:p>
          <a:p>
            <a:pPr marL="0" indent="0" algn="ctr">
              <a:buNone/>
              <a:defRPr/>
            </a:pPr>
            <a:r>
              <a:rPr lang="de-DE" altLang="en-US" sz="2200" dirty="0"/>
              <a:t>(Quelle: Empfehlungen zu Hitzeaktionsplänen der WHO Europa 2008)</a:t>
            </a:r>
          </a:p>
          <a:p>
            <a:pPr marL="0" indent="0" algn="ctr">
              <a:buNone/>
              <a:defRPr/>
            </a:pPr>
            <a:endParaRPr lang="de-DE" altLang="en-US" sz="2000" dirty="0"/>
          </a:p>
        </p:txBody>
      </p:sp>
      <p:sp>
        <p:nvSpPr>
          <p:cNvPr id="2" name="Title 1">
            <a:extLst>
              <a:ext uri="{FF2B5EF4-FFF2-40B4-BE49-F238E27FC236}">
                <a16:creationId xmlns:a16="http://schemas.microsoft.com/office/drawing/2014/main" id="{F08D22C6-97F1-40B5-A3D3-5F5A95E0388D}"/>
              </a:ext>
            </a:extLst>
          </p:cNvPr>
          <p:cNvSpPr>
            <a:spLocks noGrp="1"/>
          </p:cNvSpPr>
          <p:nvPr>
            <p:ph type="title"/>
          </p:nvPr>
        </p:nvSpPr>
        <p:spPr>
          <a:xfrm>
            <a:off x="543574" y="365126"/>
            <a:ext cx="7886700" cy="1325563"/>
          </a:xfrm>
        </p:spPr>
        <p:txBody>
          <a:bodyPr/>
          <a:lstStyle/>
          <a:p>
            <a:r>
              <a:rPr lang="de-DE" dirty="0" smtClean="0"/>
              <a:t>Hitzeaktionspläne</a:t>
            </a:r>
            <a:endParaRPr lang="de-DE" dirty="0"/>
          </a:p>
        </p:txBody>
      </p:sp>
    </p:spTree>
    <p:extLst>
      <p:ext uri="{BB962C8B-B14F-4D97-AF65-F5344CB8AC3E}">
        <p14:creationId xmlns:p14="http://schemas.microsoft.com/office/powerpoint/2010/main" val="355610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7133-A33D-47E8-9312-5C7BCFAA4674}"/>
              </a:ext>
            </a:extLst>
          </p:cNvPr>
          <p:cNvSpPr>
            <a:spLocks noGrp="1"/>
          </p:cNvSpPr>
          <p:nvPr>
            <p:ph type="title"/>
          </p:nvPr>
        </p:nvSpPr>
        <p:spPr>
          <a:xfrm>
            <a:off x="539552" y="-36933"/>
            <a:ext cx="7886700" cy="1325563"/>
          </a:xfrm>
        </p:spPr>
        <p:txBody>
          <a:bodyPr>
            <a:normAutofit/>
          </a:bodyPr>
          <a:lstStyle/>
          <a:p>
            <a:r>
              <a:rPr lang="de-DE" dirty="0"/>
              <a:t>Wichtige Akteure in Hitzeaktionsplänen</a:t>
            </a:r>
          </a:p>
        </p:txBody>
      </p:sp>
      <p:pic>
        <p:nvPicPr>
          <p:cNvPr id="4" name="Picture 2">
            <a:extLst>
              <a:ext uri="{FF2B5EF4-FFF2-40B4-BE49-F238E27FC236}">
                <a16:creationId xmlns:a16="http://schemas.microsoft.com/office/drawing/2014/main" id="{E92F0747-92D7-4E42-ADD1-45A9EA46077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539552" y="1159546"/>
            <a:ext cx="6697467" cy="507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2">
            <a:extLst>
              <a:ext uri="{FF2B5EF4-FFF2-40B4-BE49-F238E27FC236}">
                <a16:creationId xmlns:a16="http://schemas.microsoft.com/office/drawing/2014/main" id="{D6A4ABF0-B3A5-4254-A1D5-EF630A1A67FA}"/>
              </a:ext>
            </a:extLst>
          </p:cNvPr>
          <p:cNvSpPr txBox="1"/>
          <p:nvPr/>
        </p:nvSpPr>
        <p:spPr>
          <a:xfrm>
            <a:off x="467544" y="6342665"/>
            <a:ext cx="6697467" cy="553998"/>
          </a:xfrm>
          <a:prstGeom prst="rect">
            <a:avLst/>
          </a:prstGeom>
          <a:noFill/>
        </p:spPr>
        <p:txBody>
          <a:bodyPr wrap="square" rtlCol="0">
            <a:spAutoFit/>
          </a:bodyPr>
          <a:lstStyle/>
          <a:p>
            <a:r>
              <a:rPr lang="de-DE" sz="1050" dirty="0"/>
              <a:t>Quelle: Bund/Länder Ad-hoc Arbeitsgruppe (2017). Handlungsempfehlungen für die Erstellung von Hitzeaktionsplanen zum Schutz der menschlichen Gesundheit. </a:t>
            </a:r>
            <a:r>
              <a:rPr lang="de-DE" sz="1050" i="1" dirty="0"/>
              <a:t>Bundesgesundheitsblatt </a:t>
            </a:r>
            <a:r>
              <a:rPr lang="de-DE" sz="1050" dirty="0"/>
              <a:t>doi:10.1007/s00103-017-2554-5</a:t>
            </a:r>
          </a:p>
          <a:p>
            <a:endParaRPr lang="en-US" sz="900" i="1" dirty="0"/>
          </a:p>
        </p:txBody>
      </p:sp>
    </p:spTree>
    <p:extLst>
      <p:ext uri="{BB962C8B-B14F-4D97-AF65-F5344CB8AC3E}">
        <p14:creationId xmlns:p14="http://schemas.microsoft.com/office/powerpoint/2010/main" val="367469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897E-5755-47E6-825E-D653F0D1F595}"/>
              </a:ext>
            </a:extLst>
          </p:cNvPr>
          <p:cNvSpPr>
            <a:spLocks noGrp="1"/>
          </p:cNvSpPr>
          <p:nvPr>
            <p:ph type="title"/>
          </p:nvPr>
        </p:nvSpPr>
        <p:spPr>
          <a:xfrm>
            <a:off x="718406" y="214596"/>
            <a:ext cx="7886700" cy="1325563"/>
          </a:xfrm>
        </p:spPr>
        <p:txBody>
          <a:bodyPr>
            <a:normAutofit/>
          </a:bodyPr>
          <a:lstStyle/>
          <a:p>
            <a:r>
              <a:rPr lang="de-DE" dirty="0"/>
              <a:t>Die 8 Kernelement von Hitzeaktionsplänen und die Rolle von med. Personal (MP)</a:t>
            </a:r>
          </a:p>
        </p:txBody>
      </p:sp>
      <p:graphicFrame>
        <p:nvGraphicFramePr>
          <p:cNvPr id="4" name="Diagramm 6">
            <a:extLst>
              <a:ext uri="{FF2B5EF4-FFF2-40B4-BE49-F238E27FC236}">
                <a16:creationId xmlns:a16="http://schemas.microsoft.com/office/drawing/2014/main" id="{19032DC7-CF41-4B5E-A5CD-0AAACBBA700E}"/>
              </a:ext>
            </a:extLst>
          </p:cNvPr>
          <p:cNvGraphicFramePr>
            <a:graphicFrameLocks noGrp="1"/>
          </p:cNvGraphicFramePr>
          <p:nvPr>
            <p:ph idx="1"/>
            <p:extLst>
              <p:ext uri="{D42A27DB-BD31-4B8C-83A1-F6EECF244321}">
                <p14:modId xmlns:p14="http://schemas.microsoft.com/office/powerpoint/2010/main" val="3737809690"/>
              </p:ext>
            </p:extLst>
          </p:nvPr>
        </p:nvGraphicFramePr>
        <p:xfrm>
          <a:off x="179512" y="1556792"/>
          <a:ext cx="89644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7">
            <a:extLst>
              <a:ext uri="{FF2B5EF4-FFF2-40B4-BE49-F238E27FC236}">
                <a16:creationId xmlns:a16="http://schemas.microsoft.com/office/drawing/2014/main" id="{189B74B8-9009-468F-99FB-7CCDD825F373}"/>
              </a:ext>
            </a:extLst>
          </p:cNvPr>
          <p:cNvSpPr txBox="1"/>
          <p:nvPr/>
        </p:nvSpPr>
        <p:spPr>
          <a:xfrm>
            <a:off x="6086754" y="4900423"/>
            <a:ext cx="2448272" cy="1523494"/>
          </a:xfrm>
          <a:prstGeom prst="rect">
            <a:avLst/>
          </a:prstGeom>
          <a:noFill/>
        </p:spPr>
        <p:txBody>
          <a:bodyPr wrap="square" rtlCol="0">
            <a:spAutoFit/>
          </a:bodyPr>
          <a:lstStyle/>
          <a:p>
            <a:r>
              <a:rPr lang="de-DE" sz="1200" dirty="0"/>
              <a:t>Vergleiche: Bund/Länder Ad-hoc Arbeitsgruppe (2017). Handlungsempfehlungen für die Erstellung von Hitzeaktionsplanen zum Schutz der menschlichen Gesundheit. </a:t>
            </a:r>
            <a:r>
              <a:rPr lang="de-DE" sz="1200" i="1" dirty="0"/>
              <a:t>Bundesgesundheitsblatt </a:t>
            </a:r>
            <a:r>
              <a:rPr lang="de-DE" sz="1200" dirty="0"/>
              <a:t>doi:10.1007/s00103-017-2554-5</a:t>
            </a:r>
          </a:p>
          <a:p>
            <a:endParaRPr lang="en-US" sz="900" i="1" dirty="0"/>
          </a:p>
        </p:txBody>
      </p:sp>
    </p:spTree>
    <p:extLst>
      <p:ext uri="{BB962C8B-B14F-4D97-AF65-F5344CB8AC3E}">
        <p14:creationId xmlns:p14="http://schemas.microsoft.com/office/powerpoint/2010/main" val="27245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851CB5-BB4A-41F7-8499-C734A47000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F5068C1-F115-42B9-BB20-512C5BE9A0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067AEB4-A725-4997-9033-3E691C1F749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BBEEF6E-35A6-46B0-A272-BEDC27A802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244A702-D027-4A1F-A350-BF5CED1E4CE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EF5FDDC-0392-4E29-8BCF-18B51D291C4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0929959-52E5-43E9-B965-A382D9990E2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1EC2348-31DF-4859-A1C3-727BB84496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17E76E-D996-4BB6-91D2-BF557AC96B20}"/>
              </a:ext>
            </a:extLst>
          </p:cNvPr>
          <p:cNvSpPr/>
          <p:nvPr/>
        </p:nvSpPr>
        <p:spPr>
          <a:xfrm>
            <a:off x="392454" y="1988840"/>
            <a:ext cx="8284002" cy="369332"/>
          </a:xfrm>
          <a:prstGeom prst="rect">
            <a:avLst/>
          </a:prstGeom>
        </p:spPr>
        <p:txBody>
          <a:bodyPr wrap="square">
            <a:spAutoFit/>
          </a:bodyPr>
          <a:lstStyle/>
          <a:p>
            <a:pPr>
              <a:spcAft>
                <a:spcPts val="0"/>
              </a:spcAft>
            </a:pPr>
            <a:endParaRPr lang="de-DE" dirty="0">
              <a:latin typeface="Calibri" panose="020F0502020204030204" pitchFamily="34" charset="0"/>
              <a:ea typeface="Calibri" panose="020F0502020204030204" pitchFamily="34" charset="0"/>
            </a:endParaRPr>
          </a:p>
        </p:txBody>
      </p:sp>
      <p:graphicFrame>
        <p:nvGraphicFramePr>
          <p:cNvPr id="4" name="Diagram 3">
            <a:extLst>
              <a:ext uri="{FF2B5EF4-FFF2-40B4-BE49-F238E27FC236}">
                <a16:creationId xmlns:a16="http://schemas.microsoft.com/office/drawing/2014/main" id="{44BE49E5-8E0C-40B9-8F02-A870727DD157}"/>
              </a:ext>
            </a:extLst>
          </p:cNvPr>
          <p:cNvGraphicFramePr/>
          <p:nvPr>
            <p:extLst>
              <p:ext uri="{D42A27DB-BD31-4B8C-83A1-F6EECF244321}">
                <p14:modId xmlns:p14="http://schemas.microsoft.com/office/powerpoint/2010/main" val="1277388188"/>
              </p:ext>
            </p:extLst>
          </p:nvPr>
        </p:nvGraphicFramePr>
        <p:xfrm>
          <a:off x="564569" y="1272286"/>
          <a:ext cx="8111887" cy="520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30972A67-645F-4D96-87B7-2C3AF0C64139}"/>
              </a:ext>
            </a:extLst>
          </p:cNvPr>
          <p:cNvSpPr txBox="1">
            <a:spLocks/>
          </p:cNvSpPr>
          <p:nvPr/>
        </p:nvSpPr>
        <p:spPr>
          <a:xfrm>
            <a:off x="410912" y="230059"/>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e-DE" dirty="0"/>
              <a:t>Stand der Implementierung von Hitzeaktionsplänen</a:t>
            </a:r>
          </a:p>
        </p:txBody>
      </p:sp>
    </p:spTree>
    <p:extLst>
      <p:ext uri="{BB962C8B-B14F-4D97-AF65-F5344CB8AC3E}">
        <p14:creationId xmlns:p14="http://schemas.microsoft.com/office/powerpoint/2010/main" val="379024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Die Rolle der Ärzte bei der Prävention hitzebedingter Gesundheitsschäden</a:t>
            </a:r>
          </a:p>
        </p:txBody>
      </p:sp>
      <p:graphicFrame>
        <p:nvGraphicFramePr>
          <p:cNvPr id="4" name="Content Placeholder 3">
            <a:extLst>
              <a:ext uri="{FF2B5EF4-FFF2-40B4-BE49-F238E27FC236}">
                <a16:creationId xmlns:a16="http://schemas.microsoft.com/office/drawing/2014/main" id="{75C09941-EE40-4B4B-B2F8-4D0346455042}"/>
              </a:ext>
            </a:extLst>
          </p:cNvPr>
          <p:cNvGraphicFramePr>
            <a:graphicFrameLocks noGrp="1"/>
          </p:cNvGraphicFramePr>
          <p:nvPr>
            <p:ph idx="1"/>
            <p:extLst>
              <p:ext uri="{D42A27DB-BD31-4B8C-83A1-F6EECF244321}">
                <p14:modId xmlns:p14="http://schemas.microsoft.com/office/powerpoint/2010/main" val="119068544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94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Hausärzte und niedergelassenen Fachärzte als Akteure</a:t>
            </a:r>
          </a:p>
        </p:txBody>
      </p:sp>
      <p:sp>
        <p:nvSpPr>
          <p:cNvPr id="3" name="Inhaltsplatzhalter 2"/>
          <p:cNvSpPr>
            <a:spLocks noGrp="1"/>
          </p:cNvSpPr>
          <p:nvPr>
            <p:ph idx="1"/>
          </p:nvPr>
        </p:nvSpPr>
        <p:spPr/>
        <p:txBody>
          <a:bodyPr>
            <a:normAutofit/>
          </a:bodyPr>
          <a:lstStyle/>
          <a:p>
            <a:r>
              <a:rPr lang="de-DE" dirty="0"/>
              <a:t>Im ambulanten Bereich bietet sich der Hausarzt als koordinierende und initiierende Stelle an, da dem Hausarzt die informellen und formellen ambulanten Versorgungsstrukturen von Risikopatienten bekannt sind. </a:t>
            </a:r>
          </a:p>
          <a:p>
            <a:r>
              <a:rPr lang="de-DE" dirty="0"/>
              <a:t>Zudem stellen </a:t>
            </a:r>
            <a:r>
              <a:rPr lang="de-DE" dirty="0" smtClean="0"/>
              <a:t>Hausärzte </a:t>
            </a:r>
            <a:r>
              <a:rPr lang="de-DE" dirty="0"/>
              <a:t>für besonders gefährdete, sozial isolierte Personen oft den einzigen Kontakt dar.</a:t>
            </a:r>
          </a:p>
        </p:txBody>
      </p:sp>
    </p:spTree>
    <p:extLst>
      <p:ext uri="{BB962C8B-B14F-4D97-AF65-F5344CB8AC3E}">
        <p14:creationId xmlns:p14="http://schemas.microsoft.com/office/powerpoint/2010/main" val="409041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E625-E7CE-4E01-8591-C9CBD2640E5F}"/>
              </a:ext>
            </a:extLst>
          </p:cNvPr>
          <p:cNvSpPr>
            <a:spLocks noGrp="1"/>
          </p:cNvSpPr>
          <p:nvPr>
            <p:ph type="title"/>
          </p:nvPr>
        </p:nvSpPr>
        <p:spPr/>
        <p:txBody>
          <a:bodyPr/>
          <a:lstStyle/>
          <a:p>
            <a:r>
              <a:rPr lang="de-DE" dirty="0"/>
              <a:t>Übersicht</a:t>
            </a:r>
          </a:p>
        </p:txBody>
      </p:sp>
      <p:graphicFrame>
        <p:nvGraphicFramePr>
          <p:cNvPr id="4" name="Diagramm 6">
            <a:extLst>
              <a:ext uri="{FF2B5EF4-FFF2-40B4-BE49-F238E27FC236}">
                <a16:creationId xmlns:a16="http://schemas.microsoft.com/office/drawing/2014/main" id="{4C6FA4C9-37D4-4311-A363-542B4CAB45E6}"/>
              </a:ext>
            </a:extLst>
          </p:cNvPr>
          <p:cNvGraphicFramePr>
            <a:graphicFrameLocks noGrp="1"/>
          </p:cNvGraphicFramePr>
          <p:nvPr>
            <p:ph idx="1"/>
            <p:extLst>
              <p:ext uri="{D42A27DB-BD31-4B8C-83A1-F6EECF244321}">
                <p14:modId xmlns:p14="http://schemas.microsoft.com/office/powerpoint/2010/main" val="3568898166"/>
              </p:ext>
            </p:extLst>
          </p:nvPr>
        </p:nvGraphicFramePr>
        <p:xfrm>
          <a:off x="457200" y="1628800"/>
          <a:ext cx="8229600"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46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Handlungsfelder für Hausärzte und niedergelassenen Fachärzte</a:t>
            </a:r>
          </a:p>
        </p:txBody>
      </p:sp>
      <p:graphicFrame>
        <p:nvGraphicFramePr>
          <p:cNvPr id="9" name="Diagramm 2">
            <a:extLst>
              <a:ext uri="{FF2B5EF4-FFF2-40B4-BE49-F238E27FC236}">
                <a16:creationId xmlns:a16="http://schemas.microsoft.com/office/drawing/2014/main" id="{38D0190A-7E5D-4374-9314-4F1621D8B696}"/>
              </a:ext>
            </a:extLst>
          </p:cNvPr>
          <p:cNvGraphicFramePr/>
          <p:nvPr>
            <p:extLst>
              <p:ext uri="{D42A27DB-BD31-4B8C-83A1-F6EECF244321}">
                <p14:modId xmlns:p14="http://schemas.microsoft.com/office/powerpoint/2010/main" val="3504763980"/>
              </p:ext>
            </p:extLst>
          </p:nvPr>
        </p:nvGraphicFramePr>
        <p:xfrm>
          <a:off x="899592" y="184482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1502852" y="6381328"/>
            <a:ext cx="6138295" cy="369332"/>
          </a:xfrm>
          <a:prstGeom prst="rect">
            <a:avLst/>
          </a:prstGeom>
          <a:noFill/>
        </p:spPr>
        <p:txBody>
          <a:bodyPr wrap="square" rtlCol="0">
            <a:spAutoFit/>
          </a:bodyPr>
          <a:lstStyle/>
          <a:p>
            <a:r>
              <a:rPr lang="de-DE" sz="900" dirty="0"/>
              <a:t>Quelle: Herrmann 2017</a:t>
            </a:r>
          </a:p>
          <a:p>
            <a:endParaRPr lang="en-US" sz="900" i="1" dirty="0"/>
          </a:p>
        </p:txBody>
      </p:sp>
    </p:spTree>
    <p:extLst>
      <p:ext uri="{BB962C8B-B14F-4D97-AF65-F5344CB8AC3E}">
        <p14:creationId xmlns:p14="http://schemas.microsoft.com/office/powerpoint/2010/main" val="155123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Handlungsfelder für Hausärzte und niedergelassenen Fachärzte</a:t>
            </a:r>
          </a:p>
        </p:txBody>
      </p:sp>
      <p:graphicFrame>
        <p:nvGraphicFramePr>
          <p:cNvPr id="9" name="Diagramm 2">
            <a:extLst>
              <a:ext uri="{FF2B5EF4-FFF2-40B4-BE49-F238E27FC236}">
                <a16:creationId xmlns:a16="http://schemas.microsoft.com/office/drawing/2014/main" id="{38D0190A-7E5D-4374-9314-4F1621D8B696}"/>
              </a:ext>
            </a:extLst>
          </p:cNvPr>
          <p:cNvGraphicFramePr/>
          <p:nvPr>
            <p:extLst>
              <p:ext uri="{D42A27DB-BD31-4B8C-83A1-F6EECF244321}">
                <p14:modId xmlns:p14="http://schemas.microsoft.com/office/powerpoint/2010/main" val="59439556"/>
              </p:ext>
            </p:extLst>
          </p:nvPr>
        </p:nvGraphicFramePr>
        <p:xfrm>
          <a:off x="899592" y="184482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1502852" y="6381328"/>
            <a:ext cx="6138295" cy="369332"/>
          </a:xfrm>
          <a:prstGeom prst="rect">
            <a:avLst/>
          </a:prstGeom>
          <a:noFill/>
        </p:spPr>
        <p:txBody>
          <a:bodyPr wrap="square" rtlCol="0">
            <a:spAutoFit/>
          </a:bodyPr>
          <a:lstStyle/>
          <a:p>
            <a:r>
              <a:rPr lang="de-DE" sz="900" dirty="0"/>
              <a:t>Quelle: Herrmann 2017</a:t>
            </a:r>
          </a:p>
          <a:p>
            <a:endParaRPr lang="en-US" sz="900" i="1" dirty="0"/>
          </a:p>
        </p:txBody>
      </p:sp>
    </p:spTree>
    <p:extLst>
      <p:ext uri="{BB962C8B-B14F-4D97-AF65-F5344CB8AC3E}">
        <p14:creationId xmlns:p14="http://schemas.microsoft.com/office/powerpoint/2010/main" val="106934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9612" y="67943"/>
            <a:ext cx="7886700" cy="1325563"/>
          </a:xfrm>
        </p:spPr>
        <p:txBody>
          <a:bodyPr>
            <a:normAutofit/>
          </a:bodyPr>
          <a:lstStyle/>
          <a:p>
            <a:r>
              <a:rPr lang="de-DE" dirty="0"/>
              <a:t>(1) Risiken und Präventionsstrategien kommunizieren</a:t>
            </a:r>
          </a:p>
        </p:txBody>
      </p:sp>
      <p:graphicFrame>
        <p:nvGraphicFramePr>
          <p:cNvPr id="4" name="Diagramm 6">
            <a:extLst>
              <a:ext uri="{FF2B5EF4-FFF2-40B4-BE49-F238E27FC236}">
                <a16:creationId xmlns:a16="http://schemas.microsoft.com/office/drawing/2014/main" id="{A6E2A866-126E-44C8-974B-2E8A31EAD8A5}"/>
              </a:ext>
            </a:extLst>
          </p:cNvPr>
          <p:cNvGraphicFramePr/>
          <p:nvPr>
            <p:extLst>
              <p:ext uri="{D42A27DB-BD31-4B8C-83A1-F6EECF244321}">
                <p14:modId xmlns:p14="http://schemas.microsoft.com/office/powerpoint/2010/main" val="2236024661"/>
              </p:ext>
            </p:extLst>
          </p:nvPr>
        </p:nvGraphicFramePr>
        <p:xfrm>
          <a:off x="729612" y="1196752"/>
          <a:ext cx="8090859" cy="5296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20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57748"/>
            <a:ext cx="6675065" cy="569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487816" y="5802766"/>
            <a:ext cx="1656184" cy="830997"/>
          </a:xfrm>
          <a:prstGeom prst="rect">
            <a:avLst/>
          </a:prstGeom>
          <a:noFill/>
        </p:spPr>
        <p:txBody>
          <a:bodyPr wrap="square" rtlCol="0">
            <a:spAutoFit/>
          </a:bodyPr>
          <a:lstStyle/>
          <a:p>
            <a:r>
              <a:rPr lang="de-DE" sz="1200" dirty="0"/>
              <a:t>(Herrmann et al. Zeitschrift für Gerontologie und Geriatrie 2019)</a:t>
            </a:r>
          </a:p>
        </p:txBody>
      </p:sp>
      <p:sp>
        <p:nvSpPr>
          <p:cNvPr id="4" name="Titel 1">
            <a:extLst>
              <a:ext uri="{FF2B5EF4-FFF2-40B4-BE49-F238E27FC236}">
                <a16:creationId xmlns:a16="http://schemas.microsoft.com/office/drawing/2014/main" id="{CEA7465D-B32D-496E-A62C-798261EB72B6}"/>
              </a:ext>
            </a:extLst>
          </p:cNvPr>
          <p:cNvSpPr txBox="1">
            <a:spLocks/>
          </p:cNvSpPr>
          <p:nvPr/>
        </p:nvSpPr>
        <p:spPr>
          <a:xfrm>
            <a:off x="729612" y="326384"/>
            <a:ext cx="7802828" cy="56367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e-DE" dirty="0"/>
              <a:t>(1) Inhalte des Beratungsgesprächs</a:t>
            </a:r>
          </a:p>
        </p:txBody>
      </p:sp>
      <p:sp>
        <p:nvSpPr>
          <p:cNvPr id="3" name="Rectangle 2">
            <a:extLst>
              <a:ext uri="{FF2B5EF4-FFF2-40B4-BE49-F238E27FC236}">
                <a16:creationId xmlns:a16="http://schemas.microsoft.com/office/drawing/2014/main" id="{44BA7305-54B1-4A6D-AAB8-5C83118BAC1B}"/>
              </a:ext>
            </a:extLst>
          </p:cNvPr>
          <p:cNvSpPr/>
          <p:nvPr/>
        </p:nvSpPr>
        <p:spPr>
          <a:xfrm>
            <a:off x="827584" y="3284984"/>
            <a:ext cx="6624736" cy="7200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C7F479EA-6ABE-476A-A514-9C215E80E562}"/>
              </a:ext>
            </a:extLst>
          </p:cNvPr>
          <p:cNvSpPr txBox="1"/>
          <p:nvPr/>
        </p:nvSpPr>
        <p:spPr>
          <a:xfrm>
            <a:off x="7452320" y="2490862"/>
            <a:ext cx="1656184" cy="2308324"/>
          </a:xfrm>
          <a:prstGeom prst="rect">
            <a:avLst/>
          </a:prstGeom>
          <a:noFill/>
          <a:ln w="38100">
            <a:solidFill>
              <a:srgbClr val="C00000"/>
            </a:solidFill>
          </a:ln>
        </p:spPr>
        <p:txBody>
          <a:bodyPr wrap="square" rtlCol="0">
            <a:spAutoFit/>
          </a:bodyPr>
          <a:lstStyle/>
          <a:p>
            <a:r>
              <a:rPr lang="de-DE" dirty="0"/>
              <a:t>Oft vernachlässigt und wichtig für Ältere wg. verminderter körpereigener Wärme-regulation</a:t>
            </a:r>
          </a:p>
        </p:txBody>
      </p:sp>
    </p:spTree>
    <p:extLst>
      <p:ext uri="{BB962C8B-B14F-4D97-AF65-F5344CB8AC3E}">
        <p14:creationId xmlns:p14="http://schemas.microsoft.com/office/powerpoint/2010/main" val="20989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Handlungsfelder für Hausärzte und niedergelassenen Fachärzte</a:t>
            </a:r>
          </a:p>
        </p:txBody>
      </p:sp>
      <p:graphicFrame>
        <p:nvGraphicFramePr>
          <p:cNvPr id="9" name="Diagramm 2">
            <a:extLst>
              <a:ext uri="{FF2B5EF4-FFF2-40B4-BE49-F238E27FC236}">
                <a16:creationId xmlns:a16="http://schemas.microsoft.com/office/drawing/2014/main" id="{38D0190A-7E5D-4374-9314-4F1621D8B696}"/>
              </a:ext>
            </a:extLst>
          </p:cNvPr>
          <p:cNvGraphicFramePr/>
          <p:nvPr>
            <p:extLst>
              <p:ext uri="{D42A27DB-BD31-4B8C-83A1-F6EECF244321}">
                <p14:modId xmlns:p14="http://schemas.microsoft.com/office/powerpoint/2010/main" val="2040042044"/>
              </p:ext>
            </p:extLst>
          </p:nvPr>
        </p:nvGraphicFramePr>
        <p:xfrm>
          <a:off x="899592" y="184482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1502852" y="6381328"/>
            <a:ext cx="6138295" cy="369332"/>
          </a:xfrm>
          <a:prstGeom prst="rect">
            <a:avLst/>
          </a:prstGeom>
          <a:noFill/>
        </p:spPr>
        <p:txBody>
          <a:bodyPr wrap="square" rtlCol="0">
            <a:spAutoFit/>
          </a:bodyPr>
          <a:lstStyle/>
          <a:p>
            <a:r>
              <a:rPr lang="de-DE" sz="900" dirty="0"/>
              <a:t>Quelle: Herrmann 2017</a:t>
            </a:r>
          </a:p>
          <a:p>
            <a:endParaRPr lang="en-US" sz="900" i="1" dirty="0"/>
          </a:p>
        </p:txBody>
      </p:sp>
    </p:spTree>
    <p:extLst>
      <p:ext uri="{BB962C8B-B14F-4D97-AF65-F5344CB8AC3E}">
        <p14:creationId xmlns:p14="http://schemas.microsoft.com/office/powerpoint/2010/main" val="764279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Praxisabläufe anpassen</a:t>
            </a:r>
          </a:p>
        </p:txBody>
      </p:sp>
      <p:graphicFrame>
        <p:nvGraphicFramePr>
          <p:cNvPr id="4" name="Content Placeholder 3">
            <a:extLst>
              <a:ext uri="{FF2B5EF4-FFF2-40B4-BE49-F238E27FC236}">
                <a16:creationId xmlns:a16="http://schemas.microsoft.com/office/drawing/2014/main" id="{02670836-6626-41E2-9CCB-2864FA6BC82A}"/>
              </a:ext>
            </a:extLst>
          </p:cNvPr>
          <p:cNvGraphicFramePr>
            <a:graphicFrameLocks noGrp="1"/>
          </p:cNvGraphicFramePr>
          <p:nvPr>
            <p:ph idx="1"/>
            <p:extLst>
              <p:ext uri="{D42A27DB-BD31-4B8C-83A1-F6EECF244321}">
                <p14:modId xmlns:p14="http://schemas.microsoft.com/office/powerpoint/2010/main" val="274809053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44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Handlungsfelder für Hausärzte und niedergelassenen Fachärzte</a:t>
            </a:r>
          </a:p>
        </p:txBody>
      </p:sp>
      <p:graphicFrame>
        <p:nvGraphicFramePr>
          <p:cNvPr id="9" name="Diagramm 2">
            <a:extLst>
              <a:ext uri="{FF2B5EF4-FFF2-40B4-BE49-F238E27FC236}">
                <a16:creationId xmlns:a16="http://schemas.microsoft.com/office/drawing/2014/main" id="{38D0190A-7E5D-4374-9314-4F1621D8B696}"/>
              </a:ext>
            </a:extLst>
          </p:cNvPr>
          <p:cNvGraphicFramePr/>
          <p:nvPr>
            <p:extLst>
              <p:ext uri="{D42A27DB-BD31-4B8C-83A1-F6EECF244321}">
                <p14:modId xmlns:p14="http://schemas.microsoft.com/office/powerpoint/2010/main" val="3815155891"/>
              </p:ext>
            </p:extLst>
          </p:nvPr>
        </p:nvGraphicFramePr>
        <p:xfrm>
          <a:off x="899592" y="184482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1502852" y="6381328"/>
            <a:ext cx="6138295" cy="369332"/>
          </a:xfrm>
          <a:prstGeom prst="rect">
            <a:avLst/>
          </a:prstGeom>
          <a:noFill/>
        </p:spPr>
        <p:txBody>
          <a:bodyPr wrap="square" rtlCol="0">
            <a:spAutoFit/>
          </a:bodyPr>
          <a:lstStyle/>
          <a:p>
            <a:r>
              <a:rPr lang="de-DE" sz="900" dirty="0"/>
              <a:t>Quelle: Herrmann 2017</a:t>
            </a:r>
          </a:p>
          <a:p>
            <a:endParaRPr lang="en-US" sz="900" i="1" dirty="0"/>
          </a:p>
        </p:txBody>
      </p:sp>
    </p:spTree>
    <p:extLst>
      <p:ext uri="{BB962C8B-B14F-4D97-AF65-F5344CB8AC3E}">
        <p14:creationId xmlns:p14="http://schemas.microsoft.com/office/powerpoint/2010/main" val="272372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6632"/>
            <a:ext cx="7886700" cy="1325563"/>
          </a:xfrm>
        </p:spPr>
        <p:txBody>
          <a:bodyPr/>
          <a:lstStyle/>
          <a:p>
            <a:r>
              <a:rPr lang="de-DE" dirty="0"/>
              <a:t>Einflussmöglichkeiten von Hitze auf Arzneimitteltherapie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88" y="1329879"/>
            <a:ext cx="6560425" cy="541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1">
            <a:extLst>
              <a:ext uri="{FF2B5EF4-FFF2-40B4-BE49-F238E27FC236}">
                <a16:creationId xmlns:a16="http://schemas.microsoft.com/office/drawing/2014/main" id="{581E18A8-C6A8-4BF1-B2BD-4F046BA8E0E3}"/>
              </a:ext>
            </a:extLst>
          </p:cNvPr>
          <p:cNvSpPr txBox="1"/>
          <p:nvPr/>
        </p:nvSpPr>
        <p:spPr>
          <a:xfrm>
            <a:off x="7487816" y="5802766"/>
            <a:ext cx="1656184" cy="830997"/>
          </a:xfrm>
          <a:prstGeom prst="rect">
            <a:avLst/>
          </a:prstGeom>
          <a:noFill/>
        </p:spPr>
        <p:txBody>
          <a:bodyPr wrap="square" rtlCol="0">
            <a:spAutoFit/>
          </a:bodyPr>
          <a:lstStyle/>
          <a:p>
            <a:r>
              <a:rPr lang="de-DE" sz="1200" dirty="0"/>
              <a:t>(Herrmann et al. Zeitschrift für Gerontologie und Geriatrie 2019)</a:t>
            </a:r>
          </a:p>
        </p:txBody>
      </p:sp>
    </p:spTree>
    <p:extLst>
      <p:ext uri="{BB962C8B-B14F-4D97-AF65-F5344CB8AC3E}">
        <p14:creationId xmlns:p14="http://schemas.microsoft.com/office/powerpoint/2010/main" val="393410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Einflussmöglichkeit 1: Lagerungsfähigkeit</a:t>
            </a:r>
          </a:p>
        </p:txBody>
      </p:sp>
      <p:graphicFrame>
        <p:nvGraphicFramePr>
          <p:cNvPr id="4" name="Content Placeholder 3">
            <a:extLst>
              <a:ext uri="{FF2B5EF4-FFF2-40B4-BE49-F238E27FC236}">
                <a16:creationId xmlns:a16="http://schemas.microsoft.com/office/drawing/2014/main" id="{129B1A8A-4EB5-4C25-BEE5-B92A2F1B4BA0}"/>
              </a:ext>
            </a:extLst>
          </p:cNvPr>
          <p:cNvGraphicFramePr>
            <a:graphicFrameLocks noGrp="1"/>
          </p:cNvGraphicFramePr>
          <p:nvPr>
            <p:ph idx="1"/>
            <p:extLst>
              <p:ext uri="{D42A27DB-BD31-4B8C-83A1-F6EECF244321}">
                <p14:modId xmlns:p14="http://schemas.microsoft.com/office/powerpoint/2010/main" val="3511643223"/>
              </p:ext>
            </p:extLst>
          </p:nvPr>
        </p:nvGraphicFramePr>
        <p:xfrm>
          <a:off x="650150" y="1556792"/>
          <a:ext cx="8075240"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51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Einflussmöglichkeit 2: Dekompensation bestehender Krankheiten</a:t>
            </a:r>
            <a:endParaRPr lang="de-DE" dirty="0"/>
          </a:p>
        </p:txBody>
      </p:sp>
      <p:graphicFrame>
        <p:nvGraphicFramePr>
          <p:cNvPr id="4" name="Content Placeholder 3">
            <a:extLst>
              <a:ext uri="{FF2B5EF4-FFF2-40B4-BE49-F238E27FC236}">
                <a16:creationId xmlns:a16="http://schemas.microsoft.com/office/drawing/2014/main" id="{5461F5D8-6093-48B2-B725-000221A877FD}"/>
              </a:ext>
            </a:extLst>
          </p:cNvPr>
          <p:cNvGraphicFramePr>
            <a:graphicFrameLocks noGrp="1"/>
          </p:cNvGraphicFramePr>
          <p:nvPr>
            <p:ph idx="1"/>
            <p:extLst>
              <p:ext uri="{D42A27DB-BD31-4B8C-83A1-F6EECF244321}">
                <p14:modId xmlns:p14="http://schemas.microsoft.com/office/powerpoint/2010/main" val="1780592537"/>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01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E625-E7CE-4E01-8591-C9CBD2640E5F}"/>
              </a:ext>
            </a:extLst>
          </p:cNvPr>
          <p:cNvSpPr>
            <a:spLocks noGrp="1"/>
          </p:cNvSpPr>
          <p:nvPr>
            <p:ph type="title"/>
          </p:nvPr>
        </p:nvSpPr>
        <p:spPr/>
        <p:txBody>
          <a:bodyPr>
            <a:normAutofit/>
          </a:bodyPr>
          <a:lstStyle/>
          <a:p>
            <a:r>
              <a:rPr lang="de-DE" dirty="0"/>
              <a:t>Hitzebedingte Gesundheitsschäden und Risikofaktoren</a:t>
            </a:r>
          </a:p>
        </p:txBody>
      </p:sp>
      <p:graphicFrame>
        <p:nvGraphicFramePr>
          <p:cNvPr id="4" name="Diagramm 6">
            <a:extLst>
              <a:ext uri="{FF2B5EF4-FFF2-40B4-BE49-F238E27FC236}">
                <a16:creationId xmlns:a16="http://schemas.microsoft.com/office/drawing/2014/main" id="{4C6FA4C9-37D4-4311-A363-542B4CAB45E6}"/>
              </a:ext>
            </a:extLst>
          </p:cNvPr>
          <p:cNvGraphicFramePr>
            <a:graphicFrameLocks noGrp="1"/>
          </p:cNvGraphicFramePr>
          <p:nvPr>
            <p:ph idx="1"/>
            <p:extLst>
              <p:ext uri="{D42A27DB-BD31-4B8C-83A1-F6EECF244321}">
                <p14:modId xmlns:p14="http://schemas.microsoft.com/office/powerpoint/2010/main" val="701045276"/>
              </p:ext>
            </p:extLst>
          </p:nvPr>
        </p:nvGraphicFramePr>
        <p:xfrm>
          <a:off x="457200" y="1628800"/>
          <a:ext cx="8229600"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23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Einflussmöglichkeit 3: Störung von körpereigenen Abkühlungsmechanismen</a:t>
            </a:r>
          </a:p>
        </p:txBody>
      </p:sp>
      <p:graphicFrame>
        <p:nvGraphicFramePr>
          <p:cNvPr id="4" name="Content Placeholder 3">
            <a:extLst>
              <a:ext uri="{FF2B5EF4-FFF2-40B4-BE49-F238E27FC236}">
                <a16:creationId xmlns:a16="http://schemas.microsoft.com/office/drawing/2014/main" id="{084A8443-00AE-4158-87AE-4D6170101BDD}"/>
              </a:ext>
            </a:extLst>
          </p:cNvPr>
          <p:cNvGraphicFramePr>
            <a:graphicFrameLocks noGrp="1"/>
          </p:cNvGraphicFramePr>
          <p:nvPr>
            <p:ph idx="1"/>
            <p:extLst>
              <p:ext uri="{D42A27DB-BD31-4B8C-83A1-F6EECF244321}">
                <p14:modId xmlns:p14="http://schemas.microsoft.com/office/powerpoint/2010/main" val="1936563449"/>
              </p:ext>
            </p:extLst>
          </p:nvPr>
        </p:nvGraphicFramePr>
        <p:xfrm>
          <a:off x="628650" y="1690689"/>
          <a:ext cx="7886700" cy="369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C8DA903-884C-496D-91D5-91122EFD2CA2}"/>
              </a:ext>
            </a:extLst>
          </p:cNvPr>
          <p:cNvSpPr txBox="1"/>
          <p:nvPr/>
        </p:nvSpPr>
        <p:spPr>
          <a:xfrm>
            <a:off x="1187624" y="5516578"/>
            <a:ext cx="7272808" cy="1015663"/>
          </a:xfrm>
          <a:prstGeom prst="rect">
            <a:avLst/>
          </a:prstGeom>
          <a:noFill/>
        </p:spPr>
        <p:txBody>
          <a:bodyPr wrap="square" rtlCol="0">
            <a:spAutoFit/>
          </a:bodyPr>
          <a:lstStyle/>
          <a:p>
            <a:r>
              <a:rPr lang="de-DE" sz="2000" dirty="0"/>
              <a:t>Viele psychotrope Substanzen sind risikoreich, insbesondere wenn sie anticholinerg oder sedierend wirken. Daher: Wachsame Begleitung von betroffenen Patienten.</a:t>
            </a:r>
          </a:p>
        </p:txBody>
      </p:sp>
      <p:sp>
        <p:nvSpPr>
          <p:cNvPr id="6" name="Arrow: Right 5">
            <a:extLst>
              <a:ext uri="{FF2B5EF4-FFF2-40B4-BE49-F238E27FC236}">
                <a16:creationId xmlns:a16="http://schemas.microsoft.com/office/drawing/2014/main" id="{18AB0C20-72F5-49D8-B64A-0F0FB67ADCEA}"/>
              </a:ext>
            </a:extLst>
          </p:cNvPr>
          <p:cNvSpPr/>
          <p:nvPr/>
        </p:nvSpPr>
        <p:spPr>
          <a:xfrm>
            <a:off x="628650" y="5589240"/>
            <a:ext cx="414958" cy="903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316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Einflussmöglichkeit 4: Änderung der Pharmakokinetik</a:t>
            </a:r>
          </a:p>
        </p:txBody>
      </p:sp>
      <p:graphicFrame>
        <p:nvGraphicFramePr>
          <p:cNvPr id="4" name="Content Placeholder 3">
            <a:extLst>
              <a:ext uri="{FF2B5EF4-FFF2-40B4-BE49-F238E27FC236}">
                <a16:creationId xmlns:a16="http://schemas.microsoft.com/office/drawing/2014/main" id="{590032B2-B8AC-406C-9EE5-9E0BCFC26007}"/>
              </a:ext>
            </a:extLst>
          </p:cNvPr>
          <p:cNvGraphicFramePr>
            <a:graphicFrameLocks noGrp="1"/>
          </p:cNvGraphicFramePr>
          <p:nvPr>
            <p:ph idx="1"/>
            <p:extLst>
              <p:ext uri="{D42A27DB-BD31-4B8C-83A1-F6EECF244321}">
                <p14:modId xmlns:p14="http://schemas.microsoft.com/office/powerpoint/2010/main" val="29203543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55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Zusammenfassung</a:t>
            </a:r>
          </a:p>
        </p:txBody>
      </p:sp>
      <p:sp>
        <p:nvSpPr>
          <p:cNvPr id="3" name="Inhaltsplatzhalter 2"/>
          <p:cNvSpPr>
            <a:spLocks noGrp="1"/>
          </p:cNvSpPr>
          <p:nvPr>
            <p:ph idx="1"/>
          </p:nvPr>
        </p:nvSpPr>
        <p:spPr/>
        <p:txBody>
          <a:bodyPr>
            <a:normAutofit/>
          </a:bodyPr>
          <a:lstStyle/>
          <a:p>
            <a:r>
              <a:rPr lang="de-DE" sz="2400" dirty="0"/>
              <a:t>Risikopatienten sollten während Hitzewellen bezüglich ihrer Medikation besonders sorgsam überwacht werden</a:t>
            </a:r>
          </a:p>
          <a:p>
            <a:r>
              <a:rPr lang="de-DE" sz="2400" dirty="0"/>
              <a:t>Ziele: Ausscheidungsstörungen erkennen und kritische Arzneimittel ggf. rechtzeitig absetzen, pausieren oder in der Dosis reduzieren</a:t>
            </a:r>
          </a:p>
          <a:p>
            <a:r>
              <a:rPr lang="de-DE" sz="2400" dirty="0"/>
              <a:t>Besonders kritische Substanzklassen sind </a:t>
            </a:r>
          </a:p>
          <a:p>
            <a:pPr lvl="1"/>
            <a:r>
              <a:rPr lang="de-DE" sz="2000" dirty="0"/>
              <a:t>Diuretika</a:t>
            </a:r>
          </a:p>
          <a:p>
            <a:pPr lvl="1"/>
            <a:r>
              <a:rPr lang="de-DE" sz="2000" dirty="0"/>
              <a:t>Anticholinerge Stoffe </a:t>
            </a:r>
          </a:p>
          <a:p>
            <a:pPr lvl="1"/>
            <a:r>
              <a:rPr lang="de-DE" sz="2000" dirty="0"/>
              <a:t>Sedativa</a:t>
            </a:r>
          </a:p>
          <a:p>
            <a:pPr lvl="1"/>
            <a:r>
              <a:rPr lang="de-DE" sz="2000" dirty="0"/>
              <a:t>Opioide</a:t>
            </a:r>
          </a:p>
        </p:txBody>
      </p:sp>
    </p:spTree>
    <p:extLst>
      <p:ext uri="{BB962C8B-B14F-4D97-AF65-F5344CB8AC3E}">
        <p14:creationId xmlns:p14="http://schemas.microsoft.com/office/powerpoint/2010/main" val="184720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07D1-A5FD-419B-90D5-A641550F7B56}"/>
              </a:ext>
            </a:extLst>
          </p:cNvPr>
          <p:cNvSpPr>
            <a:spLocks noGrp="1"/>
          </p:cNvSpPr>
          <p:nvPr>
            <p:ph type="title"/>
          </p:nvPr>
        </p:nvSpPr>
        <p:spPr>
          <a:xfrm>
            <a:off x="395536" y="365126"/>
            <a:ext cx="8748464" cy="1325563"/>
          </a:xfrm>
        </p:spPr>
        <p:txBody>
          <a:bodyPr>
            <a:normAutofit/>
          </a:bodyPr>
          <a:lstStyle/>
          <a:p>
            <a:r>
              <a:rPr lang="de-DE" dirty="0"/>
              <a:t>Beispielarzneistoffe – aktuelle Tabelle unter:</a:t>
            </a:r>
            <a:br>
              <a:rPr lang="de-DE" dirty="0"/>
            </a:br>
            <a:r>
              <a:rPr lang="de-DE" sz="2200" u="sng" dirty="0">
                <a:hlinkClick r:id="rId2"/>
              </a:rPr>
              <a:t>https://dosing.de/Hitze/Medikamentenmanagement_bei_Hitzewellen.pdf</a:t>
            </a:r>
            <a:endParaRPr lang="de-DE" dirty="0"/>
          </a:p>
        </p:txBody>
      </p:sp>
      <p:sp>
        <p:nvSpPr>
          <p:cNvPr id="3" name="Content Placeholder 2">
            <a:extLst>
              <a:ext uri="{FF2B5EF4-FFF2-40B4-BE49-F238E27FC236}">
                <a16:creationId xmlns:a16="http://schemas.microsoft.com/office/drawing/2014/main" id="{F084204D-E6CD-45B9-A08F-17E447EA3423}"/>
              </a:ext>
            </a:extLst>
          </p:cNvPr>
          <p:cNvSpPr>
            <a:spLocks noGrp="1"/>
          </p:cNvSpPr>
          <p:nvPr>
            <p:ph idx="1"/>
          </p:nvPr>
        </p:nvSpPr>
        <p:spPr/>
        <p:txBody>
          <a:bodyPr/>
          <a:lstStyle/>
          <a:p>
            <a:endParaRPr lang="de-DE" dirty="0"/>
          </a:p>
        </p:txBody>
      </p:sp>
      <p:pic>
        <p:nvPicPr>
          <p:cNvPr id="4" name="Picture 3">
            <a:extLst>
              <a:ext uri="{FF2B5EF4-FFF2-40B4-BE49-F238E27FC236}">
                <a16:creationId xmlns:a16="http://schemas.microsoft.com/office/drawing/2014/main" id="{2B9EB2A1-427D-4D9B-AE74-580AE9EB3C5E}"/>
              </a:ext>
            </a:extLst>
          </p:cNvPr>
          <p:cNvPicPr>
            <a:picLocks noChangeAspect="1"/>
          </p:cNvPicPr>
          <p:nvPr/>
        </p:nvPicPr>
        <p:blipFill rotWithShape="1">
          <a:blip r:embed="rId3"/>
          <a:srcRect l="10625" t="14564" r="16138" b="5962"/>
          <a:stretch/>
        </p:blipFill>
        <p:spPr>
          <a:xfrm>
            <a:off x="2840" y="1596331"/>
            <a:ext cx="9038243" cy="5261669"/>
          </a:xfrm>
          <a:prstGeom prst="rect">
            <a:avLst/>
          </a:prstGeom>
        </p:spPr>
      </p:pic>
    </p:spTree>
    <p:extLst>
      <p:ext uri="{BB962C8B-B14F-4D97-AF65-F5344CB8AC3E}">
        <p14:creationId xmlns:p14="http://schemas.microsoft.com/office/powerpoint/2010/main" val="300306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Handlungsfelder für Hausärzte und niedergelassenen Fachärzte</a:t>
            </a:r>
          </a:p>
        </p:txBody>
      </p:sp>
      <p:graphicFrame>
        <p:nvGraphicFramePr>
          <p:cNvPr id="9" name="Diagramm 2">
            <a:extLst>
              <a:ext uri="{FF2B5EF4-FFF2-40B4-BE49-F238E27FC236}">
                <a16:creationId xmlns:a16="http://schemas.microsoft.com/office/drawing/2014/main" id="{38D0190A-7E5D-4374-9314-4F1621D8B696}"/>
              </a:ext>
            </a:extLst>
          </p:cNvPr>
          <p:cNvGraphicFramePr/>
          <p:nvPr>
            <p:extLst>
              <p:ext uri="{D42A27DB-BD31-4B8C-83A1-F6EECF244321}">
                <p14:modId xmlns:p14="http://schemas.microsoft.com/office/powerpoint/2010/main" val="3318948096"/>
              </p:ext>
            </p:extLst>
          </p:nvPr>
        </p:nvGraphicFramePr>
        <p:xfrm>
          <a:off x="899592" y="184482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1502852" y="6381328"/>
            <a:ext cx="6138295" cy="369332"/>
          </a:xfrm>
          <a:prstGeom prst="rect">
            <a:avLst/>
          </a:prstGeom>
          <a:noFill/>
        </p:spPr>
        <p:txBody>
          <a:bodyPr wrap="square" rtlCol="0">
            <a:spAutoFit/>
          </a:bodyPr>
          <a:lstStyle/>
          <a:p>
            <a:r>
              <a:rPr lang="de-DE" sz="900" dirty="0"/>
              <a:t>Quelle: Herrmann 2017</a:t>
            </a:r>
          </a:p>
          <a:p>
            <a:endParaRPr lang="en-US" sz="900" i="1" dirty="0"/>
          </a:p>
        </p:txBody>
      </p:sp>
    </p:spTree>
    <p:extLst>
      <p:ext uri="{BB962C8B-B14F-4D97-AF65-F5344CB8AC3E}">
        <p14:creationId xmlns:p14="http://schemas.microsoft.com/office/powerpoint/2010/main" val="409475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656184"/>
          </a:xfrm>
        </p:spPr>
        <p:txBody>
          <a:bodyPr>
            <a:normAutofit/>
          </a:bodyPr>
          <a:lstStyle/>
          <a:p>
            <a:r>
              <a:rPr lang="de-DE" dirty="0"/>
              <a:t>(4) Proaktiv mit Risikopatienten Kontakt aufnehmen </a:t>
            </a:r>
            <a:br>
              <a:rPr lang="de-DE" dirty="0"/>
            </a:br>
            <a:endParaRPr lang="de-DE" dirty="0"/>
          </a:p>
        </p:txBody>
      </p:sp>
      <p:graphicFrame>
        <p:nvGraphicFramePr>
          <p:cNvPr id="4" name="Content Placeholder 3">
            <a:extLst>
              <a:ext uri="{FF2B5EF4-FFF2-40B4-BE49-F238E27FC236}">
                <a16:creationId xmlns:a16="http://schemas.microsoft.com/office/drawing/2014/main" id="{01F8741F-D22C-4A34-8660-5386A755DE1C}"/>
              </a:ext>
            </a:extLst>
          </p:cNvPr>
          <p:cNvGraphicFramePr>
            <a:graphicFrameLocks noGrp="1"/>
          </p:cNvGraphicFramePr>
          <p:nvPr>
            <p:ph idx="1"/>
            <p:extLst>
              <p:ext uri="{D42A27DB-BD31-4B8C-83A1-F6EECF244321}">
                <p14:modId xmlns:p14="http://schemas.microsoft.com/office/powerpoint/2010/main" val="1600436215"/>
              </p:ext>
            </p:extLst>
          </p:nvPr>
        </p:nvGraphicFramePr>
        <p:xfrm>
          <a:off x="457200" y="1124744"/>
          <a:ext cx="843528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63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E625-E7CE-4E01-8591-C9CBD2640E5F}"/>
              </a:ext>
            </a:extLst>
          </p:cNvPr>
          <p:cNvSpPr>
            <a:spLocks noGrp="1"/>
          </p:cNvSpPr>
          <p:nvPr>
            <p:ph type="title"/>
          </p:nvPr>
        </p:nvSpPr>
        <p:spPr/>
        <p:txBody>
          <a:bodyPr/>
          <a:lstStyle/>
          <a:p>
            <a:r>
              <a:rPr lang="de-DE" dirty="0"/>
              <a:t>Fazit für die Praxis</a:t>
            </a:r>
          </a:p>
        </p:txBody>
      </p:sp>
      <p:graphicFrame>
        <p:nvGraphicFramePr>
          <p:cNvPr id="4" name="Diagramm 6">
            <a:extLst>
              <a:ext uri="{FF2B5EF4-FFF2-40B4-BE49-F238E27FC236}">
                <a16:creationId xmlns:a16="http://schemas.microsoft.com/office/drawing/2014/main" id="{4C6FA4C9-37D4-4311-A363-542B4CAB45E6}"/>
              </a:ext>
            </a:extLst>
          </p:cNvPr>
          <p:cNvGraphicFramePr>
            <a:graphicFrameLocks noGrp="1"/>
          </p:cNvGraphicFramePr>
          <p:nvPr>
            <p:ph idx="1"/>
            <p:extLst>
              <p:ext uri="{D42A27DB-BD31-4B8C-83A1-F6EECF244321}">
                <p14:modId xmlns:p14="http://schemas.microsoft.com/office/powerpoint/2010/main" val="1762001511"/>
              </p:ext>
            </p:extLst>
          </p:nvPr>
        </p:nvGraphicFramePr>
        <p:xfrm>
          <a:off x="457200" y="1628800"/>
          <a:ext cx="8229600"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99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Fazit 1: Risiken</a:t>
            </a:r>
          </a:p>
        </p:txBody>
      </p:sp>
      <p:graphicFrame>
        <p:nvGraphicFramePr>
          <p:cNvPr id="4" name="Content Placeholder 3">
            <a:extLst>
              <a:ext uri="{FF2B5EF4-FFF2-40B4-BE49-F238E27FC236}">
                <a16:creationId xmlns:a16="http://schemas.microsoft.com/office/drawing/2014/main" id="{8F4E1A61-D08E-4144-BAB3-30E40EA0966E}"/>
              </a:ext>
            </a:extLst>
          </p:cNvPr>
          <p:cNvGraphicFramePr>
            <a:graphicFrameLocks noGrp="1"/>
          </p:cNvGraphicFramePr>
          <p:nvPr>
            <p:ph idx="1"/>
            <p:extLst>
              <p:ext uri="{D42A27DB-BD31-4B8C-83A1-F6EECF244321}">
                <p14:modId xmlns:p14="http://schemas.microsoft.com/office/powerpoint/2010/main" val="2958944669"/>
              </p:ext>
            </p:extLst>
          </p:nvPr>
        </p:nvGraphicFramePr>
        <p:xfrm>
          <a:off x="0" y="548680"/>
          <a:ext cx="8892480" cy="6232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784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6C07EF-3D4E-4D74-87A0-385860F4F54F}"/>
              </a:ext>
            </a:extLst>
          </p:cNvPr>
          <p:cNvGraphicFramePr>
            <a:graphicFrameLocks noGrp="1"/>
          </p:cNvGraphicFramePr>
          <p:nvPr>
            <p:ph idx="1"/>
            <p:extLst>
              <p:ext uri="{D42A27DB-BD31-4B8C-83A1-F6EECF244321}">
                <p14:modId xmlns:p14="http://schemas.microsoft.com/office/powerpoint/2010/main" val="4290409866"/>
              </p:ext>
            </p:extLst>
          </p:nvPr>
        </p:nvGraphicFramePr>
        <p:xfrm>
          <a:off x="95943" y="260648"/>
          <a:ext cx="9048057"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E296531-3D51-4A29-B127-7F82BDB07FE0}"/>
              </a:ext>
            </a:extLst>
          </p:cNvPr>
          <p:cNvSpPr>
            <a:spLocks noGrp="1"/>
          </p:cNvSpPr>
          <p:nvPr>
            <p:ph type="title"/>
          </p:nvPr>
        </p:nvSpPr>
        <p:spPr>
          <a:xfrm>
            <a:off x="251520" y="404664"/>
            <a:ext cx="7886700" cy="1325563"/>
          </a:xfrm>
        </p:spPr>
        <p:txBody>
          <a:bodyPr/>
          <a:lstStyle/>
          <a:p>
            <a:r>
              <a:rPr lang="de-DE" b="1" dirty="0"/>
              <a:t>Fazit 2: Hitzeaktionspläne</a:t>
            </a:r>
          </a:p>
        </p:txBody>
      </p:sp>
    </p:spTree>
    <p:extLst>
      <p:ext uri="{BB962C8B-B14F-4D97-AF65-F5344CB8AC3E}">
        <p14:creationId xmlns:p14="http://schemas.microsoft.com/office/powerpoint/2010/main" val="299074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Fazit 3: Ärztliche              Handlungsmöglichkeiten</a:t>
            </a:r>
          </a:p>
        </p:txBody>
      </p:sp>
      <p:graphicFrame>
        <p:nvGraphicFramePr>
          <p:cNvPr id="4" name="Content Placeholder 3">
            <a:extLst>
              <a:ext uri="{FF2B5EF4-FFF2-40B4-BE49-F238E27FC236}">
                <a16:creationId xmlns:a16="http://schemas.microsoft.com/office/drawing/2014/main" id="{0EF62FB4-DA9C-4D40-A1BD-8CC1E3669F0A}"/>
              </a:ext>
            </a:extLst>
          </p:cNvPr>
          <p:cNvGraphicFramePr>
            <a:graphicFrameLocks noGrp="1"/>
          </p:cNvGraphicFramePr>
          <p:nvPr>
            <p:ph idx="1"/>
            <p:extLst>
              <p:ext uri="{D42A27DB-BD31-4B8C-83A1-F6EECF244321}">
                <p14:modId xmlns:p14="http://schemas.microsoft.com/office/powerpoint/2010/main" val="4163594443"/>
              </p:ext>
            </p:extLst>
          </p:nvPr>
        </p:nvGraphicFramePr>
        <p:xfrm>
          <a:off x="755576" y="1000929"/>
          <a:ext cx="7886700" cy="551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53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7F01-1839-4D69-99B1-F4A9D6E75DED}"/>
              </a:ext>
            </a:extLst>
          </p:cNvPr>
          <p:cNvSpPr>
            <a:spLocks noGrp="1"/>
          </p:cNvSpPr>
          <p:nvPr>
            <p:ph type="title"/>
          </p:nvPr>
        </p:nvSpPr>
        <p:spPr/>
        <p:txBody>
          <a:bodyPr>
            <a:normAutofit/>
          </a:bodyPr>
          <a:lstStyle/>
          <a:p>
            <a:r>
              <a:rPr lang="de-DE" dirty="0"/>
              <a:t>Allgemeiner Zusammenhang zwischen Hitze und Mortalität</a:t>
            </a:r>
          </a:p>
        </p:txBody>
      </p:sp>
      <p:pic>
        <p:nvPicPr>
          <p:cNvPr id="4" name="Picture 2" descr="C:\Daten\Promotion\IPH\nationalclimateassessment_Hamburg_12.03.13\Beiträge\Gesundheitsbeeitnrächtigung durch Hitze\Abb1 Temp_MortalitätKurve.jpg">
            <a:extLst>
              <a:ext uri="{FF2B5EF4-FFF2-40B4-BE49-F238E27FC236}">
                <a16:creationId xmlns:a16="http://schemas.microsoft.com/office/drawing/2014/main" id="{29FC6E75-E62F-4C27-9BBE-FECDA1F35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75656" y="1656694"/>
            <a:ext cx="5935662" cy="4129088"/>
          </a:xfrm>
          <a:prstGeom prst="rect">
            <a:avLst/>
          </a:prstGeom>
        </p:spPr>
      </p:pic>
      <p:sp>
        <p:nvSpPr>
          <p:cNvPr id="5" name="Textfeld 1">
            <a:extLst>
              <a:ext uri="{FF2B5EF4-FFF2-40B4-BE49-F238E27FC236}">
                <a16:creationId xmlns:a16="http://schemas.microsoft.com/office/drawing/2014/main" id="{6C118751-6094-4E72-9066-71A8B73175A6}"/>
              </a:ext>
            </a:extLst>
          </p:cNvPr>
          <p:cNvSpPr txBox="1">
            <a:spLocks noChangeArrowheads="1"/>
          </p:cNvSpPr>
          <p:nvPr/>
        </p:nvSpPr>
        <p:spPr bwMode="auto">
          <a:xfrm>
            <a:off x="541337" y="6021288"/>
            <a:ext cx="806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200" dirty="0" err="1">
                <a:solidFill>
                  <a:schemeClr val="tx1"/>
                </a:solidFill>
                <a:cs typeface="ヒラギノ角ゴ Pro W3"/>
              </a:rPr>
              <a:t>Abbildung</a:t>
            </a:r>
            <a:r>
              <a:rPr lang="en-US" altLang="en-US" sz="1200" dirty="0">
                <a:solidFill>
                  <a:schemeClr val="tx1"/>
                </a:solidFill>
                <a:cs typeface="ヒラギノ角ゴ Pro W3"/>
              </a:rPr>
              <a:t> von </a:t>
            </a:r>
            <a:r>
              <a:rPr lang="en-US" altLang="en-US" sz="1200" dirty="0" err="1">
                <a:solidFill>
                  <a:schemeClr val="tx1"/>
                </a:solidFill>
                <a:cs typeface="ヒラギノ角ゴ Pro W3"/>
              </a:rPr>
              <a:t>Endlicher</a:t>
            </a:r>
            <a:r>
              <a:rPr lang="en-US" altLang="en-US" sz="1200" dirty="0">
                <a:solidFill>
                  <a:schemeClr val="tx1"/>
                </a:solidFill>
                <a:cs typeface="ヒラギノ角ゴ Pro W3"/>
              </a:rPr>
              <a:t> W. </a:t>
            </a:r>
            <a:r>
              <a:rPr lang="de-DE" altLang="en-US" sz="1200" dirty="0">
                <a:solidFill>
                  <a:schemeClr val="tx1"/>
                </a:solidFill>
                <a:cs typeface="ヒラギノ角ゴ Pro W3"/>
              </a:rPr>
              <a:t>In: Guy P. </a:t>
            </a:r>
            <a:r>
              <a:rPr lang="de-DE" altLang="en-US" sz="1200" dirty="0" err="1">
                <a:solidFill>
                  <a:schemeClr val="tx1"/>
                </a:solidFill>
                <a:cs typeface="ヒラギノ角ゴ Pro W3"/>
              </a:rPr>
              <a:t>Brasseur</a:t>
            </a:r>
            <a:r>
              <a:rPr lang="de-DE" altLang="en-US" sz="1200" dirty="0">
                <a:solidFill>
                  <a:schemeClr val="tx1"/>
                </a:solidFill>
                <a:cs typeface="ヒラギノ角ゴ Pro W3"/>
              </a:rPr>
              <a:t>, Daniela Jacob, Susanne Schuck-Zöller (</a:t>
            </a:r>
            <a:r>
              <a:rPr lang="de-DE" altLang="en-US" sz="1200" dirty="0" err="1">
                <a:solidFill>
                  <a:schemeClr val="tx1"/>
                </a:solidFill>
                <a:cs typeface="ヒラギノ角ゴ Pro W3"/>
              </a:rPr>
              <a:t>Hrgs</a:t>
            </a:r>
            <a:r>
              <a:rPr lang="de-DE" altLang="en-US" sz="1200" dirty="0">
                <a:solidFill>
                  <a:schemeClr val="tx1"/>
                </a:solidFill>
                <a:cs typeface="ヒラギノ角ゴ Pro W3"/>
              </a:rPr>
              <a:t>) (2016): Klimawandel in Deutschland. Entwicklung, Folgen, Risiken und Perspektiven. ca. 350 S., über 100 Abb., Berlin Heidelberg. DOI 10.1007/978-3-662-50397-3</a:t>
            </a:r>
            <a:endParaRPr lang="en-US" altLang="en-US" sz="1200" dirty="0">
              <a:solidFill>
                <a:schemeClr val="tx1"/>
              </a:solidFill>
              <a:cs typeface="ヒラギノ角ゴ Pro W3"/>
            </a:endParaRPr>
          </a:p>
        </p:txBody>
      </p:sp>
    </p:spTree>
    <p:extLst>
      <p:ext uri="{BB962C8B-B14F-4D97-AF65-F5344CB8AC3E}">
        <p14:creationId xmlns:p14="http://schemas.microsoft.com/office/powerpoint/2010/main" val="3578384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Fazit 4: Medikamenten-</a:t>
            </a:r>
            <a:br>
              <a:rPr lang="de-DE" b="1" dirty="0"/>
            </a:br>
            <a:r>
              <a:rPr lang="de-DE" b="1" dirty="0" err="1"/>
              <a:t>anpassung</a:t>
            </a:r>
            <a:endParaRPr lang="de-DE" b="1" dirty="0"/>
          </a:p>
        </p:txBody>
      </p:sp>
      <p:graphicFrame>
        <p:nvGraphicFramePr>
          <p:cNvPr id="4" name="Content Placeholder 3">
            <a:extLst>
              <a:ext uri="{FF2B5EF4-FFF2-40B4-BE49-F238E27FC236}">
                <a16:creationId xmlns:a16="http://schemas.microsoft.com/office/drawing/2014/main" id="{77807C5D-C4A0-47A2-AAFC-84A9574D4334}"/>
              </a:ext>
            </a:extLst>
          </p:cNvPr>
          <p:cNvGraphicFramePr>
            <a:graphicFrameLocks noGrp="1"/>
          </p:cNvGraphicFramePr>
          <p:nvPr>
            <p:ph idx="1"/>
            <p:extLst>
              <p:ext uri="{D42A27DB-BD31-4B8C-83A1-F6EECF244321}">
                <p14:modId xmlns:p14="http://schemas.microsoft.com/office/powerpoint/2010/main" val="2779542956"/>
              </p:ext>
            </p:extLst>
          </p:nvPr>
        </p:nvGraphicFramePr>
        <p:xfrm>
          <a:off x="628650" y="476672"/>
          <a:ext cx="811981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02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67B0-520B-4799-87A8-DBC8C6E678CF}"/>
              </a:ext>
            </a:extLst>
          </p:cNvPr>
          <p:cNvSpPr>
            <a:spLocks noGrp="1"/>
          </p:cNvSpPr>
          <p:nvPr>
            <p:ph type="title"/>
          </p:nvPr>
        </p:nvSpPr>
        <p:spPr/>
        <p:txBody>
          <a:bodyPr/>
          <a:lstStyle/>
          <a:p>
            <a:r>
              <a:rPr lang="de-DE" dirty="0"/>
              <a:t>Anzahl der hitzebedingten Todesfälle in Deutschland 2001-2015 (Übersterblichkeit)</a:t>
            </a:r>
          </a:p>
        </p:txBody>
      </p:sp>
      <p:sp>
        <p:nvSpPr>
          <p:cNvPr id="4" name="Rectangle 3">
            <a:extLst>
              <a:ext uri="{FF2B5EF4-FFF2-40B4-BE49-F238E27FC236}">
                <a16:creationId xmlns:a16="http://schemas.microsoft.com/office/drawing/2014/main" id="{CA9C7A8B-2691-480F-8606-F38A45074755}"/>
              </a:ext>
            </a:extLst>
          </p:cNvPr>
          <p:cNvSpPr/>
          <p:nvPr/>
        </p:nvSpPr>
        <p:spPr>
          <a:xfrm>
            <a:off x="628650" y="6012003"/>
            <a:ext cx="8284002" cy="369332"/>
          </a:xfrm>
          <a:prstGeom prst="rect">
            <a:avLst/>
          </a:prstGeom>
        </p:spPr>
        <p:txBody>
          <a:bodyPr wrap="square">
            <a:spAutoFit/>
          </a:bodyPr>
          <a:lstStyle/>
          <a:p>
            <a:pPr>
              <a:spcAft>
                <a:spcPts val="0"/>
              </a:spcAft>
            </a:pPr>
            <a:r>
              <a:rPr lang="en-GB" dirty="0" err="1">
                <a:latin typeface="Calibri" panose="020F0502020204030204" pitchFamily="34" charset="0"/>
                <a:ea typeface="Calibri" panose="020F0502020204030204" pitchFamily="34" charset="0"/>
              </a:rPr>
              <a:t>Modifiziert</a:t>
            </a:r>
            <a:r>
              <a:rPr lang="en-GB" dirty="0">
                <a:latin typeface="Calibri" panose="020F0502020204030204" pitchFamily="34" charset="0"/>
                <a:ea typeface="Calibri" panose="020F0502020204030204" pitchFamily="34" charset="0"/>
              </a:rPr>
              <a:t> </a:t>
            </a:r>
            <a:r>
              <a:rPr lang="en-GB" dirty="0" err="1">
                <a:latin typeface="Calibri" panose="020F0502020204030204" pitchFamily="34" charset="0"/>
                <a:ea typeface="Calibri" panose="020F0502020204030204" pitchFamily="34" charset="0"/>
              </a:rPr>
              <a:t>nach</a:t>
            </a:r>
            <a:r>
              <a:rPr lang="en-GB" dirty="0">
                <a:latin typeface="Calibri" panose="020F0502020204030204" pitchFamily="34" charset="0"/>
                <a:ea typeface="Calibri" panose="020F0502020204030204" pitchFamily="34" charset="0"/>
              </a:rPr>
              <a:t> An der </a:t>
            </a:r>
            <a:r>
              <a:rPr lang="en-GB" dirty="0" err="1">
                <a:latin typeface="Calibri" panose="020F0502020204030204" pitchFamily="34" charset="0"/>
                <a:ea typeface="Calibri" panose="020F0502020204030204" pitchFamily="34" charset="0"/>
              </a:rPr>
              <a:t>Heiden</a:t>
            </a:r>
            <a:r>
              <a:rPr lang="en-GB" dirty="0">
                <a:latin typeface="Calibri" panose="020F0502020204030204" pitchFamily="34" charset="0"/>
                <a:ea typeface="Calibri" panose="020F0502020204030204" pitchFamily="34" charset="0"/>
              </a:rPr>
              <a:t> et al. 2019, </a:t>
            </a:r>
            <a:r>
              <a:rPr lang="en-GB" dirty="0" err="1">
                <a:latin typeface="Calibri" panose="020F0502020204030204" pitchFamily="34" charset="0"/>
                <a:ea typeface="Calibri" panose="020F0502020204030204" pitchFamily="34" charset="0"/>
              </a:rPr>
              <a:t>signifikante</a:t>
            </a:r>
            <a:r>
              <a:rPr lang="en-GB" dirty="0">
                <a:latin typeface="Calibri" panose="020F0502020204030204" pitchFamily="34" charset="0"/>
                <a:ea typeface="Calibri" panose="020F0502020204030204" pitchFamily="34" charset="0"/>
              </a:rPr>
              <a:t> </a:t>
            </a:r>
            <a:r>
              <a:rPr lang="en-GB" dirty="0" err="1">
                <a:latin typeface="Calibri" panose="020F0502020204030204" pitchFamily="34" charset="0"/>
                <a:ea typeface="Calibri" panose="020F0502020204030204" pitchFamily="34" charset="0"/>
              </a:rPr>
              <a:t>Ergebnisse</a:t>
            </a:r>
            <a:r>
              <a:rPr lang="en-GB" dirty="0">
                <a:latin typeface="Calibri" panose="020F0502020204030204" pitchFamily="34" charset="0"/>
                <a:ea typeface="Calibri" panose="020F0502020204030204" pitchFamily="34" charset="0"/>
              </a:rPr>
              <a:t> orange</a:t>
            </a:r>
            <a:endParaRPr lang="de-DE" dirty="0">
              <a:latin typeface="Calibri" panose="020F0502020204030204" pitchFamily="34" charset="0"/>
              <a:ea typeface="Calibri" panose="020F0502020204030204" pitchFamily="34" charset="0"/>
            </a:endParaRPr>
          </a:p>
        </p:txBody>
      </p:sp>
      <p:graphicFrame>
        <p:nvGraphicFramePr>
          <p:cNvPr id="5" name="Chart 4">
            <a:extLst>
              <a:ext uri="{FF2B5EF4-FFF2-40B4-BE49-F238E27FC236}">
                <a16:creationId xmlns:a16="http://schemas.microsoft.com/office/drawing/2014/main" id="{753E3127-F552-4C73-ACB2-3C2F325A0635}"/>
              </a:ext>
            </a:extLst>
          </p:cNvPr>
          <p:cNvGraphicFramePr>
            <a:graphicFrameLocks/>
          </p:cNvGraphicFramePr>
          <p:nvPr>
            <p:extLst>
              <p:ext uri="{D42A27DB-BD31-4B8C-83A1-F6EECF244321}">
                <p14:modId xmlns:p14="http://schemas.microsoft.com/office/powerpoint/2010/main" val="165401078"/>
              </p:ext>
            </p:extLst>
          </p:nvPr>
        </p:nvGraphicFramePr>
        <p:xfrm>
          <a:off x="628650" y="1988840"/>
          <a:ext cx="7117080" cy="3970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934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Wichtige Fakten:</a:t>
            </a:r>
          </a:p>
        </p:txBody>
      </p:sp>
      <p:sp>
        <p:nvSpPr>
          <p:cNvPr id="3" name="Inhaltsplatzhalter 2"/>
          <p:cNvSpPr>
            <a:spLocks noGrp="1"/>
          </p:cNvSpPr>
          <p:nvPr>
            <p:ph idx="1"/>
          </p:nvPr>
        </p:nvSpPr>
        <p:spPr/>
        <p:txBody>
          <a:bodyPr>
            <a:normAutofit/>
          </a:bodyPr>
          <a:lstStyle/>
          <a:p>
            <a:r>
              <a:rPr lang="de-DE" sz="2200" dirty="0"/>
              <a:t>50.000-70.000 hitzebedingte Todesfälle im „Jahrhundert-Sommer 2003“ in Europa (in Deutschland: 2003 ca. 7600, 2015 ca. 6100)</a:t>
            </a:r>
          </a:p>
          <a:p>
            <a:r>
              <a:rPr lang="de-DE" sz="2200" dirty="0"/>
              <a:t>Anzahl, Dauer und Intensität der Hitzewellen steigt vor dem Hintergrund des Klimawandels in Deutschland stark an.</a:t>
            </a:r>
          </a:p>
          <a:p>
            <a:r>
              <a:rPr lang="de-DE" sz="2200" dirty="0"/>
              <a:t>Ältere, pflegebedürftige Menschen gehören zu den am häufigsten betroffenen Personen -&gt; demographischer Wandel erhöht Anzahl der gefährdeten Personen.</a:t>
            </a:r>
          </a:p>
          <a:p>
            <a:r>
              <a:rPr lang="de-DE" sz="2200" dirty="0"/>
              <a:t>Übersterblichkeit kann durch die Vorverlagerung des Todeszeitpunktes (</a:t>
            </a:r>
            <a:r>
              <a:rPr lang="de-DE" sz="2200" dirty="0" err="1"/>
              <a:t>Harvesting</a:t>
            </a:r>
            <a:r>
              <a:rPr lang="de-DE" sz="2200" dirty="0"/>
              <a:t>-Effekt) nur teilweise erklärt werden (etwa 15 % in starken Hitzewellen).</a:t>
            </a:r>
          </a:p>
        </p:txBody>
      </p:sp>
    </p:spTree>
    <p:extLst>
      <p:ext uri="{BB962C8B-B14F-4D97-AF65-F5344CB8AC3E}">
        <p14:creationId xmlns:p14="http://schemas.microsoft.com/office/powerpoint/2010/main" val="313862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Mortalität und Morbidität</a:t>
            </a:r>
          </a:p>
        </p:txBody>
      </p:sp>
      <p:graphicFrame>
        <p:nvGraphicFramePr>
          <p:cNvPr id="4" name="Content Placeholder 3">
            <a:extLst>
              <a:ext uri="{FF2B5EF4-FFF2-40B4-BE49-F238E27FC236}">
                <a16:creationId xmlns:a16="http://schemas.microsoft.com/office/drawing/2014/main" id="{150E0993-A099-402A-886C-A3A7ED0B0B19}"/>
              </a:ext>
            </a:extLst>
          </p:cNvPr>
          <p:cNvGraphicFramePr>
            <a:graphicFrameLocks noGrp="1"/>
          </p:cNvGraphicFramePr>
          <p:nvPr>
            <p:ph idx="1"/>
            <p:extLst>
              <p:ext uri="{D42A27DB-BD31-4B8C-83A1-F6EECF244321}">
                <p14:modId xmlns:p14="http://schemas.microsoft.com/office/powerpoint/2010/main" val="221693036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31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E0E54D3-3A62-4D1D-A5FD-7535849FF47D}"/>
              </a:ext>
            </a:extLst>
          </p:cNvPr>
          <p:cNvGraphicFramePr/>
          <p:nvPr>
            <p:extLst>
              <p:ext uri="{D42A27DB-BD31-4B8C-83A1-F6EECF244321}">
                <p14:modId xmlns:p14="http://schemas.microsoft.com/office/powerpoint/2010/main" val="3314215517"/>
              </p:ext>
            </p:extLst>
          </p:nvPr>
        </p:nvGraphicFramePr>
        <p:xfrm>
          <a:off x="3347864" y="4518314"/>
          <a:ext cx="4404394" cy="223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92B37D2-AE7D-4A40-B4DE-7AE3020E31C4}"/>
              </a:ext>
            </a:extLst>
          </p:cNvPr>
          <p:cNvSpPr>
            <a:spLocks noGrp="1"/>
          </p:cNvSpPr>
          <p:nvPr>
            <p:ph type="title"/>
          </p:nvPr>
        </p:nvSpPr>
        <p:spPr/>
        <p:txBody>
          <a:bodyPr/>
          <a:lstStyle/>
          <a:p>
            <a:r>
              <a:rPr lang="de-DE" dirty="0"/>
              <a:t>Menschen mit erhöhtem Risiko für hitzebedingte Gesundheitsschäden</a:t>
            </a:r>
          </a:p>
        </p:txBody>
      </p:sp>
      <p:graphicFrame>
        <p:nvGraphicFramePr>
          <p:cNvPr id="4" name="Diagram 3">
            <a:extLst>
              <a:ext uri="{FF2B5EF4-FFF2-40B4-BE49-F238E27FC236}">
                <a16:creationId xmlns:a16="http://schemas.microsoft.com/office/drawing/2014/main" id="{83975CC6-56E9-4C03-AF7A-455392A5C14F}"/>
              </a:ext>
            </a:extLst>
          </p:cNvPr>
          <p:cNvGraphicFramePr/>
          <p:nvPr>
            <p:extLst>
              <p:ext uri="{D42A27DB-BD31-4B8C-83A1-F6EECF244321}">
                <p14:modId xmlns:p14="http://schemas.microsoft.com/office/powerpoint/2010/main" val="198232429"/>
              </p:ext>
            </p:extLst>
          </p:nvPr>
        </p:nvGraphicFramePr>
        <p:xfrm>
          <a:off x="-108520" y="1740983"/>
          <a:ext cx="8767886" cy="28518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3" descr="Screen Shot 2012-09-02 at 18.42.57.png">
            <a:extLst>
              <a:ext uri="{FF2B5EF4-FFF2-40B4-BE49-F238E27FC236}">
                <a16:creationId xmlns:a16="http://schemas.microsoft.com/office/drawing/2014/main" id="{BA1FCAAF-C837-48D8-90E4-C0EF7EFE5AB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929" t="-2029" r="-430" b="23751"/>
          <a:stretch/>
        </p:blipFill>
        <p:spPr bwMode="auto">
          <a:xfrm>
            <a:off x="794369" y="4797152"/>
            <a:ext cx="3202598" cy="16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Right 5">
            <a:extLst>
              <a:ext uri="{FF2B5EF4-FFF2-40B4-BE49-F238E27FC236}">
                <a16:creationId xmlns:a16="http://schemas.microsoft.com/office/drawing/2014/main" id="{984759BF-897D-4910-8837-D5811DAD5137}"/>
              </a:ext>
            </a:extLst>
          </p:cNvPr>
          <p:cNvSpPr/>
          <p:nvPr/>
        </p:nvSpPr>
        <p:spPr>
          <a:xfrm>
            <a:off x="4103948" y="5373216"/>
            <a:ext cx="468052" cy="545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a:extLst>
              <a:ext uri="{FF2B5EF4-FFF2-40B4-BE49-F238E27FC236}">
                <a16:creationId xmlns:a16="http://schemas.microsoft.com/office/drawing/2014/main" id="{8FBAFF3D-794C-40A2-9BB6-36CAFFF70B13}"/>
              </a:ext>
            </a:extLst>
          </p:cNvPr>
          <p:cNvSpPr/>
          <p:nvPr/>
        </p:nvSpPr>
        <p:spPr>
          <a:xfrm>
            <a:off x="755576" y="1740983"/>
            <a:ext cx="2160240" cy="13255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14">
            <a:extLst>
              <a:ext uri="{FF2B5EF4-FFF2-40B4-BE49-F238E27FC236}">
                <a16:creationId xmlns:a16="http://schemas.microsoft.com/office/drawing/2014/main" id="{D1088517-1DDD-4932-9794-FB6DA39F6339}"/>
              </a:ext>
            </a:extLst>
          </p:cNvPr>
          <p:cNvSpPr/>
          <p:nvPr/>
        </p:nvSpPr>
        <p:spPr>
          <a:xfrm>
            <a:off x="794369" y="4814596"/>
            <a:ext cx="3161811" cy="167827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P spid="8"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0B84-E88E-4808-85A9-E6AF424499D2}"/>
              </a:ext>
            </a:extLst>
          </p:cNvPr>
          <p:cNvSpPr>
            <a:spLocks noGrp="1"/>
          </p:cNvSpPr>
          <p:nvPr>
            <p:ph type="title"/>
          </p:nvPr>
        </p:nvSpPr>
        <p:spPr/>
        <p:txBody>
          <a:bodyPr>
            <a:normAutofit/>
          </a:bodyPr>
          <a:lstStyle/>
          <a:p>
            <a:r>
              <a:rPr lang="de-DE" dirty="0"/>
              <a:t>Welche älteren Menschen sind besonders gefährdet?</a:t>
            </a:r>
          </a:p>
        </p:txBody>
      </p:sp>
      <p:graphicFrame>
        <p:nvGraphicFramePr>
          <p:cNvPr id="4" name="Inhaltsplatzhalter 3">
            <a:extLst>
              <a:ext uri="{FF2B5EF4-FFF2-40B4-BE49-F238E27FC236}">
                <a16:creationId xmlns:a16="http://schemas.microsoft.com/office/drawing/2014/main" id="{D63DEAE0-C461-4888-AABF-C59C80AB7E7F}"/>
              </a:ext>
            </a:extLst>
          </p:cNvPr>
          <p:cNvGraphicFramePr>
            <a:graphicFrameLocks noGrp="1"/>
          </p:cNvGraphicFramePr>
          <p:nvPr>
            <p:ph idx="1"/>
            <p:extLst>
              <p:ext uri="{D42A27DB-BD31-4B8C-83A1-F6EECF244321}">
                <p14:modId xmlns:p14="http://schemas.microsoft.com/office/powerpoint/2010/main" val="22637705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115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2064</Words>
  <Application>Microsoft Office PowerPoint</Application>
  <PresentationFormat>Bildschirmpräsentation (4:3)</PresentationFormat>
  <Paragraphs>234</Paragraphs>
  <Slides>40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Calibri Light</vt:lpstr>
      <vt:lpstr>Wingdings</vt:lpstr>
      <vt:lpstr>ヒラギノ角ゴ Pro W3</vt:lpstr>
      <vt:lpstr>Office Theme</vt:lpstr>
      <vt:lpstr>Epidemiologie und Prävention hitzebedingter Gesundheitsschäden älterer Menschen  – Handlungsmöglichkeiten für Hausärzte</vt:lpstr>
      <vt:lpstr>Übersicht</vt:lpstr>
      <vt:lpstr>Hitzebedingte Gesundheitsschäden und Risikofaktoren</vt:lpstr>
      <vt:lpstr>Allgemeiner Zusammenhang zwischen Hitze und Mortalität</vt:lpstr>
      <vt:lpstr>Anzahl der hitzebedingten Todesfälle in Deutschland 2001-2015 (Übersterblichkeit)</vt:lpstr>
      <vt:lpstr>Wichtige Fakten:</vt:lpstr>
      <vt:lpstr>Mortalität und Morbidität</vt:lpstr>
      <vt:lpstr>Menschen mit erhöhtem Risiko für hitzebedingte Gesundheitsschäden</vt:lpstr>
      <vt:lpstr>Welche älteren Menschen sind besonders gefährdet?</vt:lpstr>
      <vt:lpstr>Warum sind ältere Menschen besonders gefährdet?</vt:lpstr>
      <vt:lpstr>Risikofaktor Vorerkrankungen</vt:lpstr>
      <vt:lpstr>Anpassung zur Senkung der Vulnerabilität</vt:lpstr>
      <vt:lpstr>Hitzeaktionspläne und Handlungsmöglichkeiten </vt:lpstr>
      <vt:lpstr>Hitzeaktionspläne</vt:lpstr>
      <vt:lpstr>Wichtige Akteure in Hitzeaktionsplänen</vt:lpstr>
      <vt:lpstr>Die 8 Kernelement von Hitzeaktionsplänen und die Rolle von med. Personal (MP)</vt:lpstr>
      <vt:lpstr>PowerPoint-Präsentation</vt:lpstr>
      <vt:lpstr>Die Rolle der Ärzte bei der Prävention hitzebedingter Gesundheitsschäden</vt:lpstr>
      <vt:lpstr>Hausärzte und niedergelassenen Fachärzte als Akteure</vt:lpstr>
      <vt:lpstr>Handlungsfelder für Hausärzte und niedergelassenen Fachärzte</vt:lpstr>
      <vt:lpstr>Handlungsfelder für Hausärzte und niedergelassenen Fachärzte</vt:lpstr>
      <vt:lpstr>(1) Risiken und Präventionsstrategien kommunizieren</vt:lpstr>
      <vt:lpstr>PowerPoint-Präsentation</vt:lpstr>
      <vt:lpstr>Handlungsfelder für Hausärzte und niedergelassenen Fachärzte</vt:lpstr>
      <vt:lpstr>(2) Praxisabläufe anpassen</vt:lpstr>
      <vt:lpstr>Handlungsfelder für Hausärzte und niedergelassenen Fachärzte</vt:lpstr>
      <vt:lpstr>Einflussmöglichkeiten von Hitze auf Arzneimitteltherapie</vt:lpstr>
      <vt:lpstr>Einflussmöglichkeit 1: Lagerungsfähigkeit</vt:lpstr>
      <vt:lpstr>Einflussmöglichkeit 2: Dekompensation bestehender Krankheiten</vt:lpstr>
      <vt:lpstr>Einflussmöglichkeit 3: Störung von körpereigenen Abkühlungsmechanismen</vt:lpstr>
      <vt:lpstr>Einflussmöglichkeit 4: Änderung der Pharmakokinetik</vt:lpstr>
      <vt:lpstr>Zusammenfassung</vt:lpstr>
      <vt:lpstr>Beispielarzneistoffe – aktuelle Tabelle unter: https://dosing.de/Hitze/Medikamentenmanagement_bei_Hitzewellen.pdf</vt:lpstr>
      <vt:lpstr>Handlungsfelder für Hausärzte und niedergelassenen Fachärzte</vt:lpstr>
      <vt:lpstr>(4) Proaktiv mit Risikopatienten Kontakt aufnehmen  </vt:lpstr>
      <vt:lpstr>Fazit für die Praxis</vt:lpstr>
      <vt:lpstr>Fazit 1: Risiken</vt:lpstr>
      <vt:lpstr>Fazit 2: Hitzeaktionspläne</vt:lpstr>
      <vt:lpstr>Fazit 3: Ärztliche              Handlungsmöglichkeiten</vt:lpstr>
      <vt:lpstr>Fazit 4: Medikamenten- anpassung</vt:lpstr>
    </vt:vector>
  </TitlesOfParts>
  <Company>Robert-Bosch-Krankenhaus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Epidemiologie und Prävention hitzebedingter Gesundheitsschäden älterer Menschen</dc:title>
  <dc:creator>lindemann</dc:creator>
  <cp:lastModifiedBy>Lindemann, Ulrich</cp:lastModifiedBy>
  <cp:revision>87</cp:revision>
  <dcterms:created xsi:type="dcterms:W3CDTF">2019-07-30T06:45:09Z</dcterms:created>
  <dcterms:modified xsi:type="dcterms:W3CDTF">2020-09-22T07:01:27Z</dcterms:modified>
</cp:coreProperties>
</file>